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se Cassio dos Santos Junior" initials="JCdSJ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46"/>
    <p:restoredTop sz="96405"/>
  </p:normalViewPr>
  <p:slideViewPr>
    <p:cSldViewPr snapToGrid="0" snapToObjects="1">
      <p:cViewPr varScale="1">
        <p:scale>
          <a:sx n="114" d="100"/>
          <a:sy n="114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2-21T14:37:56.512" idx="1">
    <p:pos x="7616" y="1520"/>
    <p:text>Change order: put 4th bullet at the end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ti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, 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088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63585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Bullets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2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481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Text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8786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2941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1" name="Arrow"/>
          <p:cNvSpPr/>
          <p:nvPr/>
        </p:nvSpPr>
        <p:spPr>
          <a:xfrm>
            <a:off x="10530879" y="3879982"/>
            <a:ext cx="3322242" cy="5123128"/>
          </a:xfrm>
          <a:prstGeom prst="rightArrow">
            <a:avLst>
              <a:gd name="adj1" fmla="val 32000"/>
              <a:gd name="adj2" fmla="val 80122"/>
            </a:avLst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EBEBEB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Body Level One…"/>
          <p:cNvSpPr txBox="1"/>
          <p:nvPr/>
        </p:nvSpPr>
        <p:spPr>
          <a:xfrm>
            <a:off x="1689100" y="2756958"/>
            <a:ext cx="8624557" cy="7369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>
            <a:lvl1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indent="0" algn="l">
              <a:spcBef>
                <a:spcPts val="1000"/>
              </a:spcBef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indent="0" algn="l">
              <a:spcBef>
                <a:spcPts val="1000"/>
              </a:spcBef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able Placehol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735184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160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570355" cy="736917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3000"/>
              </a:spcBef>
              <a:buSzTx/>
              <a:buNone/>
              <a:defRPr sz="32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3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3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1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2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graphicFrame>
        <p:nvGraphicFramePr>
          <p:cNvPr id="165" name="Table"/>
          <p:cNvGraphicFramePr/>
          <p:nvPr/>
        </p:nvGraphicFramePr>
        <p:xfrm>
          <a:off x="1710266" y="3746500"/>
          <a:ext cx="20741610" cy="71723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5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44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This table is a placeholder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Place your table over 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lor Stylegu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6" name="Color Styleguide"/>
          <p:cNvSpPr txBox="1"/>
          <p:nvPr/>
        </p:nvSpPr>
        <p:spPr>
          <a:xfrm>
            <a:off x="1014531" y="448096"/>
            <a:ext cx="5523205" cy="932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400"/>
            </a:lvl1pPr>
          </a:lstStyle>
          <a:p>
            <a:r>
              <a:t>Color Styleguide</a:t>
            </a:r>
          </a:p>
        </p:txBody>
      </p:sp>
      <p:sp>
        <p:nvSpPr>
          <p:cNvPr id="177" name="Blue: 0, 141, 196 (use for subheaders)"/>
          <p:cNvSpPr txBox="1"/>
          <p:nvPr/>
        </p:nvSpPr>
        <p:spPr>
          <a:xfrm>
            <a:off x="1722860" y="2666175"/>
            <a:ext cx="6875146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008DC4"/>
                </a:solidFill>
              </a:defRPr>
            </a:lvl1pPr>
          </a:lstStyle>
          <a:p>
            <a:r>
              <a:t>Blue: 0, 141, 196 (use for subheaders)</a:t>
            </a:r>
          </a:p>
        </p:txBody>
      </p:sp>
      <p:sp>
        <p:nvSpPr>
          <p:cNvPr id="178" name="Purple: 161, 102, 255 (use for Sagemaker Hyperlinks)"/>
          <p:cNvSpPr txBox="1"/>
          <p:nvPr/>
        </p:nvSpPr>
        <p:spPr>
          <a:xfrm>
            <a:off x="1749805" y="3665242"/>
            <a:ext cx="9633205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A166FF"/>
                </a:solidFill>
              </a:defRPr>
            </a:lvl1pPr>
          </a:lstStyle>
          <a:p>
            <a:r>
              <a:t>Purple: 161, 102, 255 (use for Sagemaker Hyperlinks)</a:t>
            </a:r>
          </a:p>
        </p:txBody>
      </p:sp>
      <p:sp>
        <p:nvSpPr>
          <p:cNvPr id="179" name="Orange: 255, 153, 0 (use for a definiendum callout)"/>
          <p:cNvSpPr txBox="1"/>
          <p:nvPr/>
        </p:nvSpPr>
        <p:spPr>
          <a:xfrm>
            <a:off x="1739688" y="4664309"/>
            <a:ext cx="9188197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FF9900"/>
                </a:solidFill>
              </a:defRPr>
            </a:lvl1pPr>
          </a:lstStyle>
          <a:p>
            <a:r>
              <a:t>Orange: 255, 153, 0 (use for a definiendum callout)</a:t>
            </a:r>
          </a:p>
        </p:txBody>
      </p:sp>
      <p:sp>
        <p:nvSpPr>
          <p:cNvPr id="180" name="Charcoal: 55, 55, 55 (use for general text)"/>
          <p:cNvSpPr txBox="1"/>
          <p:nvPr/>
        </p:nvSpPr>
        <p:spPr>
          <a:xfrm>
            <a:off x="1764178" y="6280161"/>
            <a:ext cx="7128892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73737"/>
                </a:solidFill>
              </a:defRPr>
            </a:lvl1pPr>
          </a:lstStyle>
          <a:p>
            <a:r>
              <a:t>Charcoal: 55, 55, 55 (use for general text)</a:t>
            </a:r>
          </a:p>
        </p:txBody>
      </p:sp>
      <p:sp>
        <p:nvSpPr>
          <p:cNvPr id="181" name="Black: 0, 0, 0 (use for equations and formulas, along with the grey background box: 245, 245, 245) and make sure to adjust “Text Inset” under Text-&gt;Layout"/>
          <p:cNvSpPr txBox="1"/>
          <p:nvPr/>
        </p:nvSpPr>
        <p:spPr>
          <a:xfrm>
            <a:off x="1781111" y="7025547"/>
            <a:ext cx="17606923" cy="1005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Black: 0, 0, 0 (use for equations and formulas, along with the grey background box: 245, 245, 245) and make sure to adjust “Text Inset” under Text-&gt;Layout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2" name="Rectangle"/>
              <p:cNvSpPr/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solidFill>
                <a:srgbClr val="F5F5F5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101600" tIns="101600" rIns="101600" bIns="101600" anchor="ctr"/>
              <a:lstStyle>
                <a:lvl1pPr>
                  <a:defRPr sz="3200" b="0">
                    <a:latin typeface="+mn-lt"/>
                    <a:ea typeface="+mn-ea"/>
                    <a:cs typeface="+mn-cs"/>
                    <a:sym typeface="Helvetica Neue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+...=</m:t>
                      </m:r>
                      <m:limUpp>
                        <m:limUp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p>
                        <m:sSup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>
                        <m:sSub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82" name="Rectangle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024" y="8303824"/>
                <a:ext cx="6382492" cy="1166765"/>
              </a:xfrm>
              <a:prstGeom prst="rect">
                <a:avLst/>
              </a:prstGeom>
              <a:blipFill>
                <a:blip r:embed="rId3"/>
                <a:stretch>
                  <a:fillRect l="-79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Charcoal: 55, 55, 55 (use for definien callout)"/>
          <p:cNvSpPr txBox="1"/>
          <p:nvPr/>
        </p:nvSpPr>
        <p:spPr>
          <a:xfrm>
            <a:off x="1764178" y="5497700"/>
            <a:ext cx="8143876" cy="560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>
                <a:solidFill>
                  <a:srgbClr val="373737"/>
                </a:solidFill>
              </a:defRPr>
            </a:lvl1pPr>
          </a:lstStyle>
          <a:p>
            <a:r>
              <a:t>Charcoal: 55, 55, 55 (use for definien callout)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555" y="3310466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2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95" name="Thank You!!!"/>
          <p:cNvSpPr txBox="1"/>
          <p:nvPr/>
        </p:nvSpPr>
        <p:spPr>
          <a:xfrm>
            <a:off x="9079903" y="5710766"/>
            <a:ext cx="6224194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200"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Thank You!!!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03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0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06"/>
            <a:ext cx="24384000" cy="174171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192337" y="12808585"/>
            <a:ext cx="515264" cy="538480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urs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1778000" y="14351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2E2E2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6394450"/>
            <a:ext cx="20828000" cy="4992489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solidFill>
                  <a:srgbClr val="FFFFFF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4161" y="7291176"/>
            <a:ext cx="3135677" cy="2799715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89100" y="3606800"/>
            <a:ext cx="21005800" cy="2286000"/>
          </a:xfrm>
          <a:prstGeom prst="rect">
            <a:avLst/>
          </a:prstGeom>
        </p:spPr>
        <p:txBody>
          <a:bodyPr/>
          <a:lstStyle>
            <a:lvl1pPr>
              <a:defRPr sz="16000">
                <a:solidFill>
                  <a:srgbClr val="FFFFFF"/>
                </a:solidFill>
                <a:effectLst>
                  <a:outerShdw blurRad="25400" dist="25400" dir="7800000" rotWithShape="0">
                    <a:srgbClr val="E9E9E9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pic>
        <p:nvPicPr>
          <p:cNvPr id="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4143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51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18118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0295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3000"/>
              </a:spcBef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 &amp;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71750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0" indent="0">
              <a:spcBef>
                <a:spcPts val="1000"/>
              </a:spcBef>
              <a:buSzTx/>
              <a:buNone/>
              <a:defRPr sz="30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0" indent="0">
              <a:spcBef>
                <a:spcPts val="1000"/>
              </a:spcBef>
              <a:buSzTx/>
              <a:buNone/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Header, Subheader Bullets &amp;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159933" y="355600"/>
            <a:ext cx="22669037" cy="2286000"/>
          </a:xfrm>
          <a:prstGeom prst="rect">
            <a:avLst/>
          </a:prstGeom>
        </p:spPr>
        <p:txBody>
          <a:bodyPr/>
          <a:lstStyle>
            <a:lvl1pPr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73691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3000"/>
              </a:spcBef>
              <a:buSzTx/>
              <a:buNone/>
              <a:defRPr b="1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  <a:lvl2pPr marL="1270000" indent="-635000">
              <a:spcBef>
                <a:spcPts val="1000"/>
              </a:spcBef>
              <a:defRPr sz="34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2pPr>
            <a:lvl3pPr marL="190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3pPr>
            <a:lvl4pPr marL="2540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4pPr>
            <a:lvl5pPr marL="3175000" indent="-635000">
              <a:spcBef>
                <a:spcPts val="1000"/>
              </a:spcBef>
              <a:defRPr sz="28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01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471527" cy="457201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EDEDED"/>
                </a:solidFill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D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02778" y="2403333"/>
            <a:ext cx="9978444" cy="8909334"/>
          </a:xfrm>
          <a:prstGeom prst="rect">
            <a:avLst/>
          </a:prstGeom>
          <a:ln w="25400">
            <a:miter lim="400000"/>
          </a:ln>
          <a:effectLst>
            <a:reflection stA="24261" endPos="40000" dir="5400000" sy="-100000" algn="bl" rotWithShape="0"/>
          </a:effectLst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1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4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8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01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65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28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921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556250" marR="0" indent="-47625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3600" b="0" i="0" u="none" strike="noStrike" cap="none" spc="0" baseline="0">
          <a:solidFill>
            <a:srgbClr val="2828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lu-rl-instructor.notebook.us-east-1.sagemaker.aws/notebooks/MLU-RL-Teacher/RL1/lecture1/lecture_1_support_notebook.ipynb#Markov-Chain-I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lu-rl-instructor.notebook.us-east-1.sagemaker.aws/notebooks/MLU-RL-Teacher/RL1/lecture1/lecture_1_support_notebook.ipynb#Markov-Chain-II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lu-rl-instructor.notebook.us-east-1.sagemaker.aws/notebooks/MLU-RL-Teacher/RL1/lecture1/lecture_1_support_notebook.ipynb#Markov-Chain-III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tif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slide" Target="slide8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slide" Target="slide8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mlu-rl-instructor.notebook.us-east-1.sagemaker.aws/notebooks/MLU-RL-Teacher/RL1/lecture1/lecture_1_support_notebook.ipynb#Bellman-Equation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t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mlu-rl-instructor.notebook.us-east-1.sagemaker.aws/notebooks/MLU-RL-Teacher/RL1/lecture1/lecture_1_support_notebook.ipynb#Value-Iteratio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mlu-rl-instructor.notebook.us-east-1.sagemaker.aws/notebooks/MLU-RL-Teacher/RL1/lecture1/lecture_1_support_notebook.ipynb#Policy-Iteration-I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medium.com/@carsten.friedrich/part-3-tabular-q-learning-a-tic-tac-toe-player-that-gets-better-and-better-fa4da4b0892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hyperlink" Target="https://mlu-rl-instructor.notebook.us-east-1.sagemaker.aws/notebooks/MLU-RL-Teacher/RL1/lecture1/lecture_1_support_notebook.ipynb#Policy-Iteration-II" TargetMode="Externa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mpatacchiola.github.io/blog/2016/12/09/dissecting-reinforcement-learning.html" TargetMode="Externa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MLU - Reinforcement Learning 1"/>
          <p:cNvSpPr txBox="1">
            <a:spLocks noGrp="1"/>
          </p:cNvSpPr>
          <p:nvPr>
            <p:ph type="title" idx="4294967295"/>
          </p:nvPr>
        </p:nvSpPr>
        <p:spPr>
          <a:xfrm>
            <a:off x="1778000" y="8423296"/>
            <a:ext cx="20828000" cy="4648201"/>
          </a:xfrm>
          <a:prstGeom prst="rect">
            <a:avLst/>
          </a:prstGeom>
        </p:spPr>
        <p:txBody>
          <a:bodyPr anchor="b"/>
          <a:lstStyle>
            <a:lvl1pPr>
              <a:defRPr sz="10900">
                <a:solidFill>
                  <a:srgbClr val="FFFFFF"/>
                </a:solidFill>
                <a:effectLst>
                  <a:outerShdw blurRad="25400" dist="25400" dir="7800000" rotWithShape="0">
                    <a:srgbClr val="E2E2E2"/>
                  </a:outerShdw>
                </a:effectLst>
                <a:latin typeface="Amazon Ember"/>
                <a:ea typeface="Amazon Ember"/>
                <a:cs typeface="Amazon Ember"/>
                <a:sym typeface="Amazon Ember"/>
              </a:defRPr>
            </a:lvl1pPr>
          </a:lstStyle>
          <a:p>
            <a:r>
              <a:t>MLU - Reinforcement Learning 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333" name="How would Supervised Learning teach a robot to stand up?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582152"/>
          </a:xfrm>
          <a:prstGeom prst="rect">
            <a:avLst/>
          </a:prstGeom>
        </p:spPr>
        <p:txBody>
          <a:bodyPr/>
          <a:lstStyle/>
          <a:p>
            <a:r>
              <a:t>How would Supervised Learning teach a robot to stand up?</a:t>
            </a:r>
          </a:p>
          <a:p>
            <a:pPr lvl="1"/>
            <a:r>
              <a:t>A couple of problems</a:t>
            </a:r>
          </a:p>
          <a:p>
            <a:pPr marL="2296583" lvl="2" indent="-518583">
              <a:buSzPct val="100000"/>
              <a:buAutoNum type="arabicPeriod"/>
            </a:pPr>
            <a:r>
              <a:t>This requires a LOT of data</a:t>
            </a:r>
          </a:p>
          <a:p>
            <a:pPr marL="2910416" lvl="4" indent="-370416"/>
            <a:r>
              <a:t>Success is not very likely as the robot will probably just fall over, so in order to gather enough data about how to stand, you’ll have to collect a lot of data about falling first</a:t>
            </a:r>
          </a:p>
          <a:p>
            <a:pPr marL="2910416" lvl="4" indent="-370416"/>
            <a:r>
              <a:t>Requires data about all possible outcomes in order to be a complete dataset, and Supervised Learning needs a complete dataset</a:t>
            </a:r>
          </a:p>
          <a:p>
            <a:pPr marL="2296583" lvl="2" indent="-518583">
              <a:buSzPct val="100000"/>
              <a:buAutoNum type="arabicPeriod"/>
            </a:pPr>
            <a:r>
              <a:t>We only end up with a prediction, we haven’t modeled an objective or goal</a:t>
            </a:r>
          </a:p>
          <a:p>
            <a:pPr marL="2910416" lvl="4" indent="-370416"/>
            <a:r>
              <a:t>Example:  If you were a Data Scientist for a Presidential candidate and told them there’s a 20% chance they are going to win Iowa, that’s not very helpful.  What they want to know is - what should they do to maximize their chance of winning?  Maximizing their chance of winning is the goal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build="p" bldLvl="5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337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objective/goal:  </a:t>
            </a:r>
            <a:r>
              <a:rPr b="1"/>
              <a:t>Balance Angle of 90° &amp; Standing Height = Max(Length) of Robot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339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2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41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3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45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343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4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348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346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65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349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50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51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52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5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Line"/>
          <p:cNvSpPr/>
          <p:nvPr/>
        </p:nvSpPr>
        <p:spPr>
          <a:xfrm>
            <a:off x="13292480" y="61924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54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628736" y="56526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Rectangle"/>
          <p:cNvSpPr/>
          <p:nvPr/>
        </p:nvSpPr>
        <p:spPr>
          <a:xfrm>
            <a:off x="15549033" y="5930599"/>
            <a:ext cx="222979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56" name="MLU logo.png" descr="MLU logo.png"/>
          <p:cNvPicPr>
            <a:picLocks noChangeAspect="1"/>
          </p:cNvPicPr>
          <p:nvPr/>
        </p:nvPicPr>
        <p:blipFill>
          <a:blip r:embed="rId2"/>
          <a:srcRect l="31403" t="79738" r="31662"/>
          <a:stretch>
            <a:fillRect/>
          </a:stretch>
        </p:blipFill>
        <p:spPr>
          <a:xfrm rot="16201566">
            <a:off x="15426011" y="6083775"/>
            <a:ext cx="445816" cy="22029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7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35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" name="Rectangle"/>
          <p:cNvSpPr/>
          <p:nvPr/>
        </p:nvSpPr>
        <p:spPr>
          <a:xfrm>
            <a:off x="5869973" y="6004031"/>
            <a:ext cx="3813321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9" name="Rectangle"/>
          <p:cNvSpPr/>
          <p:nvPr/>
        </p:nvSpPr>
        <p:spPr>
          <a:xfrm>
            <a:off x="11826385" y="6100235"/>
            <a:ext cx="1337390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0" name="Rectangle"/>
          <p:cNvSpPr/>
          <p:nvPr/>
        </p:nvSpPr>
        <p:spPr>
          <a:xfrm>
            <a:off x="5819173" y="6381787"/>
            <a:ext cx="7490933" cy="307354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1" name="Rectangle"/>
          <p:cNvSpPr/>
          <p:nvPr/>
        </p:nvSpPr>
        <p:spPr>
          <a:xfrm>
            <a:off x="9927915" y="6100235"/>
            <a:ext cx="1337390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repeatCount="500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300000">
                                      <p:cBhvr>
                                        <p:cTn id="22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3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24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25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26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5" animBg="1" advAuto="0"/>
      <p:bldP spid="354" grpId="3" animBg="1" advAuto="0"/>
      <p:bldP spid="355" grpId="4" animBg="1" advAuto="0"/>
      <p:bldP spid="356" grpId="2" animBg="1" advAuto="0"/>
      <p:bldP spid="356" grpId="6" animBg="1" advAuto="0"/>
      <p:bldP spid="358" grpId="1" animBg="1" advAuto="0"/>
      <p:bldP spid="359" grpId="7" animBg="1" advAuto="0"/>
      <p:bldP spid="361" grpId="8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368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3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70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4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372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5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376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374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6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379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377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7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380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1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82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83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38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4" name="Line"/>
          <p:cNvSpPr/>
          <p:nvPr/>
        </p:nvSpPr>
        <p:spPr>
          <a:xfrm>
            <a:off x="13292480" y="66115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5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451462" y="60717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Rectangle"/>
          <p:cNvSpPr/>
          <p:nvPr/>
        </p:nvSpPr>
        <p:spPr>
          <a:xfrm>
            <a:off x="15117233" y="6116908"/>
            <a:ext cx="312805" cy="2708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7" name="MLU logo.png" descr="MLU logo.png"/>
          <p:cNvPicPr>
            <a:picLocks noChangeAspect="1"/>
          </p:cNvPicPr>
          <p:nvPr/>
        </p:nvPicPr>
        <p:blipFill>
          <a:blip r:embed="rId2"/>
          <a:srcRect l="68866" t="56462" r="26689" b="20541"/>
          <a:stretch>
            <a:fillRect/>
          </a:stretch>
        </p:blipFill>
        <p:spPr>
          <a:xfrm rot="10600720">
            <a:off x="15157903" y="6153539"/>
            <a:ext cx="53617" cy="24824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8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38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38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Rectangle"/>
          <p:cNvSpPr/>
          <p:nvPr/>
        </p:nvSpPr>
        <p:spPr>
          <a:xfrm>
            <a:off x="5920773" y="6381712"/>
            <a:ext cx="3711721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1" name="Rectangle"/>
          <p:cNvSpPr/>
          <p:nvPr/>
        </p:nvSpPr>
        <p:spPr>
          <a:xfrm>
            <a:off x="11634797" y="6392267"/>
            <a:ext cx="1598164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2" name="Rectangle"/>
          <p:cNvSpPr/>
          <p:nvPr/>
        </p:nvSpPr>
        <p:spPr>
          <a:xfrm>
            <a:off x="5819173" y="6783293"/>
            <a:ext cx="7490933" cy="26212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3" name="Rectangle"/>
          <p:cNvSpPr/>
          <p:nvPr/>
        </p:nvSpPr>
        <p:spPr>
          <a:xfrm>
            <a:off x="9590097" y="6381712"/>
            <a:ext cx="2061697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  <p:bldP spid="385" grpId="2" animBg="1" advAuto="0"/>
      <p:bldP spid="386" grpId="3" animBg="1" advAuto="0"/>
      <p:bldP spid="387" grpId="4" animBg="1" advAuto="0"/>
      <p:bldP spid="390" grpId="5" animBg="1" advAuto="0"/>
      <p:bldP spid="391" grpId="6" animBg="1" advAuto="0"/>
      <p:bldP spid="393" grpId="7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451462" y="65289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Rectangle"/>
          <p:cNvSpPr/>
          <p:nvPr/>
        </p:nvSpPr>
        <p:spPr>
          <a:xfrm>
            <a:off x="14453562" y="6340276"/>
            <a:ext cx="1462486" cy="14061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01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18798">
            <a:off x="14681869" y="65289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403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405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7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07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8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411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409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9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412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0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415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6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17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30°, 0.1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8" name="Line"/>
          <p:cNvSpPr/>
          <p:nvPr/>
        </p:nvSpPr>
        <p:spPr>
          <a:xfrm>
            <a:off x="13292480" y="70433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9" name="Rectangle"/>
          <p:cNvSpPr/>
          <p:nvPr/>
        </p:nvSpPr>
        <p:spPr>
          <a:xfrm rot="1817232">
            <a:off x="15186595" y="7338724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0" name="MLU logo.png" descr="MLU logo.png"/>
          <p:cNvPicPr>
            <a:picLocks noChangeAspect="1"/>
          </p:cNvPicPr>
          <p:nvPr/>
        </p:nvPicPr>
        <p:blipFill>
          <a:blip r:embed="rId2"/>
          <a:srcRect l="68866" t="56462" r="26689" b="20541"/>
          <a:stretch>
            <a:fillRect/>
          </a:stretch>
        </p:blipFill>
        <p:spPr>
          <a:xfrm rot="10600720">
            <a:off x="15227842" y="7284652"/>
            <a:ext cx="53617" cy="24824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42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3" name="Rectangle"/>
          <p:cNvSpPr/>
          <p:nvPr/>
        </p:nvSpPr>
        <p:spPr>
          <a:xfrm>
            <a:off x="5920773" y="6786971"/>
            <a:ext cx="3711721" cy="4088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4" name="Rectangle"/>
          <p:cNvSpPr/>
          <p:nvPr/>
        </p:nvSpPr>
        <p:spPr>
          <a:xfrm>
            <a:off x="11634797" y="6798667"/>
            <a:ext cx="1598164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5" name="Rectangle"/>
          <p:cNvSpPr/>
          <p:nvPr/>
        </p:nvSpPr>
        <p:spPr>
          <a:xfrm>
            <a:off x="5819173" y="7164293"/>
            <a:ext cx="7490933" cy="2219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6" name="Rectangle"/>
          <p:cNvSpPr/>
          <p:nvPr/>
        </p:nvSpPr>
        <p:spPr>
          <a:xfrm>
            <a:off x="9590097" y="6788112"/>
            <a:ext cx="2061697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2" animBg="1" advAuto="0"/>
      <p:bldP spid="400" grpId="3" animBg="1" advAuto="0"/>
      <p:bldP spid="401" grpId="5" animBg="1" advAuto="0"/>
      <p:bldP spid="418" grpId="1" animBg="1" advAuto="0"/>
      <p:bldP spid="419" grpId="4" animBg="1" advAuto="0"/>
      <p:bldP spid="420" grpId="6" animBg="1" advAuto="0"/>
      <p:bldP spid="423" grpId="7" animBg="1" advAuto="0"/>
      <p:bldP spid="424" grpId="8" animBg="1" advAuto="0"/>
      <p:bldP spid="426" grpId="9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451462" y="68972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434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4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436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7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38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8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442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440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59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445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443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0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446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7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48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30°, 0.1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49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0" name="Line"/>
          <p:cNvSpPr/>
          <p:nvPr/>
        </p:nvSpPr>
        <p:spPr>
          <a:xfrm>
            <a:off x="13292480" y="74116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5920773" y="7167971"/>
            <a:ext cx="3711721" cy="4088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2" name="Rectangle"/>
          <p:cNvSpPr/>
          <p:nvPr/>
        </p:nvSpPr>
        <p:spPr>
          <a:xfrm rot="21574557">
            <a:off x="15522588" y="7466826"/>
            <a:ext cx="197014" cy="29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3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45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4" name="Rectangle"/>
          <p:cNvSpPr/>
          <p:nvPr/>
        </p:nvSpPr>
        <p:spPr>
          <a:xfrm>
            <a:off x="11634797" y="7166967"/>
            <a:ext cx="1598164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5" name="Rectangle"/>
          <p:cNvSpPr/>
          <p:nvPr/>
        </p:nvSpPr>
        <p:spPr>
          <a:xfrm>
            <a:off x="5819173" y="7570693"/>
            <a:ext cx="7490933" cy="2219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6" name="Rectangle"/>
          <p:cNvSpPr/>
          <p:nvPr/>
        </p:nvSpPr>
        <p:spPr>
          <a:xfrm>
            <a:off x="9590097" y="7156412"/>
            <a:ext cx="2061697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2" grpId="3" animBg="1" advAuto="0"/>
      <p:bldP spid="450" grpId="2" animBg="1" advAuto="0"/>
      <p:bldP spid="451" grpId="1" animBg="1" advAuto="0"/>
      <p:bldP spid="452" grpId="4" animBg="1" advAuto="0"/>
      <p:bldP spid="454" grpId="5" animBg="1" advAuto="0"/>
      <p:bldP spid="456" grpId="6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451462" y="72909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464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66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7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468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8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472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470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9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475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473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0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476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77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8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30°, 0.1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79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4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4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1" name="Line"/>
          <p:cNvSpPr/>
          <p:nvPr/>
        </p:nvSpPr>
        <p:spPr>
          <a:xfrm>
            <a:off x="13292480" y="78053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2" name="Rectangle"/>
          <p:cNvSpPr/>
          <p:nvPr/>
        </p:nvSpPr>
        <p:spPr>
          <a:xfrm>
            <a:off x="5920773" y="7574371"/>
            <a:ext cx="3711721" cy="40883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3" name="Rectangle"/>
          <p:cNvSpPr/>
          <p:nvPr/>
        </p:nvSpPr>
        <p:spPr>
          <a:xfrm rot="21574557">
            <a:off x="15522588" y="7517626"/>
            <a:ext cx="197014" cy="29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4" name="Rectangle"/>
          <p:cNvSpPr/>
          <p:nvPr/>
        </p:nvSpPr>
        <p:spPr>
          <a:xfrm>
            <a:off x="11634797" y="7573367"/>
            <a:ext cx="1598164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5819173" y="7951693"/>
            <a:ext cx="7490933" cy="221972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9590097" y="7575512"/>
            <a:ext cx="2061697" cy="4457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3" animBg="1" advAuto="0"/>
      <p:bldP spid="481" grpId="2" animBg="1" advAuto="0"/>
      <p:bldP spid="482" grpId="1" animBg="1" advAuto="0"/>
      <p:bldP spid="483" grpId="4" animBg="1" advAuto="0"/>
      <p:bldP spid="484" grpId="5" animBg="1" advAuto="0"/>
      <p:bldP spid="486" grpId="6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14451462" y="65289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Rectangle"/>
          <p:cNvSpPr/>
          <p:nvPr/>
        </p:nvSpPr>
        <p:spPr>
          <a:xfrm>
            <a:off x="14453562" y="6340276"/>
            <a:ext cx="1462486" cy="14061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94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18798">
            <a:off x="14681869" y="6528990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496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498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7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00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8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504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502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19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507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505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20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508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09" name="MLU logo.png" descr="MLU 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1566">
            <a:off x="3122535" y="64560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0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0.333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30°, 0.1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11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1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512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" name="Line"/>
          <p:cNvSpPr/>
          <p:nvPr/>
        </p:nvSpPr>
        <p:spPr>
          <a:xfrm>
            <a:off x="13292480" y="70433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4" name="Rectangle"/>
          <p:cNvSpPr/>
          <p:nvPr/>
        </p:nvSpPr>
        <p:spPr>
          <a:xfrm rot="1817232">
            <a:off x="15186595" y="7338724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15" name="MLU logo.png" descr="MLU logo.png"/>
          <p:cNvPicPr>
            <a:picLocks noChangeAspect="1"/>
          </p:cNvPicPr>
          <p:nvPr/>
        </p:nvPicPr>
        <p:blipFill>
          <a:blip r:embed="rId2"/>
          <a:srcRect l="68866" t="56462" r="26689" b="20541"/>
          <a:stretch>
            <a:fillRect/>
          </a:stretch>
        </p:blipFill>
        <p:spPr>
          <a:xfrm rot="10600720">
            <a:off x="15227842" y="7284652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When the robot is on its right side, the best action is to push from its right arm"/>
          <p:cNvSpPr txBox="1"/>
          <p:nvPr/>
        </p:nvSpPr>
        <p:spPr>
          <a:xfrm>
            <a:off x="16442266" y="5849540"/>
            <a:ext cx="368211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rPr b="0"/>
              <a:t>When the robot is on its right side, </a:t>
            </a:r>
            <a:r>
              <a:t>the best action is to push from its right arm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7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2" grpId="2" animBg="1" advAuto="0"/>
      <p:bldP spid="493" grpId="3" animBg="1" advAuto="0"/>
      <p:bldP spid="494" grpId="5" animBg="1" advAuto="0"/>
      <p:bldP spid="513" grpId="1" animBg="1" advAuto="0"/>
      <p:bldP spid="514" grpId="4" animBg="1" advAuto="0"/>
      <p:bldP spid="515" grpId="6" animBg="1" advAuto="0"/>
      <p:bldP spid="516" grpId="7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523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25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27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0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531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529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1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532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62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535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36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Bring in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45°, 0.15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37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3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2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8" name="MLU logo.png" descr="MLU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873448">
            <a:off x="14881183" y="6774557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Rectangle"/>
          <p:cNvSpPr/>
          <p:nvPr/>
        </p:nvSpPr>
        <p:spPr>
          <a:xfrm rot="2985302">
            <a:off x="15258908" y="7596990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0" name="MLU logo.png" descr="MLU logo.png"/>
          <p:cNvPicPr>
            <a:picLocks noChangeAspect="1"/>
          </p:cNvPicPr>
          <p:nvPr/>
        </p:nvPicPr>
        <p:blipFill>
          <a:blip r:embed="rId3"/>
          <a:srcRect l="68866" t="56462" r="26689" b="20541"/>
          <a:stretch>
            <a:fillRect/>
          </a:stretch>
        </p:blipFill>
        <p:spPr>
          <a:xfrm rot="10725067">
            <a:off x="15350955" y="7542918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ectangle"/>
          <p:cNvSpPr/>
          <p:nvPr/>
        </p:nvSpPr>
        <p:spPr>
          <a:xfrm rot="2985302">
            <a:off x="15694300" y="7695781"/>
            <a:ext cx="195737" cy="242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2" name="Line"/>
          <p:cNvSpPr/>
          <p:nvPr/>
        </p:nvSpPr>
        <p:spPr>
          <a:xfrm>
            <a:off x="13292480" y="73735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3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543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4" name="Rectangle"/>
          <p:cNvSpPr/>
          <p:nvPr/>
        </p:nvSpPr>
        <p:spPr>
          <a:xfrm>
            <a:off x="5776216" y="6004031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5" name="Rectangle"/>
          <p:cNvSpPr/>
          <p:nvPr/>
        </p:nvSpPr>
        <p:spPr>
          <a:xfrm>
            <a:off x="5776216" y="6384808"/>
            <a:ext cx="7490933" cy="3062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6" name="Rectangle"/>
          <p:cNvSpPr/>
          <p:nvPr/>
        </p:nvSpPr>
        <p:spPr>
          <a:xfrm>
            <a:off x="5865116" y="6791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7" name="Rectangle"/>
          <p:cNvSpPr/>
          <p:nvPr/>
        </p:nvSpPr>
        <p:spPr>
          <a:xfrm>
            <a:off x="5903216" y="71595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8" name="Rectangle"/>
          <p:cNvSpPr/>
          <p:nvPr/>
        </p:nvSpPr>
        <p:spPr>
          <a:xfrm>
            <a:off x="5915916" y="7553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52" name="Group"/>
          <p:cNvGrpSpPr/>
          <p:nvPr/>
        </p:nvGrpSpPr>
        <p:grpSpPr>
          <a:xfrm>
            <a:off x="2980754" y="6037464"/>
            <a:ext cx="1540864" cy="1586400"/>
            <a:chOff x="0" y="0"/>
            <a:chExt cx="1540863" cy="1586399"/>
          </a:xfrm>
        </p:grpSpPr>
        <p:pic>
          <p:nvPicPr>
            <p:cNvPr id="549" name="MLU logo.png" descr="MLU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18798">
              <a:off x="167181" y="253449"/>
              <a:ext cx="1206501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0" name="Rectangle"/>
            <p:cNvSpPr/>
            <p:nvPr/>
          </p:nvSpPr>
          <p:spPr>
            <a:xfrm rot="1817232">
              <a:off x="671907" y="1063183"/>
              <a:ext cx="349477" cy="2193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51" name="MLU logo.png" descr="MLU logo.png"/>
            <p:cNvPicPr>
              <a:picLocks noChangeAspect="1"/>
            </p:cNvPicPr>
            <p:nvPr/>
          </p:nvPicPr>
          <p:blipFill>
            <a:blip r:embed="rId3"/>
            <a:srcRect l="68866" t="56462" r="26689" b="20541"/>
            <a:stretch>
              <a:fillRect/>
            </a:stretch>
          </p:blipFill>
          <p:spPr>
            <a:xfrm rot="10600720">
              <a:off x="713153" y="1009111"/>
              <a:ext cx="53617" cy="24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58" name="Group"/>
          <p:cNvGrpSpPr/>
          <p:nvPr/>
        </p:nvGrpSpPr>
        <p:grpSpPr>
          <a:xfrm>
            <a:off x="14453562" y="6275541"/>
            <a:ext cx="1601990" cy="1586400"/>
            <a:chOff x="0" y="0"/>
            <a:chExt cx="1601988" cy="1586399"/>
          </a:xfrm>
        </p:grpSpPr>
        <p:pic>
          <p:nvPicPr>
            <p:cNvPr id="553" name="MLU logo.png" descr="MLU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1566">
              <a:off x="-2101" y="253449"/>
              <a:ext cx="1206501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4" name="Rectangle"/>
            <p:cNvSpPr/>
            <p:nvPr/>
          </p:nvSpPr>
          <p:spPr>
            <a:xfrm>
              <a:off x="0" y="64735"/>
              <a:ext cx="1462485" cy="14061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55" name="MLU logo.png" descr="MLU logo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18798">
              <a:off x="228306" y="253449"/>
              <a:ext cx="1206501" cy="1079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Rectangle"/>
            <p:cNvSpPr/>
            <p:nvPr/>
          </p:nvSpPr>
          <p:spPr>
            <a:xfrm rot="1817232">
              <a:off x="733032" y="1063183"/>
              <a:ext cx="349477" cy="21933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557" name="MLU logo.png" descr="MLU logo.png"/>
            <p:cNvPicPr>
              <a:picLocks noChangeAspect="1"/>
            </p:cNvPicPr>
            <p:nvPr/>
          </p:nvPicPr>
          <p:blipFill>
            <a:blip r:embed="rId3"/>
            <a:srcRect l="68866" t="56462" r="26689" b="20541"/>
            <a:stretch>
              <a:fillRect/>
            </a:stretch>
          </p:blipFill>
          <p:spPr>
            <a:xfrm rot="10600720">
              <a:off x="774279" y="1009111"/>
              <a:ext cx="53617" cy="24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72944 -0.017216" pathEditMode="relative">
                                      <p:cBhvr>
                                        <p:cTn id="6" dur="10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" grpId="9" animBg="1" advAuto="0"/>
      <p:bldP spid="559" grpId="4" animBg="1" advAuto="0"/>
      <p:bldP spid="527" grpId="7" animBg="1" advAuto="0"/>
      <p:bldP spid="560" grpId="10" animBg="1" advAuto="0"/>
      <p:bldP spid="531" grpId="5" animBg="1" advAuto="0"/>
      <p:bldP spid="534" grpId="8" animBg="1" advAuto="0"/>
      <p:bldP spid="535" grpId="6" animBg="1" advAuto="0"/>
      <p:bldP spid="536" grpId="11" animBg="1" advAuto="0"/>
      <p:bldP spid="538" grpId="20" animBg="1" advAuto="0"/>
      <p:bldP spid="539" grpId="17" animBg="1" advAuto="0"/>
      <p:bldP spid="540" grpId="19" animBg="1" advAuto="0"/>
      <p:bldP spid="541" grpId="18" animBg="1" advAuto="0"/>
      <p:bldP spid="542" grpId="16" animBg="1" advAuto="0"/>
      <p:bldP spid="544" grpId="12" animBg="1" advAuto="0"/>
      <p:bldP spid="545" grpId="13" animBg="1" advAuto="0"/>
      <p:bldP spid="546" grpId="14" animBg="1" advAuto="0"/>
      <p:bldP spid="547" grpId="15" animBg="1" advAuto="0"/>
      <p:bldP spid="548" grpId="21" animBg="1" advAuto="0"/>
      <p:bldP spid="552" grpId="2" animBg="1" advAuto="0"/>
      <p:bldP spid="558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565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5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67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6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569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7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573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571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8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576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574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99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577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78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Bring in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Extend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0.90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90°, 0.15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79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57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2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0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58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1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73448">
            <a:off x="3147935" y="6290913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Rectangle"/>
          <p:cNvSpPr/>
          <p:nvPr/>
        </p:nvSpPr>
        <p:spPr>
          <a:xfrm rot="2985302">
            <a:off x="3525661" y="7113347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83" name="MLU logo.png" descr="MLU logo.png"/>
          <p:cNvPicPr>
            <a:picLocks noChangeAspect="1"/>
          </p:cNvPicPr>
          <p:nvPr/>
        </p:nvPicPr>
        <p:blipFill>
          <a:blip r:embed="rId4"/>
          <a:srcRect l="68866" t="56462" r="26689" b="20541"/>
          <a:stretch>
            <a:fillRect/>
          </a:stretch>
        </p:blipFill>
        <p:spPr>
          <a:xfrm rot="10725067">
            <a:off x="3617708" y="7059275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Rectangle"/>
          <p:cNvSpPr/>
          <p:nvPr/>
        </p:nvSpPr>
        <p:spPr>
          <a:xfrm rot="2985302">
            <a:off x="3961053" y="7212138"/>
            <a:ext cx="195736" cy="242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5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58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6" name="Line"/>
          <p:cNvSpPr/>
          <p:nvPr/>
        </p:nvSpPr>
        <p:spPr>
          <a:xfrm>
            <a:off x="13292480" y="78180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87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322">
            <a:off x="14668106" y="7221126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Rectangle"/>
          <p:cNvSpPr/>
          <p:nvPr/>
        </p:nvSpPr>
        <p:spPr>
          <a:xfrm rot="5750176">
            <a:off x="14778769" y="7886775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89" name="MLU logo.png" descr="MLU logo.png"/>
          <p:cNvPicPr>
            <a:picLocks noChangeAspect="1"/>
          </p:cNvPicPr>
          <p:nvPr/>
        </p:nvPicPr>
        <p:blipFill>
          <a:blip r:embed="rId4"/>
          <a:srcRect l="68866" t="56462" r="26689" b="20541"/>
          <a:stretch>
            <a:fillRect/>
          </a:stretch>
        </p:blipFill>
        <p:spPr>
          <a:xfrm rot="13489941">
            <a:off x="14916476" y="7804587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590" name="Rectangle"/>
          <p:cNvSpPr/>
          <p:nvPr/>
        </p:nvSpPr>
        <p:spPr>
          <a:xfrm rot="5351971">
            <a:off x="15138069" y="8107943"/>
            <a:ext cx="174859" cy="4463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1" name="Rectangle"/>
          <p:cNvSpPr/>
          <p:nvPr/>
        </p:nvSpPr>
        <p:spPr>
          <a:xfrm>
            <a:off x="5776216" y="6004031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2" name="Rectangle"/>
          <p:cNvSpPr/>
          <p:nvPr/>
        </p:nvSpPr>
        <p:spPr>
          <a:xfrm>
            <a:off x="5776216" y="6384808"/>
            <a:ext cx="7490933" cy="3062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3" name="Rectangle"/>
          <p:cNvSpPr/>
          <p:nvPr/>
        </p:nvSpPr>
        <p:spPr>
          <a:xfrm>
            <a:off x="5865116" y="6791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4" name="Rectangle"/>
          <p:cNvSpPr/>
          <p:nvPr/>
        </p:nvSpPr>
        <p:spPr>
          <a:xfrm>
            <a:off x="5903216" y="71595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5" name="Rectangle"/>
          <p:cNvSpPr/>
          <p:nvPr/>
        </p:nvSpPr>
        <p:spPr>
          <a:xfrm>
            <a:off x="5915916" y="7553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" grpId="7" animBg="1" advAuto="0"/>
      <p:bldP spid="587" grpId="5" animBg="1" advAuto="0"/>
      <p:bldP spid="589" grpId="6" animBg="1" advAuto="0"/>
      <p:bldP spid="591" grpId="1" animBg="1" advAuto="0"/>
      <p:bldP spid="592" grpId="2" animBg="1" advAuto="0"/>
      <p:bldP spid="593" grpId="3" animBg="1" advAuto="0"/>
      <p:bldP spid="594" grpId="4" animBg="1" advAuto="0"/>
      <p:bldP spid="595" grpId="8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602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6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04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9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06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0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10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608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1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13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611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32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614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615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Bring in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Extend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90°, 0.95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Extend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90°, 0.95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6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616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2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7" name="MLU logo.png" descr="MLU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22">
            <a:off x="3147935" y="6290913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618" name="Rectangle"/>
          <p:cNvSpPr/>
          <p:nvPr/>
        </p:nvSpPr>
        <p:spPr>
          <a:xfrm rot="5750176">
            <a:off x="3258599" y="6956562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19" name="MLU logo.png" descr="MLU logo.png"/>
          <p:cNvPicPr>
            <a:picLocks noChangeAspect="1"/>
          </p:cNvPicPr>
          <p:nvPr/>
        </p:nvPicPr>
        <p:blipFill>
          <a:blip r:embed="rId3"/>
          <a:srcRect l="68866" t="56462" r="26689" b="20541"/>
          <a:stretch>
            <a:fillRect/>
          </a:stretch>
        </p:blipFill>
        <p:spPr>
          <a:xfrm rot="13489941">
            <a:off x="3396307" y="6874374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ectangle"/>
          <p:cNvSpPr/>
          <p:nvPr/>
        </p:nvSpPr>
        <p:spPr>
          <a:xfrm rot="5351971">
            <a:off x="3617900" y="7177730"/>
            <a:ext cx="174858" cy="4463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1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621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4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2" name="Rectangle"/>
          <p:cNvSpPr/>
          <p:nvPr/>
        </p:nvSpPr>
        <p:spPr>
          <a:xfrm>
            <a:off x="5776216" y="6004031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3" name="Rectangle"/>
          <p:cNvSpPr/>
          <p:nvPr/>
        </p:nvSpPr>
        <p:spPr>
          <a:xfrm>
            <a:off x="5776216" y="6384808"/>
            <a:ext cx="7490933" cy="30626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4" name="Rectangle"/>
          <p:cNvSpPr/>
          <p:nvPr/>
        </p:nvSpPr>
        <p:spPr>
          <a:xfrm>
            <a:off x="5865116" y="6791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5" name="Rectangle"/>
          <p:cNvSpPr/>
          <p:nvPr/>
        </p:nvSpPr>
        <p:spPr>
          <a:xfrm>
            <a:off x="5903216" y="71595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6" name="Rectangle"/>
          <p:cNvSpPr/>
          <p:nvPr/>
        </p:nvSpPr>
        <p:spPr>
          <a:xfrm>
            <a:off x="5915916" y="7553208"/>
            <a:ext cx="7490933" cy="306260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7" name="Line"/>
          <p:cNvSpPr/>
          <p:nvPr/>
        </p:nvSpPr>
        <p:spPr>
          <a:xfrm>
            <a:off x="13292480" y="7818040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8" name="MLU logo.png" descr="MLU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322">
            <a:off x="14668106" y="7221126"/>
            <a:ext cx="12065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" grpId="1" animBg="1" advAuto="0"/>
      <p:bldP spid="623" grpId="2" animBg="1" advAuto="0"/>
      <p:bldP spid="624" grpId="3" animBg="1" advAuto="0"/>
      <p:bldP spid="625" grpId="4" animBg="1" advAuto="0"/>
      <p:bldP spid="626" grpId="5" animBg="1" advAuto="0"/>
      <p:bldP spid="627" grpId="7" animBg="1" advAuto="0"/>
      <p:bldP spid="628" grpId="6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urse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Overview</a:t>
            </a:r>
          </a:p>
        </p:txBody>
      </p:sp>
      <p:sp>
        <p:nvSpPr>
          <p:cNvPr id="217" name="Objectiv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259350"/>
          </a:xfrm>
          <a:prstGeom prst="rect">
            <a:avLst/>
          </a:prstGeom>
        </p:spPr>
        <p:txBody>
          <a:bodyPr/>
          <a:lstStyle/>
          <a:p>
            <a:pPr>
              <a:defRPr sz="4400"/>
            </a:pPr>
            <a:r>
              <a:t>Objective</a:t>
            </a:r>
          </a:p>
          <a:p>
            <a:pPr marL="1230312" lvl="1" indent="-595312">
              <a:defRPr sz="4400"/>
            </a:pPr>
            <a:r>
              <a:t>T</a:t>
            </a:r>
            <a:r>
              <a:rPr>
                <a:solidFill>
                  <a:srgbClr val="000000"/>
                </a:solidFill>
              </a:rPr>
              <a:t>his course serves as a first introduction to reinforcement learning </a:t>
            </a:r>
          </a:p>
          <a:p>
            <a:pPr marL="1230312" lvl="1" indent="-595312">
              <a:defRPr sz="4400"/>
            </a:pPr>
            <a:r>
              <a:t>We will first introduce several fundamental concepts and then dive into classic approaches to solving reinforcement learning (RL) problems, paving the path for a further dive into Deep Reinforcement Learning</a:t>
            </a:r>
          </a:p>
          <a:p>
            <a:pPr marL="0" lvl="1" indent="0">
              <a:spcBef>
                <a:spcPts val="3000"/>
              </a:spcBef>
              <a:buSzTx/>
              <a:buNone/>
              <a:defRPr sz="4400" b="1">
                <a:solidFill>
                  <a:srgbClr val="008DC4"/>
                </a:solidFill>
              </a:defRPr>
            </a:pPr>
            <a:r>
              <a:t>Main goals</a:t>
            </a:r>
          </a:p>
          <a:p>
            <a:pPr marL="595312" indent="-595312">
              <a:spcBef>
                <a:spcPts val="1000"/>
              </a:spcBef>
              <a:buSzPct val="125000"/>
              <a:buChar char="•"/>
              <a:defRPr sz="4400" b="0">
                <a:solidFill>
                  <a:srgbClr val="373737"/>
                </a:solidFill>
              </a:defRPr>
            </a:pPr>
            <a:r>
              <a:t>Introduce key concepts intuition and their practical use</a:t>
            </a:r>
          </a:p>
          <a:p>
            <a:pPr marL="595312" indent="-595312">
              <a:spcBef>
                <a:spcPts val="1000"/>
              </a:spcBef>
              <a:buSzPct val="125000"/>
              <a:buChar char="•"/>
              <a:defRPr sz="4400" b="0">
                <a:solidFill>
                  <a:srgbClr val="373737"/>
                </a:solidFill>
              </a:defRPr>
            </a:pPr>
            <a:r>
              <a:t>Introduce the commonly used approaches, solving simple problems using reinforcement learning in order to have a clear understanding on how to apply them</a:t>
            </a:r>
          </a:p>
          <a:p>
            <a:pPr marL="595312" indent="-595312">
              <a:spcBef>
                <a:spcPts val="1000"/>
              </a:spcBef>
              <a:buSzPct val="125000"/>
              <a:buChar char="•"/>
              <a:defRPr sz="4400" b="0">
                <a:solidFill>
                  <a:srgbClr val="373737"/>
                </a:solidFill>
              </a:defRPr>
            </a:pPr>
            <a:r>
              <a:t>Introducing the main algorithms, understanding the underlying mechanisms and how to implement them using Python </a:t>
            </a:r>
          </a:p>
          <a:p>
            <a:pPr marL="0" lvl="1" indent="0">
              <a:buSzTx/>
              <a:buNone/>
              <a:defRPr sz="4400"/>
            </a:pPr>
            <a:endParaRPr/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build="p" bldLvl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635" name="Solution!…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2502989"/>
          </a:xfrm>
          <a:prstGeom prst="rect">
            <a:avLst/>
          </a:prstGeom>
        </p:spPr>
        <p:txBody>
          <a:bodyPr/>
          <a:lstStyle/>
          <a:p>
            <a:r>
              <a:t>Solution!</a:t>
            </a:r>
          </a:p>
          <a:p>
            <a:pPr lvl="1"/>
            <a:r>
              <a:t>Build the model as you collect the data, instead of afterwards.  That way you only collect the data you need</a:t>
            </a:r>
          </a:p>
          <a:p>
            <a:pPr lvl="1"/>
            <a:r>
              <a:t>Model an objective/goal</a:t>
            </a:r>
          </a:p>
        </p:txBody>
      </p:sp>
      <p:sp>
        <p:nvSpPr>
          <p:cNvPr id="6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637" name="Line"/>
          <p:cNvSpPr/>
          <p:nvPr/>
        </p:nvSpPr>
        <p:spPr>
          <a:xfrm>
            <a:off x="5578870" y="6077691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4" name="Connection Line"/>
          <p:cNvSpPr/>
          <p:nvPr/>
        </p:nvSpPr>
        <p:spPr>
          <a:xfrm>
            <a:off x="4389997" y="6080292"/>
            <a:ext cx="1116212" cy="490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5137" y="7850"/>
                  <a:pt x="12337" y="65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639" name="Line"/>
          <p:cNvSpPr/>
          <p:nvPr/>
        </p:nvSpPr>
        <p:spPr>
          <a:xfrm>
            <a:off x="5498095" y="7893156"/>
            <a:ext cx="653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5" name="Connection Line"/>
          <p:cNvSpPr/>
          <p:nvPr/>
        </p:nvSpPr>
        <p:spPr>
          <a:xfrm>
            <a:off x="4389997" y="7352188"/>
            <a:ext cx="1038028" cy="545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43" y="13214"/>
                  <a:pt x="11043" y="20414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grpSp>
        <p:nvGrpSpPr>
          <p:cNvPr id="643" name="Group"/>
          <p:cNvGrpSpPr/>
          <p:nvPr/>
        </p:nvGrpSpPr>
        <p:grpSpPr>
          <a:xfrm>
            <a:off x="4491597" y="6510235"/>
            <a:ext cx="1152590" cy="352555"/>
            <a:chOff x="0" y="0"/>
            <a:chExt cx="1152588" cy="352554"/>
          </a:xfrm>
        </p:grpSpPr>
        <p:sp>
          <p:nvSpPr>
            <p:cNvPr id="641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6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46" name="Group"/>
          <p:cNvGrpSpPr/>
          <p:nvPr/>
        </p:nvGrpSpPr>
        <p:grpSpPr>
          <a:xfrm>
            <a:off x="4491597" y="7119984"/>
            <a:ext cx="1101790" cy="326884"/>
            <a:chOff x="0" y="0"/>
            <a:chExt cx="1101788" cy="326882"/>
          </a:xfrm>
        </p:grpSpPr>
        <p:sp>
          <p:nvSpPr>
            <p:cNvPr id="644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7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647" name="Line"/>
          <p:cNvSpPr/>
          <p:nvPr/>
        </p:nvSpPr>
        <p:spPr>
          <a:xfrm>
            <a:off x="4542180" y="6991387"/>
            <a:ext cx="10999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648" name="Table"/>
          <p:cNvGraphicFramePr/>
          <p:nvPr/>
        </p:nvGraphicFramePr>
        <p:xfrm>
          <a:off x="5959047" y="5630521"/>
          <a:ext cx="7211184" cy="284480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634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8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Result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Twerk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Push out right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Bring in left arm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-1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>
                          <a:solidFill>
                            <a:srgbClr val="373737"/>
                          </a:solidFill>
                          <a:sym typeface="Helvetica Neue"/>
                        </a:rPr>
                        <a:t>0°, 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Extend right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90°, 0.95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sym typeface="Helvetica Neue"/>
                        </a:rPr>
                        <a:t>Extend left leg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0.98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000" b="1">
                          <a:solidFill>
                            <a:srgbClr val="FF9900"/>
                          </a:solidFill>
                          <a:sym typeface="Helvetica Neue"/>
                        </a:rPr>
                        <a:t>90°, 0.95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818"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20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49" name="Equation"/>
              <p:cNvSpPr txBox="1"/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FEFFFF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6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2249" y="7986311"/>
                <a:ext cx="48769" cy="270892"/>
              </a:xfrm>
              <a:prstGeom prst="rect">
                <a:avLst/>
              </a:prstGeom>
              <a:blipFill>
                <a:blip r:embed="rId2"/>
                <a:stretch>
                  <a:fillRect l="-200000" r="-300000" b="-73913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0" name="Equation"/>
              <p:cNvSpPr txBox="1"/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 b="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sz="3000">
                  <a:solidFill>
                    <a:srgbClr val="373737"/>
                  </a:solidFill>
                </a:endParaRPr>
              </a:p>
            </p:txBody>
          </p:sp>
        </mc:Choice>
        <mc:Fallback>
          <p:sp>
            <p:nvSpPr>
              <p:cNvPr id="650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616" y="8009264"/>
                <a:ext cx="48769" cy="270892"/>
              </a:xfrm>
              <a:prstGeom prst="rect">
                <a:avLst/>
              </a:prstGeom>
              <a:blipFill>
                <a:blip r:embed="rId3"/>
                <a:stretch>
                  <a:fillRect l="-250000" r="-400000" b="-8181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1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322">
            <a:off x="3147935" y="6290913"/>
            <a:ext cx="1206501" cy="1079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4" name="Group"/>
          <p:cNvGrpSpPr/>
          <p:nvPr/>
        </p:nvGrpSpPr>
        <p:grpSpPr>
          <a:xfrm>
            <a:off x="11414525" y="9963968"/>
            <a:ext cx="1152590" cy="352555"/>
            <a:chOff x="0" y="0"/>
            <a:chExt cx="1152588" cy="352554"/>
          </a:xfrm>
        </p:grpSpPr>
        <p:sp>
          <p:nvSpPr>
            <p:cNvPr id="652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8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57" name="Group"/>
          <p:cNvGrpSpPr/>
          <p:nvPr/>
        </p:nvGrpSpPr>
        <p:grpSpPr>
          <a:xfrm>
            <a:off x="11414525" y="11098278"/>
            <a:ext cx="1101790" cy="326884"/>
            <a:chOff x="0" y="0"/>
            <a:chExt cx="1101788" cy="326882"/>
          </a:xfrm>
        </p:grpSpPr>
        <p:sp>
          <p:nvSpPr>
            <p:cNvPr id="655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29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60" name="Group"/>
          <p:cNvGrpSpPr/>
          <p:nvPr/>
        </p:nvGrpSpPr>
        <p:grpSpPr>
          <a:xfrm>
            <a:off x="11516125" y="10256325"/>
            <a:ext cx="1152590" cy="352556"/>
            <a:chOff x="0" y="0"/>
            <a:chExt cx="1152588" cy="352554"/>
          </a:xfrm>
        </p:grpSpPr>
        <p:sp>
          <p:nvSpPr>
            <p:cNvPr id="658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0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63" name="Group"/>
          <p:cNvGrpSpPr/>
          <p:nvPr/>
        </p:nvGrpSpPr>
        <p:grpSpPr>
          <a:xfrm>
            <a:off x="11516125" y="10866074"/>
            <a:ext cx="1101790" cy="326884"/>
            <a:chOff x="0" y="0"/>
            <a:chExt cx="1101788" cy="326882"/>
          </a:xfrm>
        </p:grpSpPr>
        <p:sp>
          <p:nvSpPr>
            <p:cNvPr id="661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1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664" name="Line"/>
          <p:cNvSpPr/>
          <p:nvPr/>
        </p:nvSpPr>
        <p:spPr>
          <a:xfrm>
            <a:off x="11716784" y="10750424"/>
            <a:ext cx="109996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67" name="Group"/>
          <p:cNvGrpSpPr/>
          <p:nvPr/>
        </p:nvGrpSpPr>
        <p:grpSpPr>
          <a:xfrm>
            <a:off x="4826030" y="9910143"/>
            <a:ext cx="1152590" cy="352555"/>
            <a:chOff x="0" y="0"/>
            <a:chExt cx="1152588" cy="352554"/>
          </a:xfrm>
        </p:grpSpPr>
        <p:sp>
          <p:nvSpPr>
            <p:cNvPr id="665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2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70" name="Group"/>
          <p:cNvGrpSpPr/>
          <p:nvPr/>
        </p:nvGrpSpPr>
        <p:grpSpPr>
          <a:xfrm>
            <a:off x="4826030" y="11044452"/>
            <a:ext cx="1101790" cy="326884"/>
            <a:chOff x="0" y="0"/>
            <a:chExt cx="1101788" cy="326882"/>
          </a:xfrm>
        </p:grpSpPr>
        <p:sp>
          <p:nvSpPr>
            <p:cNvPr id="668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3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73" name="Group"/>
          <p:cNvGrpSpPr/>
          <p:nvPr/>
        </p:nvGrpSpPr>
        <p:grpSpPr>
          <a:xfrm>
            <a:off x="4927630" y="10202499"/>
            <a:ext cx="1152590" cy="352555"/>
            <a:chOff x="0" y="0"/>
            <a:chExt cx="1152588" cy="352554"/>
          </a:xfrm>
        </p:grpSpPr>
        <p:sp>
          <p:nvSpPr>
            <p:cNvPr id="671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4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76" name="Group"/>
          <p:cNvGrpSpPr/>
          <p:nvPr/>
        </p:nvGrpSpPr>
        <p:grpSpPr>
          <a:xfrm>
            <a:off x="4927630" y="10812249"/>
            <a:ext cx="1101790" cy="326884"/>
            <a:chOff x="0" y="0"/>
            <a:chExt cx="1101788" cy="326882"/>
          </a:xfrm>
        </p:grpSpPr>
        <p:sp>
          <p:nvSpPr>
            <p:cNvPr id="674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5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79" name="Group"/>
          <p:cNvGrpSpPr/>
          <p:nvPr/>
        </p:nvGrpSpPr>
        <p:grpSpPr>
          <a:xfrm>
            <a:off x="14831234" y="9958700"/>
            <a:ext cx="1152589" cy="352555"/>
            <a:chOff x="0" y="0"/>
            <a:chExt cx="1152588" cy="352554"/>
          </a:xfrm>
        </p:grpSpPr>
        <p:sp>
          <p:nvSpPr>
            <p:cNvPr id="677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6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14831234" y="11093010"/>
            <a:ext cx="1101789" cy="326884"/>
            <a:chOff x="0" y="0"/>
            <a:chExt cx="1101788" cy="326882"/>
          </a:xfrm>
        </p:grpSpPr>
        <p:sp>
          <p:nvSpPr>
            <p:cNvPr id="680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7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85" name="Group"/>
          <p:cNvGrpSpPr/>
          <p:nvPr/>
        </p:nvGrpSpPr>
        <p:grpSpPr>
          <a:xfrm>
            <a:off x="14932834" y="10251058"/>
            <a:ext cx="1152589" cy="352555"/>
            <a:chOff x="0" y="0"/>
            <a:chExt cx="1152588" cy="352554"/>
          </a:xfrm>
        </p:grpSpPr>
        <p:sp>
          <p:nvSpPr>
            <p:cNvPr id="683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8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688" name="Group"/>
          <p:cNvGrpSpPr/>
          <p:nvPr/>
        </p:nvGrpSpPr>
        <p:grpSpPr>
          <a:xfrm>
            <a:off x="14932834" y="10860806"/>
            <a:ext cx="1101789" cy="326884"/>
            <a:chOff x="0" y="0"/>
            <a:chExt cx="1101788" cy="326882"/>
          </a:xfrm>
        </p:grpSpPr>
        <p:sp>
          <p:nvSpPr>
            <p:cNvPr id="686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39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689" name="Line"/>
          <p:cNvSpPr/>
          <p:nvPr/>
        </p:nvSpPr>
        <p:spPr>
          <a:xfrm>
            <a:off x="15233234" y="10730422"/>
            <a:ext cx="1375054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692" name="Group"/>
          <p:cNvGrpSpPr/>
          <p:nvPr/>
        </p:nvGrpSpPr>
        <p:grpSpPr>
          <a:xfrm>
            <a:off x="18551551" y="9998932"/>
            <a:ext cx="1152589" cy="352555"/>
            <a:chOff x="0" y="0"/>
            <a:chExt cx="1152588" cy="352554"/>
          </a:xfrm>
        </p:grpSpPr>
        <p:sp>
          <p:nvSpPr>
            <p:cNvPr id="690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0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693" name="Line"/>
          <p:cNvSpPr/>
          <p:nvPr/>
        </p:nvSpPr>
        <p:spPr>
          <a:xfrm>
            <a:off x="18819559" y="10770654"/>
            <a:ext cx="1778981" cy="1"/>
          </a:xfrm>
          <a:prstGeom prst="line">
            <a:avLst/>
          </a:prstGeom>
          <a:ln w="177800">
            <a:solidFill>
              <a:srgbClr val="000000"/>
            </a:solidFill>
            <a:miter lim="400000"/>
            <a:tailEnd type="stealth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94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1566">
            <a:off x="6551384" y="10113689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Rectangle"/>
          <p:cNvSpPr/>
          <p:nvPr/>
        </p:nvSpPr>
        <p:spPr>
          <a:xfrm>
            <a:off x="7471681" y="10391598"/>
            <a:ext cx="222979" cy="457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96" name="MLU logo.png" descr="MLU logo.png"/>
          <p:cNvPicPr>
            <a:picLocks noChangeAspect="1"/>
          </p:cNvPicPr>
          <p:nvPr/>
        </p:nvPicPr>
        <p:blipFill>
          <a:blip r:embed="rId4"/>
          <a:srcRect l="31403" t="79738" r="31662"/>
          <a:stretch>
            <a:fillRect/>
          </a:stretch>
        </p:blipFill>
        <p:spPr>
          <a:xfrm rot="16201566">
            <a:off x="7348659" y="10544774"/>
            <a:ext cx="445816" cy="220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1566">
            <a:off x="3356351" y="10149547"/>
            <a:ext cx="1206501" cy="1079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0" name="Group"/>
          <p:cNvGrpSpPr/>
          <p:nvPr/>
        </p:nvGrpSpPr>
        <p:grpSpPr>
          <a:xfrm>
            <a:off x="7992752" y="9938568"/>
            <a:ext cx="1152589" cy="352555"/>
            <a:chOff x="0" y="0"/>
            <a:chExt cx="1152588" cy="352554"/>
          </a:xfrm>
        </p:grpSpPr>
        <p:sp>
          <p:nvSpPr>
            <p:cNvPr id="698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1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703" name="Group"/>
          <p:cNvGrpSpPr/>
          <p:nvPr/>
        </p:nvGrpSpPr>
        <p:grpSpPr>
          <a:xfrm>
            <a:off x="7992752" y="11072878"/>
            <a:ext cx="1101789" cy="326884"/>
            <a:chOff x="0" y="0"/>
            <a:chExt cx="1101788" cy="326882"/>
          </a:xfrm>
        </p:grpSpPr>
        <p:sp>
          <p:nvSpPr>
            <p:cNvPr id="701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2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706" name="Group"/>
          <p:cNvGrpSpPr/>
          <p:nvPr/>
        </p:nvGrpSpPr>
        <p:grpSpPr>
          <a:xfrm>
            <a:off x="8094352" y="10230925"/>
            <a:ext cx="1152589" cy="352555"/>
            <a:chOff x="0" y="0"/>
            <a:chExt cx="1152588" cy="352554"/>
          </a:xfrm>
        </p:grpSpPr>
        <p:sp>
          <p:nvSpPr>
            <p:cNvPr id="704" name="Line"/>
            <p:cNvSpPr/>
            <p:nvPr/>
          </p:nvSpPr>
          <p:spPr>
            <a:xfrm>
              <a:off x="1087273" y="12213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3" name="Connection Line"/>
            <p:cNvSpPr/>
            <p:nvPr/>
          </p:nvSpPr>
          <p:spPr>
            <a:xfrm>
              <a:off x="0" y="0"/>
              <a:ext cx="1071828" cy="352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09" extrusionOk="0">
                  <a:moveTo>
                    <a:pt x="0" y="19609"/>
                  </a:moveTo>
                  <a:cubicBezTo>
                    <a:pt x="5431" y="4365"/>
                    <a:pt x="12631" y="-1991"/>
                    <a:pt x="21600" y="540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grpSp>
        <p:nvGrpSpPr>
          <p:cNvPr id="709" name="Group"/>
          <p:cNvGrpSpPr/>
          <p:nvPr/>
        </p:nvGrpSpPr>
        <p:grpSpPr>
          <a:xfrm>
            <a:off x="8094352" y="10840674"/>
            <a:ext cx="1101789" cy="326884"/>
            <a:chOff x="0" y="0"/>
            <a:chExt cx="1101788" cy="326882"/>
          </a:xfrm>
        </p:grpSpPr>
        <p:sp>
          <p:nvSpPr>
            <p:cNvPr id="707" name="Line"/>
            <p:cNvSpPr/>
            <p:nvPr/>
          </p:nvSpPr>
          <p:spPr>
            <a:xfrm>
              <a:off x="1036473" y="291322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44" name="Connection Line"/>
            <p:cNvSpPr/>
            <p:nvPr/>
          </p:nvSpPr>
          <p:spPr>
            <a:xfrm>
              <a:off x="0" y="0"/>
              <a:ext cx="987359" cy="3268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517" extrusionOk="0">
                  <a:moveTo>
                    <a:pt x="0" y="0"/>
                  </a:moveTo>
                  <a:cubicBezTo>
                    <a:pt x="4542" y="15956"/>
                    <a:pt x="11742" y="21600"/>
                    <a:pt x="21600" y="16933"/>
                  </a:cubicBez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/>
            </a:p>
          </p:txBody>
        </p:sp>
      </p:grpSp>
      <p:sp>
        <p:nvSpPr>
          <p:cNvPr id="710" name="Line"/>
          <p:cNvSpPr/>
          <p:nvPr/>
        </p:nvSpPr>
        <p:spPr>
          <a:xfrm>
            <a:off x="8246467" y="10707265"/>
            <a:ext cx="10498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1" name="Line"/>
          <p:cNvSpPr/>
          <p:nvPr/>
        </p:nvSpPr>
        <p:spPr>
          <a:xfrm>
            <a:off x="5067882" y="10676057"/>
            <a:ext cx="10498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12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18798">
            <a:off x="9877862" y="10113689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Rectangle"/>
          <p:cNvSpPr/>
          <p:nvPr/>
        </p:nvSpPr>
        <p:spPr>
          <a:xfrm rot="1817232">
            <a:off x="10319088" y="10948823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14" name="MLU logo.png" descr="MLU logo.png"/>
          <p:cNvPicPr>
            <a:picLocks noChangeAspect="1"/>
          </p:cNvPicPr>
          <p:nvPr/>
        </p:nvPicPr>
        <p:blipFill>
          <a:blip r:embed="rId4"/>
          <a:srcRect l="68866" t="56462" r="26689" b="20541"/>
          <a:stretch>
            <a:fillRect/>
          </a:stretch>
        </p:blipFill>
        <p:spPr>
          <a:xfrm rot="10600720">
            <a:off x="10436535" y="10869351"/>
            <a:ext cx="53617" cy="248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73448">
            <a:off x="13403130" y="10167515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716" name="Rectangle"/>
          <p:cNvSpPr/>
          <p:nvPr/>
        </p:nvSpPr>
        <p:spPr>
          <a:xfrm rot="2985302">
            <a:off x="13780856" y="10989948"/>
            <a:ext cx="349477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17" name="MLU logo.png" descr="MLU logo.png"/>
          <p:cNvPicPr>
            <a:picLocks noChangeAspect="1"/>
          </p:cNvPicPr>
          <p:nvPr/>
        </p:nvPicPr>
        <p:blipFill>
          <a:blip r:embed="rId4"/>
          <a:srcRect l="68866" t="56462" r="26689" b="20541"/>
          <a:stretch>
            <a:fillRect/>
          </a:stretch>
        </p:blipFill>
        <p:spPr>
          <a:xfrm rot="10725067">
            <a:off x="13860203" y="10935876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718" name="Rectangle"/>
          <p:cNvSpPr/>
          <p:nvPr/>
        </p:nvSpPr>
        <p:spPr>
          <a:xfrm rot="2985302">
            <a:off x="14216246" y="11088739"/>
            <a:ext cx="195737" cy="242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19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322">
            <a:off x="16975587" y="10153511"/>
            <a:ext cx="1206501" cy="1079501"/>
          </a:xfrm>
          <a:prstGeom prst="rect">
            <a:avLst/>
          </a:prstGeom>
          <a:ln w="12700">
            <a:miter lim="400000"/>
          </a:ln>
        </p:spPr>
      </p:pic>
      <p:sp>
        <p:nvSpPr>
          <p:cNvPr id="720" name="Rectangle"/>
          <p:cNvSpPr/>
          <p:nvPr/>
        </p:nvSpPr>
        <p:spPr>
          <a:xfrm rot="5750176">
            <a:off x="17073550" y="10819159"/>
            <a:ext cx="349476" cy="219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21" name="MLU logo.png" descr="MLU logo.png"/>
          <p:cNvPicPr>
            <a:picLocks noChangeAspect="1"/>
          </p:cNvPicPr>
          <p:nvPr/>
        </p:nvPicPr>
        <p:blipFill>
          <a:blip r:embed="rId4"/>
          <a:srcRect l="68866" t="56462" r="26689" b="20541"/>
          <a:stretch>
            <a:fillRect/>
          </a:stretch>
        </p:blipFill>
        <p:spPr>
          <a:xfrm rot="13489941">
            <a:off x="17211257" y="10736972"/>
            <a:ext cx="53617" cy="248240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Rectangle"/>
          <p:cNvSpPr/>
          <p:nvPr/>
        </p:nvSpPr>
        <p:spPr>
          <a:xfrm rot="5351971">
            <a:off x="17445550" y="11040327"/>
            <a:ext cx="174858" cy="4463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23" name="MLU logo.png" descr="MLU 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322">
            <a:off x="21015749" y="10167515"/>
            <a:ext cx="1206501" cy="1079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repeatCount="2000" fill="hold" grpId="15" nodeType="afterEffect">
                                  <p:stCondLst>
                                    <p:cond delay="500"/>
                                  </p:stCondLst>
                                  <p:childTnLst>
                                    <p:animRot by="300000">
                                      <p:cBhvr>
                                        <p:cTn id="48" dur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9" dur="160" fill="hold">
                                          <p:stCondLst>
                                            <p:cond delay="16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50" dur="160" fill="hold">
                                          <p:stCondLst>
                                            <p:cond delay="32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51" dur="16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52" dur="16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00"/>
                            </p:stCondLst>
                            <p:childTnLst>
                              <p:par>
                                <p:cTn id="54" presetID="1" presetClass="entr" presetSubtype="0" fill="hold" grpId="16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300"/>
                            </p:stCondLst>
                            <p:childTnLst>
                              <p:par>
                                <p:cTn id="57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300"/>
                            </p:stCondLst>
                            <p:childTnLst>
                              <p:par>
                                <p:cTn id="60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"/>
                            </p:stCondLst>
                            <p:childTnLst>
                              <p:par>
                                <p:cTn id="63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300"/>
                            </p:stCondLst>
                            <p:childTnLst>
                              <p:par>
                                <p:cTn id="6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300"/>
                            </p:stCondLst>
                            <p:childTnLst>
                              <p:par>
                                <p:cTn id="69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300"/>
                            </p:stCondLst>
                            <p:childTnLst>
                              <p:par>
                                <p:cTn id="72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300"/>
                            </p:stCondLst>
                            <p:childTnLst>
                              <p:par>
                                <p:cTn id="7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1" presetClass="entr" presetSubtype="0" fill="hold" grpId="24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300"/>
                            </p:stCondLst>
                            <p:childTnLst>
                              <p:par>
                                <p:cTn id="81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300"/>
                            </p:stCondLst>
                            <p:childTnLst>
                              <p:par>
                                <p:cTn id="87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300"/>
                            </p:stCondLst>
                            <p:childTnLst>
                              <p:par>
                                <p:cTn id="90" presetID="1" presetClass="entr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300"/>
                            </p:stCondLst>
                            <p:childTnLst>
                              <p:par>
                                <p:cTn id="93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300"/>
                            </p:stCondLst>
                            <p:childTnLst>
                              <p:par>
                                <p:cTn id="96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300"/>
                            </p:stCondLst>
                            <p:childTnLst>
                              <p:par>
                                <p:cTn id="99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300"/>
                            </p:stCondLst>
                            <p:childTnLst>
                              <p:par>
                                <p:cTn id="102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300"/>
                            </p:stCondLst>
                            <p:childTnLst>
                              <p:par>
                                <p:cTn id="105" presetID="1" presetClass="entr" presetSubtype="0" fill="hold" grpId="33" nodeType="afterEffect">
                                  <p:stCondLst>
                                    <p:cond delay="1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300"/>
                            </p:stCondLst>
                            <p:childTnLst>
                              <p:par>
                                <p:cTn id="108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300"/>
                            </p:stCondLst>
                            <p:childTnLst>
                              <p:par>
                                <p:cTn id="111" presetID="1" presetClass="entr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300"/>
                            </p:stCondLst>
                            <p:childTnLst>
                              <p:par>
                                <p:cTn id="114" presetID="1" presetClass="entr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300"/>
                            </p:stCondLst>
                            <p:childTnLst>
                              <p:par>
                                <p:cTn id="117" presetID="1" presetClass="entr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300"/>
                            </p:stCondLst>
                            <p:childTnLst>
                              <p:par>
                                <p:cTn id="120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300"/>
                            </p:stCondLst>
                            <p:childTnLst>
                              <p:par>
                                <p:cTn id="123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16" animBg="1" advAuto="0"/>
      <p:bldP spid="657" grpId="23" animBg="1" advAuto="0"/>
      <p:bldP spid="660" grpId="18" animBg="1" advAuto="0"/>
      <p:bldP spid="663" grpId="21" animBg="1" advAuto="0"/>
      <p:bldP spid="664" grpId="20" animBg="1" advAuto="0"/>
      <p:bldP spid="667" grpId="1" animBg="1" advAuto="0"/>
      <p:bldP spid="670" grpId="6" animBg="1" advAuto="0"/>
      <p:bldP spid="673" grpId="3" animBg="1" advAuto="0"/>
      <p:bldP spid="676" grpId="5" animBg="1" advAuto="0"/>
      <p:bldP spid="679" grpId="24" animBg="1" advAuto="0"/>
      <p:bldP spid="682" grpId="32" animBg="1" advAuto="0"/>
      <p:bldP spid="685" grpId="26" animBg="1" advAuto="0"/>
      <p:bldP spid="688" grpId="29" animBg="1" advAuto="0"/>
      <p:bldP spid="689" grpId="28" animBg="1" advAuto="0"/>
      <p:bldP spid="692" grpId="33" animBg="1" advAuto="0"/>
      <p:bldP spid="693" grpId="37" animBg="1" advAuto="0"/>
      <p:bldP spid="694" grpId="9" animBg="1" advAuto="0"/>
      <p:bldP spid="695" grpId="11" animBg="1" advAuto="0"/>
      <p:bldP spid="696" grpId="7" animBg="1" advAuto="0"/>
      <p:bldP spid="696" grpId="15" animBg="1" advAuto="0"/>
      <p:bldP spid="697" grpId="2" animBg="1" advAuto="0"/>
      <p:bldP spid="700" grpId="8" animBg="1" advAuto="0"/>
      <p:bldP spid="703" grpId="14" animBg="1" advAuto="0"/>
      <p:bldP spid="706" grpId="10" animBg="1" advAuto="0"/>
      <p:bldP spid="709" grpId="13" animBg="1" advAuto="0"/>
      <p:bldP spid="710" grpId="12" animBg="1" advAuto="0"/>
      <p:bldP spid="711" grpId="4" animBg="1" advAuto="0"/>
      <p:bldP spid="712" grpId="17" animBg="1" advAuto="0"/>
      <p:bldP spid="713" grpId="22" animBg="1" advAuto="0"/>
      <p:bldP spid="714" grpId="19" animBg="1" advAuto="0"/>
      <p:bldP spid="715" grpId="25" animBg="1" advAuto="0"/>
      <p:bldP spid="716" grpId="30" animBg="1" advAuto="0"/>
      <p:bldP spid="717" grpId="27" animBg="1" advAuto="0"/>
      <p:bldP spid="718" grpId="31" animBg="1" advAuto="0"/>
      <p:bldP spid="719" grpId="34" animBg="1" advAuto="0"/>
      <p:bldP spid="720" grpId="38" animBg="1" advAuto="0"/>
      <p:bldP spid="721" grpId="36" animBg="1" advAuto="0"/>
      <p:bldP spid="722" grpId="39" animBg="1" advAuto="0"/>
      <p:bldP spid="723" grpId="3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Reinforcement Learning Go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Reinforcement Learning Goal</a:t>
            </a:r>
          </a:p>
        </p:txBody>
      </p:sp>
      <p:sp>
        <p:nvSpPr>
          <p:cNvPr id="747" name="The goal of Reinforcement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goal of Reinforcement Learning</a:t>
            </a:r>
          </a:p>
          <a:p>
            <a:pPr lvl="1"/>
            <a:r>
              <a:t>To learn an </a:t>
            </a:r>
            <a:r>
              <a:rPr sz="3600" b="1">
                <a:solidFill>
                  <a:srgbClr val="FF9900"/>
                </a:solidFill>
              </a:rPr>
              <a:t>optimal strategy for achieving a goal</a:t>
            </a:r>
            <a:r>
              <a:t> by experimental trials and </a:t>
            </a:r>
            <a:r>
              <a:rPr sz="3600" b="1">
                <a:solidFill>
                  <a:srgbClr val="FF9900"/>
                </a:solidFill>
              </a:rPr>
              <a:t>relatively simple feedback</a:t>
            </a:r>
            <a:r>
              <a:t>.  The agent actively adapts to an environment to </a:t>
            </a:r>
            <a:r>
              <a:rPr sz="3600" b="1">
                <a:solidFill>
                  <a:srgbClr val="FF9900"/>
                </a:solidFill>
              </a:rPr>
              <a:t>maximize future rewards</a:t>
            </a:r>
            <a:r>
              <a:t>.</a:t>
            </a:r>
          </a:p>
        </p:txBody>
      </p:sp>
      <p:sp>
        <p:nvSpPr>
          <p:cNvPr id="7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pic>
        <p:nvPicPr>
          <p:cNvPr id="749" name="Screen Shot 2019-11-21 at 3.48.01 PM.png" descr="Screen Shot 2019-11-21 at 3.48.0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422" y="5202998"/>
            <a:ext cx="8031157" cy="5850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Ke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Concepts</a:t>
            </a:r>
          </a:p>
        </p:txBody>
      </p:sp>
      <p:sp>
        <p:nvSpPr>
          <p:cNvPr id="752" name="Agent acts in an unknown Environment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7067" cy="7369176"/>
          </a:xfrm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FF9900"/>
                </a:solidFill>
              </a:rPr>
              <a:t>Agent</a:t>
            </a:r>
            <a:r>
              <a:t> acts in an unknown </a:t>
            </a:r>
            <a:r>
              <a:rPr b="1">
                <a:solidFill>
                  <a:srgbClr val="FF9900"/>
                </a:solidFill>
              </a:rPr>
              <a:t>Environment</a:t>
            </a:r>
          </a:p>
          <a:p>
            <a:r>
              <a:rPr b="1">
                <a:solidFill>
                  <a:srgbClr val="FF9900"/>
                </a:solidFill>
              </a:rPr>
              <a:t>Interaction</a:t>
            </a:r>
            <a:r>
              <a:t> with Environment gives </a:t>
            </a:r>
            <a:r>
              <a:rPr b="1">
                <a:solidFill>
                  <a:srgbClr val="FF9900"/>
                </a:solidFill>
              </a:rPr>
              <a:t>Reward</a:t>
            </a:r>
            <a:r>
              <a:t> to Agent</a:t>
            </a:r>
          </a:p>
          <a:p>
            <a:r>
              <a:t>An Agent can stay in one of many </a:t>
            </a:r>
            <a:r>
              <a:rPr b="1">
                <a:solidFill>
                  <a:srgbClr val="FF9900"/>
                </a:solidFill>
              </a:rPr>
              <a:t>States</a:t>
            </a:r>
            <a:r>
              <a:t> of the Environment and choose to take one of many </a:t>
            </a:r>
            <a:r>
              <a:rPr b="1">
                <a:solidFill>
                  <a:srgbClr val="FF9900"/>
                </a:solidFill>
              </a:rPr>
              <a:t>Actions</a:t>
            </a:r>
          </a:p>
          <a:p>
            <a:r>
              <a:t>Which State the Agent will arrive in is decided by </a:t>
            </a:r>
            <a:r>
              <a:rPr b="1">
                <a:solidFill>
                  <a:srgbClr val="FF9900"/>
                </a:solidFill>
              </a:rPr>
              <a:t>Transition Probabilities</a:t>
            </a:r>
            <a:r>
              <a:t> between the States</a:t>
            </a:r>
          </a:p>
        </p:txBody>
      </p:sp>
      <p:sp>
        <p:nvSpPr>
          <p:cNvPr id="7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pic>
        <p:nvPicPr>
          <p:cNvPr id="754" name="RL1-01.png" descr="RL1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885" y="3292253"/>
            <a:ext cx="9963614" cy="48617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1" build="p" bldLvl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Key Concep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Concepts</a:t>
            </a:r>
          </a:p>
        </p:txBody>
      </p:sp>
      <p:sp>
        <p:nvSpPr>
          <p:cNvPr id="757" name="Agent’s Policy provides a guideline on what is the optimal action to take in a particular State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6803" cy="9181185"/>
          </a:xfrm>
          <a:prstGeom prst="rect">
            <a:avLst/>
          </a:prstGeom>
        </p:spPr>
        <p:txBody>
          <a:bodyPr/>
          <a:lstStyle/>
          <a:p>
            <a:r>
              <a:t>Agent’s </a:t>
            </a:r>
            <a:r>
              <a:rPr b="1">
                <a:solidFill>
                  <a:srgbClr val="FF9900"/>
                </a:solidFill>
              </a:rPr>
              <a:t>Policy</a:t>
            </a:r>
            <a:r>
              <a:t> provides a guideline on what is the optimal action to take in a particular State</a:t>
            </a:r>
          </a:p>
          <a:p>
            <a:r>
              <a:t>The goal is to Maximize the Total Rewards</a:t>
            </a:r>
          </a:p>
          <a:p>
            <a:r>
              <a:t>Each State is associated with a </a:t>
            </a:r>
            <a:r>
              <a:rPr b="1">
                <a:solidFill>
                  <a:srgbClr val="FF9900"/>
                </a:solidFill>
              </a:rPr>
              <a:t>Value Function</a:t>
            </a:r>
            <a:endParaRPr>
              <a:solidFill>
                <a:srgbClr val="FF9900"/>
              </a:solidFill>
            </a:endParaRPr>
          </a:p>
          <a:p>
            <a:r>
              <a:t>A Value Function predicts the expected amount for future Rewards the Agent can receive starting in a particular State, by following the corresponding Policy</a:t>
            </a:r>
            <a:endParaRPr>
              <a:solidFill>
                <a:srgbClr val="FF9900"/>
              </a:solidFill>
            </a:endParaRPr>
          </a:p>
          <a:p>
            <a:r>
              <a:t>A Value Function quantifies how good a state is</a:t>
            </a:r>
          </a:p>
          <a:p>
            <a:r>
              <a:t>Both Policies and Value Functions are what we try to learn in RL</a:t>
            </a:r>
          </a:p>
        </p:txBody>
      </p:sp>
      <p:sp>
        <p:nvSpPr>
          <p:cNvPr id="7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pic>
        <p:nvPicPr>
          <p:cNvPr id="759" name="RL1-02.png" descr="RL1-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856" y="2072155"/>
            <a:ext cx="8864098" cy="7456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" grpId="1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Key Concept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Examples</a:t>
            </a:r>
          </a:p>
        </p:txBody>
      </p:sp>
      <p:sp>
        <p:nvSpPr>
          <p:cNvPr id="762" name="Chess Game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Chess Game</a:t>
            </a:r>
          </a:p>
        </p:txBody>
      </p:sp>
      <p:sp>
        <p:nvSpPr>
          <p:cNvPr id="763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4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graphicFrame>
        <p:nvGraphicFramePr>
          <p:cNvPr id="767" name="Table"/>
          <p:cNvGraphicFramePr/>
          <p:nvPr/>
        </p:nvGraphicFramePr>
        <p:xfrm>
          <a:off x="1710266" y="3746500"/>
          <a:ext cx="20741610" cy="71723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5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44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This table is a placeholder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Place your table over 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8" name="Table"/>
          <p:cNvGraphicFramePr/>
          <p:nvPr/>
        </p:nvGraphicFramePr>
        <p:xfrm>
          <a:off x="1706033" y="3746500"/>
          <a:ext cx="21213894" cy="776769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479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6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Problem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Win a Chess game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Environment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Chess Board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Agent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Player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Win or loose the game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States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Each possible board configuration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Actions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set of all possible moves from a particular state, and for a particular player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Policy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Optimal move from a state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Value State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How good the board configuration is for the player, where the goal is to win the game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Key Concept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Concept Examples</a:t>
            </a:r>
          </a:p>
        </p:txBody>
      </p:sp>
      <p:sp>
        <p:nvSpPr>
          <p:cNvPr id="771" name="Mobile Robo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Mobile Robot</a:t>
            </a:r>
          </a:p>
        </p:txBody>
      </p:sp>
      <p:sp>
        <p:nvSpPr>
          <p:cNvPr id="772" name="Rectangle"/>
          <p:cNvSpPr/>
          <p:nvPr/>
        </p:nvSpPr>
        <p:spPr>
          <a:xfrm>
            <a:off x="-42334" y="12454466"/>
            <a:ext cx="24468667" cy="1270001"/>
          </a:xfrm>
          <a:prstGeom prst="rect">
            <a:avLst/>
          </a:prstGeom>
          <a:solidFill>
            <a:srgbClr val="00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3" name="Rectangle"/>
          <p:cNvSpPr/>
          <p:nvPr/>
        </p:nvSpPr>
        <p:spPr>
          <a:xfrm>
            <a:off x="-25400" y="12342614"/>
            <a:ext cx="24434800" cy="111853"/>
          </a:xfrm>
          <a:prstGeom prst="rect">
            <a:avLst/>
          </a:prstGeom>
          <a:solidFill>
            <a:srgbClr val="383D3B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2762" y="12780773"/>
            <a:ext cx="3135677" cy="617388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graphicFrame>
        <p:nvGraphicFramePr>
          <p:cNvPr id="776" name="Table"/>
          <p:cNvGraphicFramePr/>
          <p:nvPr/>
        </p:nvGraphicFramePr>
        <p:xfrm>
          <a:off x="1710266" y="3746500"/>
          <a:ext cx="20741610" cy="717232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456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56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434465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This table is a placeholder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Place your table over it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4465"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7" name="Table"/>
          <p:cNvGraphicFramePr/>
          <p:nvPr/>
        </p:nvGraphicFramePr>
        <p:xfrm>
          <a:off x="1706033" y="3746500"/>
          <a:ext cx="21213894" cy="7767696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47972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6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Problem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Find the recharge station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Environment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set of rooms to which the robot has access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Agent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Robot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Reward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Find the recharge station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States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Current charge level, position related to the recharge station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Actions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Right, Left, Ahead, Back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Policy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Optimal move from a state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0962">
                <a:tc>
                  <a:txBody>
                    <a:bodyPr/>
                    <a:lstStyle/>
                    <a:p>
                      <a:pPr algn="l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Value State</a:t>
                      </a:r>
                    </a:p>
                  </a:txBody>
                  <a:tcPr marL="152400" marR="152400" marT="152400" marB="152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200">
                          <a:sym typeface="Helvetica Neue"/>
                        </a:defRPr>
                      </a:pPr>
                      <a:r>
                        <a:t>The current charge level for the robot, </a:t>
                      </a:r>
                      <a:r>
                        <a:rPr>
                          <a:solidFill>
                            <a:srgbClr val="373737"/>
                          </a:solidFill>
                        </a:rPr>
                        <a:t>where the goal is to find the recharge station</a:t>
                      </a:r>
                    </a:p>
                  </a:txBody>
                  <a:tcPr marL="152400" marR="152400" marT="152400" marB="152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3"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Elements of RL</a:t>
            </a:r>
          </a:p>
        </p:txBody>
      </p:sp>
      <p:sp>
        <p:nvSpPr>
          <p:cNvPr id="780" name="Reward Signal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Reward Signal</a:t>
            </a:r>
          </a:p>
          <a:p>
            <a:pPr lvl="1"/>
            <a:r>
              <a:t>Defines the goal of a reinforcement learning problem</a:t>
            </a:r>
          </a:p>
          <a:p>
            <a:pPr lvl="1"/>
            <a:r>
              <a:t>Reward signal determines the immediate, intrinsic desirability of environmental states</a:t>
            </a:r>
          </a:p>
          <a:p>
            <a:pPr lvl="1"/>
            <a:r>
              <a:t>The agent’s sole objective is to maximize the total reward it receives over the long run</a:t>
            </a:r>
          </a:p>
          <a:p>
            <a:pPr lvl="1"/>
            <a:r>
              <a:t>The reward signal is the primary basis for altering the policy</a:t>
            </a:r>
          </a:p>
          <a:p>
            <a:pPr lvl="1"/>
            <a:r>
              <a:t>In general, reward signals may be stochastic functions of the state of the environment and the actions taken</a:t>
            </a:r>
          </a:p>
          <a:p>
            <a:pPr lvl="1"/>
            <a:r>
              <a:t>Rewards are basically given directly by the environment</a:t>
            </a:r>
          </a:p>
        </p:txBody>
      </p:sp>
      <p:sp>
        <p:nvSpPr>
          <p:cNvPr id="7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0" grpId="1" build="p" bldLvl="5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Rectangle"/>
          <p:cNvSpPr/>
          <p:nvPr/>
        </p:nvSpPr>
        <p:spPr>
          <a:xfrm>
            <a:off x="9104411" y="6588190"/>
            <a:ext cx="6073578" cy="166681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5F5F5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4" name="Policy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Policy 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4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4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4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r>
                  <a:t>Defines the learning agent’s way of behaving at a given time</a:t>
                </a:r>
              </a:p>
              <a:p>
                <a:pPr lvl="1"/>
                <a:r>
                  <a:t>Policy is mapping from perceived states of the environment to actions to be taken when in those states</a:t>
                </a:r>
              </a:p>
              <a:p>
                <a:pPr lvl="1"/>
                <a:r>
                  <a:t>Follows stimulus-response rules or associations</a:t>
                </a:r>
              </a:p>
              <a:p>
                <a:pPr lvl="1"/>
                <a:r>
                  <a:t>In general, policies may be stochastic, specifying probabilities for each action</a:t>
                </a:r>
              </a:p>
              <a:p>
                <a:pPr lvl="1"/>
                <a:r>
                  <a:t>A policy can be deterministic:     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/>
              </a:p>
              <a:p>
                <a:pPr lvl="1"/>
                <a:r>
                  <a:t>A policy can be stochastic:          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784" name="Polic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5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RL</a:t>
            </a:r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3" grpId="2" animBg="1" advAuto="0"/>
      <p:bldP spid="784" grpId="1" build="p" bldLvl="5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9" name="Value Func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Value Function </a:t>
                </a:r>
                <a14:m>
                  <m:oMath xmlns:m="http://schemas.openxmlformats.org/officeDocument/2006/math">
                    <m:r>
                      <a:rPr sz="460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60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60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60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r>
                  <a:t>Indicates the </a:t>
                </a:r>
                <a:r>
                  <a:rPr b="1"/>
                  <a:t>long-term</a:t>
                </a:r>
                <a:r>
                  <a:t> desirability of states after taking into account the states that are likely to follow and the rewards available in those states</a:t>
                </a:r>
              </a:p>
              <a:p>
                <a:pPr lvl="1"/>
                <a:r>
                  <a:t>The value of a state is the </a:t>
                </a:r>
                <a:r>
                  <a:rPr b="1"/>
                  <a:t>total amount of reward</a:t>
                </a:r>
                <a:r>
                  <a:t> an agent can expect to accumulate over the future, starting from that state</a:t>
                </a:r>
              </a:p>
              <a:p>
                <a:pPr lvl="1"/>
                <a:r>
                  <a:t>In a sense, values are predictions of rewards</a:t>
                </a:r>
              </a:p>
              <a:p>
                <a:pPr lvl="1"/>
                <a:r>
                  <a:t>Action choices are made based on value judgments</a:t>
                </a:r>
              </a:p>
              <a:p>
                <a:pPr lvl="1"/>
                <a:r>
                  <a:t>Values must be estimated and re-estimated from the sequences of observations an agent makes over its entire lifetime</a:t>
                </a:r>
              </a:p>
              <a:p>
                <a:pPr lvl="1">
                  <a:defRPr u="sng"/>
                </a:pPr>
                <a:r>
                  <a:t>The most important component of almost all reinforcement learning algorithms we consider is a method for efficiently estimating values</a:t>
                </a:r>
              </a:p>
            </p:txBody>
          </p:sp>
        </mc:Choice>
        <mc:Fallback>
          <p:sp>
            <p:nvSpPr>
              <p:cNvPr id="789" name="Value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2"/>
                <a:stretch>
                  <a:fillRect l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9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RL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3" name="Episode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Episodes</a:t>
                </a:r>
              </a:p>
              <a:p>
                <a:pPr lvl="1"/>
                <a:r>
                  <a:t>The interaction between the agent and the environment involves a sequence of actions and observed rewards in time,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=1,2,...,</m:t>
                    </m:r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During the process, the agent accumulates the knowledge about the environment and makes decisions on which action to take next so as to efficiently learn the best policy</a:t>
                </a:r>
              </a:p>
              <a:p>
                <a:pPr lvl="1"/>
                <a:r>
                  <a:t>Let’s label the state, action, and reward at time step 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7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37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8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/>
              </a:p>
              <a:p>
                <a:pPr lvl="1"/>
                <a:r>
                  <a:t>Thus the interaction sequence is fully described by one </a:t>
                </a:r>
                <a:r>
                  <a:rPr b="1">
                    <a:solidFill>
                      <a:srgbClr val="FF9900"/>
                    </a:solidFill>
                  </a:rPr>
                  <a:t>episode</a:t>
                </a:r>
                <a:r>
                  <a:t> (also known as “trial” or “trajectory”) and the sequence ends at the terminal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8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t>: </a:t>
                </a:r>
              </a:p>
              <a:p>
                <a:pPr marL="0" lvl="1" indent="0" algn="ctr"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,...,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793" name="Episod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ourse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Agenda</a:t>
            </a:r>
          </a:p>
        </p:txBody>
      </p:sp>
      <p:sp>
        <p:nvSpPr>
          <p:cNvPr id="221" name="Lecture 1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1994489" cy="9036514"/>
          </a:xfrm>
          <a:prstGeom prst="rect">
            <a:avLst/>
          </a:prstGeom>
        </p:spPr>
        <p:txBody>
          <a:bodyPr/>
          <a:lstStyle/>
          <a:p>
            <a:r>
              <a:t>Lecture 1</a:t>
            </a:r>
          </a:p>
          <a:p>
            <a:pPr lvl="1"/>
            <a:r>
              <a:t>Introduction to Reinforcement Learning</a:t>
            </a:r>
          </a:p>
          <a:p>
            <a:pPr lvl="1"/>
            <a:r>
              <a:t>Finite Markov Decision Process</a:t>
            </a:r>
          </a:p>
          <a:p>
            <a:pPr lvl="1"/>
            <a:r>
              <a:t>Bellman Equations</a:t>
            </a:r>
          </a:p>
          <a:p>
            <a:pPr lvl="1"/>
            <a:r>
              <a:t>Dynamic Programming</a:t>
            </a:r>
          </a:p>
          <a:p>
            <a:r>
              <a:t>Lecture 2</a:t>
            </a:r>
          </a:p>
          <a:p>
            <a:pPr lvl="1"/>
            <a:r>
              <a:t>Monte Carlo Methods</a:t>
            </a:r>
          </a:p>
          <a:p>
            <a:pPr lvl="1"/>
            <a:r>
              <a:t>Temporal Difference Learning</a:t>
            </a:r>
          </a:p>
          <a:p>
            <a:pPr lvl="1"/>
            <a:r>
              <a:t>SARSA and Q-Learning</a:t>
            </a:r>
          </a:p>
          <a:p>
            <a:r>
              <a:t>Lecture 3</a:t>
            </a:r>
          </a:p>
          <a:p>
            <a:pPr lvl="1"/>
            <a:r>
              <a:t>On Policy Prediction and Control with Approximation</a:t>
            </a:r>
          </a:p>
          <a:p>
            <a:pPr lvl="1"/>
            <a:r>
              <a:t>Off Policy Methods with Approximation</a:t>
            </a:r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3" name="Lecture 4…"/>
          <p:cNvSpPr txBox="1"/>
          <p:nvPr/>
        </p:nvSpPr>
        <p:spPr>
          <a:xfrm>
            <a:off x="13296900" y="2756958"/>
            <a:ext cx="9515211" cy="9036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Lecture 4</a:t>
            </a:r>
          </a:p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Policy Gradient Methods</a:t>
            </a:r>
          </a:p>
          <a:p>
            <a:pPr algn="l">
              <a:spcBef>
                <a:spcPts val="3000"/>
              </a:spcBef>
              <a:defRPr sz="360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Lecture 5</a:t>
            </a:r>
          </a:p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Multi-armed Bandits</a:t>
            </a:r>
          </a:p>
          <a:p>
            <a:pPr algn="l">
              <a:spcBef>
                <a:spcPts val="1000"/>
              </a:spcBef>
              <a:defRPr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RL</a:t>
            </a:r>
          </a:p>
        </p:txBody>
      </p:sp>
      <p:sp>
        <p:nvSpPr>
          <p:cNvPr id="797" name="Model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941712" cy="9181185"/>
          </a:xfrm>
          <a:prstGeom prst="rect">
            <a:avLst/>
          </a:prstGeom>
        </p:spPr>
        <p:txBody>
          <a:bodyPr/>
          <a:lstStyle/>
          <a:p>
            <a:r>
              <a:t>Model</a:t>
            </a:r>
          </a:p>
          <a:p>
            <a:pPr lvl="1"/>
            <a:r>
              <a:t>It mimics the behavior of the environment, or more generally, allows inferences to be made about how the environment will behave</a:t>
            </a:r>
          </a:p>
          <a:p>
            <a:pPr lvl="1"/>
            <a:r>
              <a:t>Ex: Given a state and action, the model might predict the resultant next state and next reward</a:t>
            </a:r>
          </a:p>
          <a:p>
            <a:pPr lvl="1"/>
            <a:r>
              <a:t>Models are used for </a:t>
            </a:r>
            <a:r>
              <a:rPr sz="3600" b="1">
                <a:solidFill>
                  <a:srgbClr val="FF9900"/>
                </a:solidFill>
              </a:rPr>
              <a:t>planning</a:t>
            </a:r>
            <a:r>
              <a:t>, by which we mean any way of deciding on a course of action by </a:t>
            </a:r>
            <a:r>
              <a:rPr sz="3600" b="1">
                <a:solidFill>
                  <a:srgbClr val="FF9900"/>
                </a:solidFill>
              </a:rPr>
              <a:t>considering possible future situations before they are actually experienced</a:t>
            </a:r>
          </a:p>
          <a:p>
            <a:pPr lvl="1"/>
            <a:r>
              <a:t>A RL method can be </a:t>
            </a:r>
            <a:r>
              <a:rPr b="1"/>
              <a:t>model-based</a:t>
            </a:r>
            <a:r>
              <a:t> or </a:t>
            </a:r>
            <a:r>
              <a:rPr b="1"/>
              <a:t>model-free</a:t>
            </a:r>
          </a:p>
        </p:txBody>
      </p:sp>
      <p:sp>
        <p:nvSpPr>
          <p:cNvPr id="7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pic>
        <p:nvPicPr>
          <p:cNvPr id="799" name="Screen Shot 2019-11-21 at 4.31.18 PM.png" descr="Screen Shot 2019-11-21 at 4.31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694" y="3484543"/>
            <a:ext cx="6742317" cy="4841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" grpId="1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Elements of R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Elements of RL</a:t>
            </a:r>
          </a:p>
        </p:txBody>
      </p:sp>
      <p:sp>
        <p:nvSpPr>
          <p:cNvPr id="802" name="If we know the model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941712" cy="9181185"/>
          </a:xfrm>
          <a:prstGeom prst="rect">
            <a:avLst/>
          </a:prstGeom>
        </p:spPr>
        <p:txBody>
          <a:bodyPr/>
          <a:lstStyle/>
          <a:p>
            <a:r>
              <a:t>If we know the model</a:t>
            </a:r>
          </a:p>
          <a:p>
            <a:pPr lvl="1"/>
            <a:r>
              <a:t>We can plan with perfect information</a:t>
            </a:r>
          </a:p>
          <a:p>
            <a:pPr lvl="1"/>
            <a:r>
              <a:t>It is called </a:t>
            </a:r>
            <a:r>
              <a:rPr b="1">
                <a:solidFill>
                  <a:srgbClr val="FF9900"/>
                </a:solidFill>
              </a:rPr>
              <a:t>model-based RL</a:t>
            </a:r>
          </a:p>
          <a:p>
            <a:pPr lvl="1"/>
            <a:r>
              <a:t>We can find the optimal solution*</a:t>
            </a:r>
          </a:p>
          <a:p>
            <a:pPr lvl="1"/>
            <a:r>
              <a:t>Rely on the model of the environment; either the model is known or the algorithm learns it explicitly</a:t>
            </a:r>
          </a:p>
          <a:p>
            <a:r>
              <a:t>If we don’t know the model</a:t>
            </a:r>
          </a:p>
          <a:p>
            <a:pPr lvl="1"/>
            <a:r>
              <a:t>We learn from incomplete information</a:t>
            </a:r>
          </a:p>
          <a:p>
            <a:pPr lvl="1"/>
            <a:r>
              <a:t>It is </a:t>
            </a:r>
            <a:r>
              <a:rPr b="1">
                <a:solidFill>
                  <a:srgbClr val="FF9900"/>
                </a:solidFill>
              </a:rPr>
              <a:t>model-free RL</a:t>
            </a:r>
          </a:p>
          <a:p>
            <a:pPr lvl="1"/>
            <a:r>
              <a:t>No dependency on the model during learning</a:t>
            </a:r>
          </a:p>
        </p:txBody>
      </p:sp>
      <p:sp>
        <p:nvSpPr>
          <p:cNvPr id="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pic>
        <p:nvPicPr>
          <p:cNvPr id="804" name="Screen Shot 2019-11-21 at 4.31.18 PM.png" descr="Screen Shot 2019-11-21 at 4.31.1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0694" y="3484543"/>
            <a:ext cx="6742317" cy="4841089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*Using Dynamic Programming (DP), discussed later in this module"/>
          <p:cNvSpPr txBox="1"/>
          <p:nvPr/>
        </p:nvSpPr>
        <p:spPr>
          <a:xfrm>
            <a:off x="2463672" y="11189800"/>
            <a:ext cx="1132865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/>
            </a:lvl1pPr>
          </a:lstStyle>
          <a:p>
            <a:r>
              <a:t>*Using Dynamic Programming (DP), discussed later in this module</a:t>
            </a:r>
          </a:p>
        </p:txBody>
      </p:sp>
      <p:sp>
        <p:nvSpPr>
          <p:cNvPr id="806" name="NEXT TOPIC: Markov Chains"/>
          <p:cNvSpPr txBox="1"/>
          <p:nvPr/>
        </p:nvSpPr>
        <p:spPr>
          <a:xfrm>
            <a:off x="6736669" y="12657666"/>
            <a:ext cx="864806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rPr>
              <a:t>NEXT TOPIC: </a:t>
            </a:r>
            <a:r>
              <a:rPr>
                <a:solidFill>
                  <a:srgbClr val="FFFFFF"/>
                </a:solidFill>
              </a:rPr>
              <a:t>Markov Chains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8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8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2" grpId="1" build="p" bldLvl="5" animBg="1" advAuto="0"/>
      <p:bldP spid="805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Markov Chai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Markov Chains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Markov Chain Descrip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Chain Description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1" name="Measures the probabilities of all possibilities in a series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2283348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Measures the probabilities of all possibilities in a series</a:t>
                </a:r>
              </a:p>
              <a:p>
                <a:pPr lvl="1"/>
                <a:r>
                  <a:t>Has a </a:t>
                </a:r>
                <a:r>
                  <a:rPr b="1"/>
                  <a:t>set of possible states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,...,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/>
              </a:p>
              <a:p>
                <a:pPr lvl="1"/>
                <a:r>
                  <a:t>Has a </a:t>
                </a:r>
                <a:r>
                  <a:rPr b="1">
                    <a:solidFill>
                      <a:srgbClr val="FF9900"/>
                    </a:solidFill>
                  </a:rPr>
                  <a:t>process</a:t>
                </a:r>
                <a:r>
                  <a:t> that can move from one state to another</a:t>
                </a:r>
              </a:p>
              <a:p>
                <a:pPr lvl="1"/>
                <a:r>
                  <a:t>Moving or changing from one state to another is a </a:t>
                </a:r>
                <a:r>
                  <a:rPr b="1">
                    <a:solidFill>
                      <a:srgbClr val="FF9900"/>
                    </a:solidFill>
                  </a:rPr>
                  <a:t>step</a:t>
                </a:r>
                <a:r>
                  <a:t> </a:t>
                </a:r>
              </a:p>
              <a:p>
                <a:pPr lvl="1"/>
                <a:r>
                  <a:t>The likelihood of moving from one state to another is represented by a </a:t>
                </a:r>
                <a:r>
                  <a:rPr b="1">
                    <a:solidFill>
                      <a:srgbClr val="FF9900"/>
                    </a:solidFill>
                  </a:rPr>
                  <a:t>transition matrix</a:t>
                </a:r>
                <a:r>
                  <a:t>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/>
              </a:p>
              <a:p>
                <a:pPr lvl="1"/>
                <a:r>
                  <a:t>Which state the process is in at time </a:t>
                </a:r>
                <a14:m>
                  <m:oMath xmlns:m="http://schemas.openxmlformats.org/officeDocument/2006/math">
                    <m:r>
                      <a:rPr sz="4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t> depends only on the state at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811" name="Measures the probabilities of all possibilities in a seri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2283348" cy="9181185"/>
              </a:xfrm>
              <a:prstGeom prst="rect">
                <a:avLst/>
              </a:prstGeom>
              <a:blipFill>
                <a:blip r:embed="rId2"/>
                <a:stretch>
                  <a:fillRect l="-1754" t="-829" r="-1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grpSp>
        <p:nvGrpSpPr>
          <p:cNvPr id="830" name="Group"/>
          <p:cNvGrpSpPr/>
          <p:nvPr/>
        </p:nvGrpSpPr>
        <p:grpSpPr>
          <a:xfrm>
            <a:off x="15235989" y="3276348"/>
            <a:ext cx="6637092" cy="6248904"/>
            <a:chOff x="0" y="0"/>
            <a:chExt cx="6637091" cy="6248903"/>
          </a:xfrm>
        </p:grpSpPr>
        <p:grpSp>
          <p:nvGrpSpPr>
            <p:cNvPr id="828" name="Group"/>
            <p:cNvGrpSpPr/>
            <p:nvPr/>
          </p:nvGrpSpPr>
          <p:grpSpPr>
            <a:xfrm>
              <a:off x="0" y="0"/>
              <a:ext cx="6637092" cy="6248904"/>
              <a:chOff x="0" y="0"/>
              <a:chExt cx="6637091" cy="6248903"/>
            </a:xfrm>
          </p:grpSpPr>
          <p:pic>
            <p:nvPicPr>
              <p:cNvPr id="813" name="Screen Shot 2019-11-29 at 1.24.34 PM.png" descr="Screen Shot 2019-11-29 at 1.24.34 PM.png"/>
              <p:cNvPicPr>
                <a:picLocks noChangeAspect="1"/>
              </p:cNvPicPr>
              <p:nvPr/>
            </p:nvPicPr>
            <p:blipFill>
              <a:blip r:embed="rId3"/>
              <a:srcRect l="1927" t="9921" r="32628"/>
              <a:stretch>
                <a:fillRect/>
              </a:stretch>
            </p:blipFill>
            <p:spPr>
              <a:xfrm>
                <a:off x="0" y="0"/>
                <a:ext cx="6637092" cy="624890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14" name="Rectangle"/>
              <p:cNvSpPr/>
              <p:nvPr/>
            </p:nvSpPr>
            <p:spPr>
              <a:xfrm>
                <a:off x="753082" y="2189211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15" name="Rectangle"/>
              <p:cNvSpPr/>
              <p:nvPr/>
            </p:nvSpPr>
            <p:spPr>
              <a:xfrm>
                <a:off x="753082" y="3487630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16" name="Rectangle"/>
              <p:cNvSpPr/>
              <p:nvPr/>
            </p:nvSpPr>
            <p:spPr>
              <a:xfrm>
                <a:off x="2672838" y="4466183"/>
                <a:ext cx="626887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17" name="Rectangle"/>
              <p:cNvSpPr/>
              <p:nvPr/>
            </p:nvSpPr>
            <p:spPr>
              <a:xfrm>
                <a:off x="4473076" y="5500759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18" name="Rectangle"/>
              <p:cNvSpPr/>
              <p:nvPr/>
            </p:nvSpPr>
            <p:spPr>
              <a:xfrm>
                <a:off x="2870789" y="3487630"/>
                <a:ext cx="626887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19" name="Rectangle"/>
              <p:cNvSpPr/>
              <p:nvPr/>
            </p:nvSpPr>
            <p:spPr>
              <a:xfrm>
                <a:off x="4626208" y="4511002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0" name="Rectangle"/>
              <p:cNvSpPr/>
              <p:nvPr/>
            </p:nvSpPr>
            <p:spPr>
              <a:xfrm>
                <a:off x="2870789" y="2189211"/>
                <a:ext cx="626887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1" name="Rectangle"/>
              <p:cNvSpPr/>
              <p:nvPr/>
            </p:nvSpPr>
            <p:spPr>
              <a:xfrm>
                <a:off x="4626208" y="1225598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2" name="Rectangle"/>
              <p:cNvSpPr/>
              <p:nvPr/>
            </p:nvSpPr>
            <p:spPr>
              <a:xfrm>
                <a:off x="2672838" y="1225598"/>
                <a:ext cx="626887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3" name="Rectangle"/>
              <p:cNvSpPr/>
              <p:nvPr/>
            </p:nvSpPr>
            <p:spPr>
              <a:xfrm>
                <a:off x="4473076" y="247045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4" name="Rectangle"/>
              <p:cNvSpPr/>
              <p:nvPr/>
            </p:nvSpPr>
            <p:spPr>
              <a:xfrm>
                <a:off x="4473076" y="1539332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5" name="Rectangle"/>
              <p:cNvSpPr/>
              <p:nvPr/>
            </p:nvSpPr>
            <p:spPr>
              <a:xfrm>
                <a:off x="4473076" y="2379024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6" name="Rectangle"/>
              <p:cNvSpPr/>
              <p:nvPr/>
            </p:nvSpPr>
            <p:spPr>
              <a:xfrm>
                <a:off x="4626208" y="3363179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7" name="Rectangle"/>
              <p:cNvSpPr/>
              <p:nvPr/>
            </p:nvSpPr>
            <p:spPr>
              <a:xfrm>
                <a:off x="4473076" y="4209810"/>
                <a:ext cx="626886" cy="403374"/>
              </a:xfrm>
              <a:prstGeom prst="rect">
                <a:avLst/>
              </a:prstGeom>
              <a:solidFill>
                <a:srgbClr val="F9F9F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829" name="Initial"/>
            <p:cNvSpPr/>
            <p:nvPr/>
          </p:nvSpPr>
          <p:spPr>
            <a:xfrm>
              <a:off x="36686" y="2636294"/>
              <a:ext cx="772981" cy="779909"/>
            </a:xfrm>
            <a:prstGeom prst="rect">
              <a:avLst/>
            </a:prstGeom>
            <a:solidFill>
              <a:srgbClr val="79797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1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Initial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1" grpId="1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886" name="We can graphically represent this Markov Chain:"/>
          <p:cNvSpPr txBox="1">
            <a:spLocks noGrp="1"/>
          </p:cNvSpPr>
          <p:nvPr>
            <p:ph type="body" sz="quarter" idx="1"/>
          </p:nvPr>
        </p:nvSpPr>
        <p:spPr>
          <a:xfrm>
            <a:off x="1689100" y="2756958"/>
            <a:ext cx="21005800" cy="1270001"/>
          </a:xfrm>
          <a:prstGeom prst="rect">
            <a:avLst/>
          </a:prstGeom>
        </p:spPr>
        <p:txBody>
          <a:bodyPr/>
          <a:lstStyle/>
          <a:p>
            <a:r>
              <a:t>We can graphically represent this Markov Chain:</a:t>
            </a:r>
          </a:p>
        </p:txBody>
      </p:sp>
      <p:sp>
        <p:nvSpPr>
          <p:cNvPr id="8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888" name="Screen Shot 2019-11-29 at 12.52.28 PM.png" descr="Screen Shot 2019-11-29 at 12.52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65" y="4620485"/>
            <a:ext cx="18787226" cy="5855097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Rectangle"/>
          <p:cNvSpPr/>
          <p:nvPr/>
        </p:nvSpPr>
        <p:spPr>
          <a:xfrm>
            <a:off x="2768600" y="7549786"/>
            <a:ext cx="4453335" cy="1270001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0" name="Rectangle"/>
          <p:cNvSpPr/>
          <p:nvPr/>
        </p:nvSpPr>
        <p:spPr>
          <a:xfrm>
            <a:off x="9965332" y="4620485"/>
            <a:ext cx="4453336" cy="108955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1" name="Rectangle"/>
          <p:cNvSpPr/>
          <p:nvPr/>
        </p:nvSpPr>
        <p:spPr>
          <a:xfrm>
            <a:off x="9965332" y="9048551"/>
            <a:ext cx="4453336" cy="108955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2" name="Rectangle"/>
          <p:cNvSpPr/>
          <p:nvPr/>
        </p:nvSpPr>
        <p:spPr>
          <a:xfrm>
            <a:off x="10092332" y="9175551"/>
            <a:ext cx="4453336" cy="108955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93" name="Rectangle"/>
          <p:cNvSpPr/>
          <p:nvPr/>
        </p:nvSpPr>
        <p:spPr>
          <a:xfrm>
            <a:off x="17128132" y="7859088"/>
            <a:ext cx="4453336" cy="1089555"/>
          </a:xfrm>
          <a:prstGeom prst="rect">
            <a:avLst/>
          </a:prstGeom>
          <a:solidFill>
            <a:srgbClr val="F9F9F9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898" name="Group"/>
          <p:cNvGrpSpPr/>
          <p:nvPr/>
        </p:nvGrpSpPr>
        <p:grpSpPr>
          <a:xfrm>
            <a:off x="2798365" y="4620485"/>
            <a:ext cx="18787226" cy="5855097"/>
            <a:chOff x="0" y="0"/>
            <a:chExt cx="18787225" cy="5855096"/>
          </a:xfrm>
        </p:grpSpPr>
        <p:pic>
          <p:nvPicPr>
            <p:cNvPr id="894" name="Screen Shot 2019-11-29 at 12.52.28 PM.png" descr="Screen Shot 2019-11-29 at 12.52.28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8787226" cy="5855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95" name="Rectangle"/>
            <p:cNvSpPr/>
            <p:nvPr/>
          </p:nvSpPr>
          <p:spPr>
            <a:xfrm>
              <a:off x="7166967" y="0"/>
              <a:ext cx="4453335" cy="108955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6" name="Rectangle"/>
            <p:cNvSpPr/>
            <p:nvPr/>
          </p:nvSpPr>
          <p:spPr>
            <a:xfrm>
              <a:off x="14329767" y="3238603"/>
              <a:ext cx="4453335" cy="108955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97" name="Rectangle"/>
            <p:cNvSpPr/>
            <p:nvPr/>
          </p:nvSpPr>
          <p:spPr>
            <a:xfrm>
              <a:off x="7293967" y="4555066"/>
              <a:ext cx="4453335" cy="108955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902" name="Group"/>
          <p:cNvGrpSpPr/>
          <p:nvPr/>
        </p:nvGrpSpPr>
        <p:grpSpPr>
          <a:xfrm>
            <a:off x="2798365" y="4620485"/>
            <a:ext cx="18787226" cy="5855097"/>
            <a:chOff x="0" y="0"/>
            <a:chExt cx="18787225" cy="5855096"/>
          </a:xfrm>
        </p:grpSpPr>
        <p:pic>
          <p:nvPicPr>
            <p:cNvPr id="899" name="Screen Shot 2019-11-29 at 12.52.28 PM.png" descr="Screen Shot 2019-11-29 at 12.52.28 PM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0"/>
              <a:ext cx="18787226" cy="58550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00" name="Rectangle"/>
            <p:cNvSpPr/>
            <p:nvPr/>
          </p:nvSpPr>
          <p:spPr>
            <a:xfrm>
              <a:off x="7293967" y="4555066"/>
              <a:ext cx="4453335" cy="108955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01" name="Rectangle"/>
            <p:cNvSpPr/>
            <p:nvPr/>
          </p:nvSpPr>
          <p:spPr>
            <a:xfrm>
              <a:off x="14329767" y="3238603"/>
              <a:ext cx="4453335" cy="108955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903" name="Screen Shot 2019-11-29 at 12.52.28 PM.png" descr="Screen Shot 2019-11-29 at 12.52.2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65" y="4620485"/>
            <a:ext cx="18787226" cy="5855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" grpId="1" animBg="1" advAuto="0"/>
      <p:bldP spid="902" grpId="2" animBg="1" advAuto="0"/>
      <p:bldP spid="903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Rectangle"/>
          <p:cNvSpPr/>
          <p:nvPr/>
        </p:nvSpPr>
        <p:spPr>
          <a:xfrm>
            <a:off x="11393156" y="6540731"/>
            <a:ext cx="1603178" cy="851629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6" name="We can use this model to guess where the process will be after   steps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We can use this model to guess where the process will be after </a:t>
                </a:r>
                <a14:m>
                  <m:oMath xmlns:m="http://schemas.openxmlformats.org/officeDocument/2006/math">
                    <m:r>
                      <a:rPr sz="42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steps</a:t>
                </a:r>
              </a:p>
              <a:p>
                <a:pPr lvl="1"/>
                <a:r>
                  <a:t>Assumptions</a:t>
                </a:r>
              </a:p>
              <a:p>
                <a:pPr lvl="2"/>
                <a:r>
                  <a:t>Chains have a finite numbers of states</a:t>
                </a:r>
              </a:p>
              <a:p>
                <a:pPr lvl="2"/>
                <a:r>
                  <a:t>Chains are time-homogeneous (The transition matrix does not change over time)</a:t>
                </a:r>
              </a:p>
              <a:p>
                <a:pPr lvl="1"/>
                <a:r>
                  <a:t>We can calculate the probability of being in a specific state after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iterations by multiplying the transition matrix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times:</a:t>
                </a:r>
              </a:p>
              <a:p>
                <a:pPr marL="0" lvl="2" indent="0" algn="ctr">
                  <a:buSzTx/>
                  <a:buNone/>
                  <a:defRPr sz="4000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sz="49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sz="49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t> </a:t>
                </a:r>
              </a:p>
              <a:p>
                <a:pPr lvl="1"/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</a:rPr>
                  <a:t>Let's do some coding! </a:t>
                </a:r>
                <a:r>
                  <a:rPr u="sng">
                    <a:solidFill>
                      <a:srgbClr val="0563C1"/>
                    </a:solidFill>
                    <a:uFill>
                      <a:solidFill>
                        <a:srgbClr val="0563C1"/>
                      </a:solidFill>
                    </a:uFill>
                    <a:hlinkClick r:id="rId2"/>
                  </a:rPr>
                  <a:t>Markov Chain I</a:t>
                </a:r>
              </a:p>
            </p:txBody>
          </p:sp>
        </mc:Choice>
        <mc:Fallback>
          <p:sp>
            <p:nvSpPr>
              <p:cNvPr id="906" name="We can use this model to guess where the process will be after   step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3"/>
                <a:stretch>
                  <a:fillRect l="-1027" t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7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9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pic>
        <p:nvPicPr>
          <p:cNvPr id="9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83" y="7682283"/>
            <a:ext cx="1264356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5" grpId="2" animBg="1" advAuto="0"/>
      <p:bldP spid="906" grpId="1" build="p" bldLvl="5" animBg="1" advAuto="0"/>
      <p:bldP spid="909" grpId="3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Rectangle"/>
          <p:cNvSpPr/>
          <p:nvPr/>
        </p:nvSpPr>
        <p:spPr>
          <a:xfrm>
            <a:off x="11393156" y="5512031"/>
            <a:ext cx="1603178" cy="851629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12" name="We consider the initial distribution by multiplying by it as well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We consider the initial distribution by multiplying by it as well</a:t>
                </a:r>
              </a:p>
              <a:p>
                <a:pPr lvl="1"/>
                <a:r>
                  <a:t>The initial distribution for this example is:  </a:t>
                </a:r>
                <a14:m>
                  <m:oMath xmlns:m="http://schemas.openxmlformats.org/officeDocument/2006/math"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=(1,0)</m:t>
                    </m:r>
                  </m:oMath>
                </a14:m>
                <a:endParaRPr/>
              </a:p>
              <a:p>
                <a:pPr lvl="1"/>
                <a:r>
                  <a:t>We calculate the probability of being in a specific state after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iterations by multiplying the transition matrix </a:t>
                </a:r>
                <a14:m>
                  <m:oMath xmlns:m="http://schemas.openxmlformats.org/officeDocument/2006/math">
                    <m:r>
                      <a:rPr sz="39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t> times, and also multiplying by the initial distribution (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t>):</a:t>
                </a:r>
              </a:p>
              <a:p>
                <a:pPr marL="0" lvl="2" indent="0" algn="ctr">
                  <a:buSzTx/>
                  <a:buNone/>
                  <a:defRPr sz="4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sz="4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sz="4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a:rPr sz="4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/>
              </a:p>
              <a:p>
                <a:pPr lvl="1"/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</a:rPr>
                  <a:t>Let’s do some coding! </a:t>
                </a:r>
                <a:r>
                  <a:t> </a:t>
                </a:r>
                <a:r>
                  <a:rPr u="sng">
                    <a:hlinkClick r:id="rId2"/>
                  </a:rPr>
                  <a:t>Markov Chain II</a:t>
                </a:r>
              </a:p>
            </p:txBody>
          </p:sp>
        </mc:Choice>
        <mc:Fallback>
          <p:sp>
            <p:nvSpPr>
              <p:cNvPr id="912" name="We consider the initial distribution by multiplying by it as well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3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9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pic>
        <p:nvPicPr>
          <p:cNvPr id="9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7" y="6712550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9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" grpId="2" animBg="1" advAuto="0"/>
      <p:bldP spid="912" grpId="1" build="p" bldLvl="5" animBg="1" advAuto="0"/>
      <p:bldP spid="915" grpId="3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14880">
                <a:effectLst>
                  <a:outerShdw blurRad="23622" dist="23622" dir="7800000" rotWithShape="0">
                    <a:srgbClr val="E2E2E2"/>
                  </a:outerShdw>
                </a:effectLst>
              </a:defRPr>
            </a:lvl1pPr>
          </a:lstStyle>
          <a:p>
            <a:r>
              <a:t>Reinforcement Learning</a:t>
            </a:r>
          </a:p>
        </p:txBody>
      </p:sp>
      <p:sp>
        <p:nvSpPr>
          <p:cNvPr id="226" name="Lecture 1 - Introduction to RL, MDP, Bellman Equations and DP"/>
          <p:cNvSpPr txBox="1">
            <a:spLocks noGrp="1"/>
          </p:cNvSpPr>
          <p:nvPr>
            <p:ph type="body" sz="half" idx="1"/>
          </p:nvPr>
        </p:nvSpPr>
        <p:spPr>
          <a:xfrm>
            <a:off x="1778000" y="6361688"/>
            <a:ext cx="20828000" cy="4992489"/>
          </a:xfrm>
          <a:prstGeom prst="rect">
            <a:avLst/>
          </a:prstGeom>
        </p:spPr>
        <p:txBody>
          <a:bodyPr/>
          <a:lstStyle/>
          <a:p>
            <a:r>
              <a:t>Lecture 1 - Introduction to RL, MDP, Bellman Equations and DP</a:t>
            </a:r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1" name="Let’s change the initial distribu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2625" y="2575983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Let’s change the initial distribution</a:t>
                </a:r>
              </a:p>
              <a:p>
                <a:pPr lvl="1"/>
                <a:r>
                  <a:t>Try an example with a different initial distribution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𝐼𝑛𝑡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(0.5,0.5)</m:t>
                    </m:r>
                  </m:oMath>
                </a14:m>
                <a:endParaRPr/>
              </a:p>
              <a:p>
                <a:pPr marL="0" lvl="1" indent="0">
                  <a:buSzTx/>
                  <a:buNone/>
                </a:pPr>
                <a:r>
                  <a:t>       </a:t>
                </a:r>
              </a:p>
              <a:p>
                <a:pPr marL="0" lvl="1" indent="0">
                  <a:buSzTx/>
                  <a:buNone/>
                </a:pPr>
                <a:r>
                  <a:t>       </a:t>
                </a:r>
                <a:r>
                  <a:rPr b="1">
                    <a:solidFill>
                      <a:srgbClr val="A166FF"/>
                    </a:solidFill>
                  </a:rPr>
                  <a:t>Let’s do some coding!</a:t>
                </a:r>
                <a:r>
                  <a:t>  </a:t>
                </a:r>
                <a:r>
                  <a:rPr u="sng">
                    <a:hlinkClick r:id="rId2"/>
                  </a:rPr>
                  <a:t>Markov Chain III</a:t>
                </a:r>
              </a:p>
            </p:txBody>
          </p:sp>
        </mc:Choice>
        <mc:Fallback>
          <p:sp>
            <p:nvSpPr>
              <p:cNvPr id="971" name="Let’s change the initial distribu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82625" y="2575983"/>
                <a:ext cx="21005800" cy="9181185"/>
              </a:xfrm>
              <a:prstGeom prst="rect">
                <a:avLst/>
              </a:prstGeom>
              <a:blipFill>
                <a:blip r:embed="rId3"/>
                <a:stretch>
                  <a:fillRect l="-1027" t="-1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grpSp>
        <p:nvGrpSpPr>
          <p:cNvPr id="990" name="Group"/>
          <p:cNvGrpSpPr/>
          <p:nvPr/>
        </p:nvGrpSpPr>
        <p:grpSpPr>
          <a:xfrm>
            <a:off x="13103555" y="1776436"/>
            <a:ext cx="6968307" cy="9929060"/>
            <a:chOff x="0" y="0"/>
            <a:chExt cx="6968306" cy="9929059"/>
          </a:xfrm>
        </p:grpSpPr>
        <p:sp>
          <p:nvSpPr>
            <p:cNvPr id="973" name="Rectangle"/>
            <p:cNvSpPr/>
            <p:nvPr/>
          </p:nvSpPr>
          <p:spPr>
            <a:xfrm>
              <a:off x="0" y="6327"/>
              <a:ext cx="1773015" cy="9910405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974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r="31434"/>
            <a:stretch>
              <a:fillRect/>
            </a:stretch>
          </p:blipFill>
          <p:spPr>
            <a:xfrm>
              <a:off x="1731232" y="0"/>
              <a:ext cx="5212274" cy="5199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5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t="8844" r="30914"/>
            <a:stretch>
              <a:fillRect/>
            </a:stretch>
          </p:blipFill>
          <p:spPr>
            <a:xfrm>
              <a:off x="1706424" y="5189019"/>
              <a:ext cx="5251817" cy="47400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76" name="Rectangle"/>
            <p:cNvSpPr/>
            <p:nvPr/>
          </p:nvSpPr>
          <p:spPr>
            <a:xfrm>
              <a:off x="6710908" y="5336816"/>
              <a:ext cx="257399" cy="3974758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77" name="Rectangle"/>
            <p:cNvSpPr/>
            <p:nvPr/>
          </p:nvSpPr>
          <p:spPr>
            <a:xfrm>
              <a:off x="6710908" y="489205"/>
              <a:ext cx="257399" cy="3974758"/>
            </a:xfrm>
            <a:prstGeom prst="rect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978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647" t="47640" r="90333" b="41116"/>
            <a:stretch>
              <a:fillRect/>
            </a:stretch>
          </p:blipFill>
          <p:spPr>
            <a:xfrm>
              <a:off x="364189" y="4669096"/>
              <a:ext cx="533599" cy="5846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79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0241" t="59089" r="72866" b="29915"/>
            <a:stretch>
              <a:fillRect/>
            </a:stretch>
          </p:blipFill>
          <p:spPr>
            <a:xfrm>
              <a:off x="1903401" y="7231506"/>
              <a:ext cx="523923" cy="571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0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9215" t="74030" r="65218" b="20834"/>
            <a:stretch>
              <a:fillRect/>
            </a:stretch>
          </p:blipFill>
          <p:spPr>
            <a:xfrm>
              <a:off x="890787" y="6203899"/>
              <a:ext cx="423123" cy="267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1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9215" t="74145" r="65218" b="21599"/>
            <a:stretch>
              <a:fillRect/>
            </a:stretch>
          </p:blipFill>
          <p:spPr>
            <a:xfrm>
              <a:off x="2475848" y="7000570"/>
              <a:ext cx="423123" cy="221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82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9215" t="74161" r="65218" b="20834"/>
            <a:stretch>
              <a:fillRect/>
            </a:stretch>
          </p:blipFill>
          <p:spPr>
            <a:xfrm>
              <a:off x="2475848" y="7824683"/>
              <a:ext cx="423123" cy="2602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3" name="Line"/>
            <p:cNvSpPr/>
            <p:nvPr/>
          </p:nvSpPr>
          <p:spPr>
            <a:xfrm flipV="1">
              <a:off x="918097" y="2876148"/>
              <a:ext cx="1023736" cy="2051730"/>
            </a:xfrm>
            <a:prstGeom prst="line">
              <a:avLst/>
            </a:prstGeom>
            <a:noFill/>
            <a:ln w="38100" cap="flat">
              <a:solidFill>
                <a:srgbClr val="7A4041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84" name="Line"/>
            <p:cNvSpPr/>
            <p:nvPr/>
          </p:nvSpPr>
          <p:spPr>
            <a:xfrm>
              <a:off x="922920" y="4931805"/>
              <a:ext cx="951085" cy="2489909"/>
            </a:xfrm>
            <a:prstGeom prst="line">
              <a:avLst/>
            </a:prstGeom>
            <a:noFill/>
            <a:ln w="38100" cap="flat">
              <a:solidFill>
                <a:srgbClr val="7A4041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85" name="Int"/>
            <p:cNvSpPr/>
            <p:nvPr/>
          </p:nvSpPr>
          <p:spPr>
            <a:xfrm>
              <a:off x="407946" y="4782272"/>
              <a:ext cx="446233" cy="329807"/>
            </a:xfrm>
            <a:prstGeom prst="ellipse">
              <a:avLst/>
            </a:prstGeom>
            <a:solidFill>
              <a:srgbClr val="FDFDFD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500">
                  <a:solidFill>
                    <a:srgbClr val="373737"/>
                  </a:solidFill>
                </a:defRPr>
              </a:lvl1pPr>
            </a:lstStyle>
            <a:p>
              <a:r>
                <a:t>Int</a:t>
              </a:r>
            </a:p>
          </p:txBody>
        </p:sp>
        <p:pic>
          <p:nvPicPr>
            <p:cNvPr id="986" name="Screen Shot 2019-11-29 at 1.24.34 PM.png" descr="Screen Shot 2019-11-29 at 1.24.34 PM.png"/>
            <p:cNvPicPr>
              <a:picLocks noChangeAspect="1"/>
            </p:cNvPicPr>
            <p:nvPr/>
          </p:nvPicPr>
          <p:blipFill>
            <a:blip r:embed="rId4"/>
            <a:srcRect l="29215" t="74227" r="65218" b="21698"/>
            <a:stretch>
              <a:fillRect/>
            </a:stretch>
          </p:blipFill>
          <p:spPr>
            <a:xfrm>
              <a:off x="890787" y="3783453"/>
              <a:ext cx="423123" cy="211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87" name="Circle"/>
            <p:cNvSpPr/>
            <p:nvPr/>
          </p:nvSpPr>
          <p:spPr>
            <a:xfrm>
              <a:off x="2356438" y="7580444"/>
              <a:ext cx="187483" cy="187145"/>
            </a:xfrm>
            <a:prstGeom prst="ellipse">
              <a:avLst/>
            </a:prstGeom>
            <a:solidFill>
              <a:srgbClr val="F9F9F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88" name="Oval"/>
            <p:cNvSpPr/>
            <p:nvPr/>
          </p:nvSpPr>
          <p:spPr>
            <a:xfrm>
              <a:off x="867512" y="4955604"/>
              <a:ext cx="51854" cy="1221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" b="0">
                  <a:solidFill>
                    <a:srgbClr val="FAFA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89" name="Oval"/>
            <p:cNvSpPr/>
            <p:nvPr/>
          </p:nvSpPr>
          <p:spPr>
            <a:xfrm>
              <a:off x="1893413" y="7290872"/>
              <a:ext cx="37990" cy="122101"/>
            </a:xfrm>
            <a:prstGeom prst="ellipse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AFA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99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701" y="4922231"/>
            <a:ext cx="1264357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992" name="NEXT TOPIC: Markov Decision Process"/>
          <p:cNvSpPr txBox="1"/>
          <p:nvPr/>
        </p:nvSpPr>
        <p:spPr>
          <a:xfrm>
            <a:off x="6280784" y="12657666"/>
            <a:ext cx="118224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rPr>
              <a:t>NEXT TOPIC: </a:t>
            </a:r>
            <a:r>
              <a:rPr>
                <a:solidFill>
                  <a:srgbClr val="FFFFFF"/>
                </a:solidFill>
              </a:rPr>
              <a:t>Markov Decision Process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Markov Decision Proces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Markov Decision Process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Optimize the Action in MD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algn="l">
              <a:defRPr sz="750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Optimize the Action in 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0" name="Problem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Problem</a:t>
                </a:r>
              </a:p>
              <a:p>
                <a:pPr lvl="1"/>
                <a:r>
                  <a:t>The agent has to maximize the total reward by choosing states that return the highest possible reward and by avoiding those that return lower rewards</a:t>
                </a:r>
              </a:p>
              <a:p>
                <a:r>
                  <a:t>Solution</a:t>
                </a:r>
              </a:p>
              <a:p>
                <a:pPr lvl="1"/>
                <a:r>
                  <a:t>Use a guideline, or a </a:t>
                </a:r>
                <a:r>
                  <a:rPr b="1">
                    <a:solidFill>
                      <a:srgbClr val="FF9900"/>
                    </a:solidFill>
                  </a:rPr>
                  <a:t>Policy</a:t>
                </a:r>
                <a:r>
                  <a:t>,  that returns the action with the highest reward</a:t>
                </a:r>
              </a:p>
              <a:p>
                <a:pPr lvl="1"/>
                <a:r>
                  <a:t>Optimize this </a:t>
                </a:r>
                <a:r>
                  <a:rPr b="1">
                    <a:solidFill>
                      <a:srgbClr val="FF9900"/>
                    </a:solidFill>
                  </a:rPr>
                  <a:t>Policy </a:t>
                </a:r>
                <a:r>
                  <a:t>to find the best action</a:t>
                </a:r>
              </a:p>
              <a:p>
                <a:r>
                  <a:t>Optimal Policy</a:t>
                </a:r>
              </a:p>
              <a:p>
                <a:pPr lvl="1"/>
                <a:r>
                  <a:t>The agent can try different policies but only one can be considered an optimal </a:t>
                </a:r>
                <a:r>
                  <a:rPr b="1">
                    <a:solidFill>
                      <a:srgbClr val="FF9900"/>
                    </a:solidFill>
                  </a:rPr>
                  <a:t>policy</a:t>
                </a:r>
                <a:r>
                  <a:t>,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t>, which yields the </a:t>
                </a:r>
                <a:r>
                  <a:rPr b="1">
                    <a:solidFill>
                      <a:srgbClr val="FF9900"/>
                    </a:solidFill>
                  </a:rPr>
                  <a:t>Value Function</a:t>
                </a:r>
                <a:r>
                  <a:rPr b="1">
                    <a:solidFill>
                      <a:srgbClr val="000000"/>
                    </a:solidFill>
                  </a:rPr>
                  <a:t>*</a:t>
                </a:r>
                <a:r>
                  <a:rPr b="1">
                    <a:solidFill>
                      <a:srgbClr val="FF9900"/>
                    </a:solidFill>
                  </a:rPr>
                  <a:t> </a:t>
                </a:r>
                <a:r>
                  <a:t>that gives you highest expected rewards</a:t>
                </a:r>
              </a:p>
              <a:p>
                <a:pPr marL="0" lvl="1" indent="0">
                  <a:spcBef>
                    <a:spcPts val="3000"/>
                  </a:spcBef>
                  <a:buSzTx/>
                  <a:buNone/>
                  <a:defRPr sz="3600"/>
                </a:pPr>
                <a:r>
                  <a:t>* Recall that each State is associated with a </a:t>
                </a:r>
                <a:r>
                  <a:rPr b="1">
                    <a:solidFill>
                      <a:srgbClr val="FF9900"/>
                    </a:solidFill>
                  </a:rPr>
                  <a:t>Value Function</a:t>
                </a:r>
                <a:r>
                  <a:t> that predicts the expected amount for future rewards we can receive in this state by following the corresponding policy</a:t>
                </a:r>
              </a:p>
            </p:txBody>
          </p:sp>
        </mc:Choice>
        <mc:Fallback>
          <p:sp>
            <p:nvSpPr>
              <p:cNvPr id="1070" name="Proble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Markov Decision Process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Decision Process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74" name="The Cleaning Robot (Overview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 (Overview)</a:t>
                </a:r>
              </a:p>
              <a:p>
                <a:pPr lvl="1"/>
                <a:r>
                  <a:t>Robot Goal: reaching a charging station</a:t>
                </a:r>
              </a:p>
              <a:p>
                <a:pPr lvl="1"/>
                <a:r>
                  <a:t>Environment: 4x3 matrix</a:t>
                </a:r>
              </a:p>
              <a:p>
                <a:pPr lvl="2"/>
                <a:r>
                  <a:t>The starting point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endParaRPr/>
              </a:p>
              <a:p>
                <a:pPr lvl="2"/>
                <a:r>
                  <a:t>The charging station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(4,3)</m:t>
                    </m:r>
                  </m:oMath>
                </a14:m>
                <a:endParaRPr/>
              </a:p>
              <a:p>
                <a:pPr lvl="2"/>
                <a:r>
                  <a:t>Dangerous stairs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(4,2)</m:t>
                    </m:r>
                  </m:oMath>
                </a14:m>
                <a:endParaRPr/>
              </a:p>
              <a:p>
                <a:pPr lvl="2"/>
                <a:r>
                  <a:t>An obstacle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(2,2)</m:t>
                    </m:r>
                  </m:oMath>
                </a14:m>
                <a:endParaRPr/>
              </a:p>
              <a:p>
                <a:pPr lvl="2"/>
                <a:r>
                  <a:t>Reward for reaching the station: </a:t>
                </a:r>
                <a14:m>
                  <m:oMath xmlns:m="http://schemas.openxmlformats.org/officeDocument/2006/math">
                    <m:r>
                      <a:rPr sz="37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/>
              </a:p>
              <a:p>
                <a:pPr lvl="2"/>
                <a:r>
                  <a:t>Reward for falling down the stairs: 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/>
              </a:p>
              <a:p>
                <a:pPr lvl="2"/>
                <a:r>
                  <a:t>Remain in state if the robot selects an action that would move it in a place it cannot go (off the map or into the obstacle)</a:t>
                </a:r>
              </a:p>
              <a:p>
                <a:pPr lvl="2"/>
                <a:r>
                  <a:t>If the robot decides to go ahead, 10% of the time it will finish left of its original path, and 10% it will finish to the right</a:t>
                </a:r>
              </a:p>
            </p:txBody>
          </p:sp>
        </mc:Choice>
        <mc:Fallback>
          <p:sp>
            <p:nvSpPr>
              <p:cNvPr id="1074" name="The Cleaning Robot (Overview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  <a:blipFill>
                <a:blip r:embed="rId2"/>
                <a:stretch>
                  <a:fillRect l="-2096" t="-840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pic>
        <p:nvPicPr>
          <p:cNvPr id="1076" name="Screen Shot 2019-11-29 at 4.00.22 PM.png" descr="Screen Shot 2019-11-29 at 4.00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302" y="5960201"/>
            <a:ext cx="9324775" cy="4183198"/>
          </a:xfrm>
          <a:prstGeom prst="rect">
            <a:avLst/>
          </a:prstGeom>
          <a:ln w="12700">
            <a:miter lim="400000"/>
          </a:ln>
        </p:spPr>
      </p:pic>
      <p:sp>
        <p:nvSpPr>
          <p:cNvPr id="1077" name="Reference: [1]"/>
          <p:cNvSpPr txBox="1"/>
          <p:nvPr/>
        </p:nvSpPr>
        <p:spPr>
          <a:xfrm>
            <a:off x="21691424" y="11669053"/>
            <a:ext cx="246392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Reference: </a:t>
            </a:r>
            <a:r>
              <a:rPr u="sng">
                <a:hlinkClick r:id="rId4" action="ppaction://hlinksldjump"/>
              </a:rPr>
              <a:t>[1]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Markov Decision Process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Decision Process Example</a:t>
            </a:r>
          </a:p>
        </p:txBody>
      </p:sp>
      <p:sp>
        <p:nvSpPr>
          <p:cNvPr id="1080" name="The Cleaning Robot (Characteristics)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053910"/>
          </a:xfrm>
          <a:prstGeom prst="rect">
            <a:avLst/>
          </a:prstGeom>
        </p:spPr>
        <p:txBody>
          <a:bodyPr/>
          <a:lstStyle/>
          <a:p>
            <a:r>
              <a:t>The Cleaning Robot (Characteristics)</a:t>
            </a:r>
          </a:p>
          <a:p>
            <a:pPr lvl="1">
              <a:defRPr sz="3500"/>
            </a:pPr>
            <a:r>
              <a:t>World Characteristics</a:t>
            </a:r>
          </a:p>
          <a:p>
            <a:pPr lvl="2">
              <a:defRPr sz="3500"/>
            </a:pPr>
            <a:r>
              <a:t>Discrete time and space</a:t>
            </a:r>
          </a:p>
          <a:p>
            <a:pPr lvl="2">
              <a:defRPr sz="3500"/>
            </a:pPr>
            <a:r>
              <a:t>Fully observable</a:t>
            </a:r>
          </a:p>
          <a:p>
            <a:pPr lvl="3">
              <a:defRPr sz="3500"/>
            </a:pPr>
            <a:r>
              <a:t>The robot always knows which state it is in</a:t>
            </a:r>
          </a:p>
          <a:p>
            <a:pPr lvl="2">
              <a:defRPr sz="3500"/>
            </a:pPr>
            <a:r>
              <a:t>Infinite horizon</a:t>
            </a:r>
          </a:p>
          <a:p>
            <a:pPr lvl="3">
              <a:defRPr sz="3500"/>
            </a:pPr>
            <a:r>
              <a:t>There is not a fixed time limit</a:t>
            </a:r>
          </a:p>
          <a:p>
            <a:pPr lvl="2">
              <a:defRPr sz="3500"/>
            </a:pPr>
            <a:r>
              <a:t>Known Transition Model</a:t>
            </a:r>
          </a:p>
        </p:txBody>
      </p:sp>
      <p:sp>
        <p:nvSpPr>
          <p:cNvPr id="10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pic>
        <p:nvPicPr>
          <p:cNvPr id="1082" name="Screen Shot 2019-11-29 at 4.00.22 PM.png" descr="Screen Shot 2019-11-29 at 4.00.2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302" y="5960201"/>
            <a:ext cx="9324775" cy="418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Markov Decision Process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Decision Process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" name="The Cleaning Robot (Rewards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 (Rewards)</a:t>
                </a:r>
              </a:p>
              <a:p>
                <a:pPr lvl="1"/>
                <a:r>
                  <a:t>Let’s suppose we are programming the firmware of this robot</a:t>
                </a:r>
              </a:p>
              <a:p>
                <a:pPr lvl="1"/>
                <a:r>
                  <a:t>Based on the battery level we give a different reward at each time step</a:t>
                </a:r>
              </a:p>
              <a:p>
                <a:pPr lvl="2"/>
                <a:r>
                  <a:t>For the two terminal states:</a:t>
                </a:r>
              </a:p>
              <a:p>
                <a:pPr lvl="3"/>
                <a:r>
                  <a:t>Charger = +1</a:t>
                </a:r>
              </a:p>
              <a:p>
                <a:pPr lvl="3"/>
                <a:r>
                  <a:t>Stairs = -1</a:t>
                </a:r>
              </a:p>
              <a:p>
                <a:pPr lvl="2"/>
                <a:r>
                  <a:t>The obstacle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(2,2)</m:t>
                    </m:r>
                  </m:oMath>
                </a14:m>
                <a:r>
                  <a:t> is not a valid state and therefore there is no reward associated with it</a:t>
                </a:r>
              </a:p>
            </p:txBody>
          </p:sp>
        </mc:Choice>
        <mc:Fallback>
          <p:sp>
            <p:nvSpPr>
              <p:cNvPr id="1085" name="The Cleaning Robot (Reward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  <a:blipFill>
                <a:blip r:embed="rId2"/>
                <a:stretch>
                  <a:fillRect l="-2096" t="-840" r="-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pic>
        <p:nvPicPr>
          <p:cNvPr id="1087" name="Screen Shot 2019-11-29 at 4.00.22 PM.png" descr="Screen Shot 2019-11-29 at 4.00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302" y="5960201"/>
            <a:ext cx="9324775" cy="418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Markov Decision Process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Decision Process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0" name="The Cleaning Robot (Rewards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 (Rewards)</a:t>
                </a:r>
              </a:p>
              <a:p>
                <a:pPr lvl="1"/>
                <a:r>
                  <a:t>Based on the battery level we give a different reward at each time step: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)≤−1.6284</m:t>
                    </m:r>
                  </m:oMath>
                </a14:m>
                <a:r>
                  <a:t>:  extremely low battery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−0.4278≤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)≤−0.085</m:t>
                    </m:r>
                  </m:oMath>
                </a14:m>
                <a:r>
                  <a:t>:  low battery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−0.0221≤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)≤0</m:t>
                    </m:r>
                  </m:oMath>
                </a14:m>
                <a:r>
                  <a:t>:  slightly low battery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)&gt;0</m:t>
                    </m:r>
                  </m:oMath>
                </a14:m>
                <a:r>
                  <a:t>:  fully charged</a:t>
                </a:r>
              </a:p>
              <a:p>
                <a:pPr lvl="1"/>
                <a:r>
                  <a:t>For each one of these conditions we can try to guess which policy the agent will choose.</a:t>
                </a:r>
              </a:p>
            </p:txBody>
          </p:sp>
        </mc:Choice>
        <mc:Fallback>
          <p:sp>
            <p:nvSpPr>
              <p:cNvPr id="1090" name="The Cleaning Robot (Rewards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  <a:blipFill>
                <a:blip r:embed="rId2"/>
                <a:stretch>
                  <a:fillRect l="-2096" t="-840" r="-2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pic>
        <p:nvPicPr>
          <p:cNvPr id="1092" name="Screen Shot 2019-11-29 at 4.00.22 PM.png" descr="Screen Shot 2019-11-29 at 4.00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7542" y="3981276"/>
            <a:ext cx="9324774" cy="41831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oday’s 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Agenda</a:t>
            </a:r>
          </a:p>
        </p:txBody>
      </p:sp>
      <p:sp>
        <p:nvSpPr>
          <p:cNvPr id="230" name="Lecture 1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4533138" cy="9036514"/>
          </a:xfrm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t>Lecture 1</a:t>
            </a:r>
          </a:p>
          <a:p>
            <a:pPr lvl="1">
              <a:defRPr sz="4200"/>
            </a:pPr>
            <a:r>
              <a:t>Introduction to Reinforcement Learning</a:t>
            </a:r>
          </a:p>
          <a:p>
            <a:pPr lvl="2">
              <a:defRPr sz="4200"/>
            </a:pPr>
            <a:r>
              <a:t>Key Concepts and Elements</a:t>
            </a:r>
          </a:p>
          <a:p>
            <a:pPr lvl="1">
              <a:defRPr sz="4200"/>
            </a:pPr>
            <a:r>
              <a:t>Finite Markov Decision Process</a:t>
            </a:r>
          </a:p>
          <a:p>
            <a:pPr lvl="1">
              <a:defRPr sz="4200"/>
            </a:pPr>
            <a:r>
              <a:t>Bellman Equations</a:t>
            </a:r>
          </a:p>
          <a:p>
            <a:pPr lvl="1">
              <a:defRPr sz="4200"/>
            </a:pPr>
            <a:r>
              <a:t>Dynamic Programming</a:t>
            </a:r>
          </a:p>
          <a:p>
            <a:pPr lvl="2">
              <a:defRPr sz="4200"/>
            </a:pPr>
            <a:r>
              <a:t>Value Iteration</a:t>
            </a:r>
          </a:p>
          <a:p>
            <a:pPr lvl="2">
              <a:defRPr sz="4200"/>
            </a:pPr>
            <a:r>
              <a:t>Policy Iteration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creen Shot 2019-11-29 at 4.39.08 PM.png" descr="Screen Shot 2019-11-29 at 4.39.08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302" y="2779165"/>
            <a:ext cx="9324775" cy="7371144"/>
          </a:xfrm>
          <a:prstGeom prst="rect">
            <a:avLst/>
          </a:prstGeom>
          <a:ln w="12700">
            <a:miter lim="400000"/>
          </a:ln>
        </p:spPr>
      </p:pic>
      <p:sp>
        <p:nvSpPr>
          <p:cNvPr id="1095" name="Markov Decision Process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Markov Decision Process Example</a:t>
            </a:r>
          </a:p>
        </p:txBody>
      </p:sp>
      <p:sp>
        <p:nvSpPr>
          <p:cNvPr id="1096" name="Extremely low battery scenario…"/>
          <p:cNvSpPr txBox="1">
            <a:spLocks noGrp="1"/>
          </p:cNvSpPr>
          <p:nvPr>
            <p:ph type="body" sz="half" idx="1"/>
          </p:nvPr>
        </p:nvSpPr>
        <p:spPr>
          <a:xfrm>
            <a:off x="1689100" y="2756958"/>
            <a:ext cx="10283098" cy="9053910"/>
          </a:xfrm>
          <a:prstGeom prst="rect">
            <a:avLst/>
          </a:prstGeom>
        </p:spPr>
        <p:txBody>
          <a:bodyPr/>
          <a:lstStyle/>
          <a:p>
            <a:r>
              <a:t>Extremely low battery scenario</a:t>
            </a:r>
          </a:p>
          <a:p>
            <a:pPr lvl="2"/>
            <a:r>
              <a:t>Punishment is so high that the agent only wants to stop the pain as soon as possible. Falling down the flight of stairs is a good choice.</a:t>
            </a:r>
          </a:p>
          <a:p>
            <a:r>
              <a:t>Quite low battery scenario</a:t>
            </a:r>
          </a:p>
          <a:p>
            <a:pPr lvl="2"/>
            <a:r>
              <a:t>The agent takes the shortest path to the charging station, it does not care about falling down.</a:t>
            </a:r>
          </a:p>
          <a:p>
            <a:r>
              <a:t>Slightly low battery scenario</a:t>
            </a:r>
          </a:p>
          <a:p>
            <a:pPr lvl="2"/>
            <a:r>
              <a:t>The robot does not take risks at all, avoiding the stairs at cost of banging against the wall.</a:t>
            </a:r>
          </a:p>
          <a:p>
            <a:r>
              <a:t>Fully charged battery scenario</a:t>
            </a:r>
          </a:p>
          <a:p>
            <a:pPr lvl="2"/>
            <a:r>
              <a:t>The agent avoids both the exits and remain in a steady state receiving a positive reward at each time step.</a:t>
            </a:r>
          </a:p>
        </p:txBody>
      </p:sp>
      <p:sp>
        <p:nvSpPr>
          <p:cNvPr id="10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1098" name="NEXT TOPIC: Bellman Equations"/>
          <p:cNvSpPr txBox="1"/>
          <p:nvPr/>
        </p:nvSpPr>
        <p:spPr>
          <a:xfrm>
            <a:off x="7607491" y="12657667"/>
            <a:ext cx="977392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rPr>
              <a:t>NEXT TOPIC: </a:t>
            </a:r>
            <a:r>
              <a:rPr>
                <a:solidFill>
                  <a:srgbClr val="FFFFFF"/>
                </a:solidFill>
              </a:rPr>
              <a:t>Bellman Equations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Bellman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Bellman Equations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Rectangle"/>
          <p:cNvSpPr/>
          <p:nvPr/>
        </p:nvSpPr>
        <p:spPr>
          <a:xfrm>
            <a:off x="7730066" y="6706195"/>
            <a:ext cx="8810031" cy="1683677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3" name="Bellman Equations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Bellman Equations</a:t>
                </a:r>
              </a:p>
              <a:p>
                <a:pPr lvl="1"/>
                <a:r>
                  <a:t>The Bellman equations are a set of equations that break the state value function into the </a:t>
                </a:r>
                <a:r>
                  <a:rPr b="1"/>
                  <a:t>immediate</a:t>
                </a:r>
                <a:r>
                  <a:t> </a:t>
                </a:r>
                <a:r>
                  <a:rPr b="1"/>
                  <a:t>reward</a:t>
                </a:r>
                <a:r>
                  <a:t> plus the </a:t>
                </a:r>
                <a:r>
                  <a:rPr b="1"/>
                  <a:t>discounted future values</a:t>
                </a:r>
              </a:p>
              <a:p>
                <a:r>
                  <a:t>The Return function</a:t>
                </a:r>
              </a:p>
              <a:p>
                <a:pPr lvl="1"/>
                <a:r>
                  <a:t>The future reward, also known as </a:t>
                </a:r>
                <a:r>
                  <a:rPr b="1">
                    <a:solidFill>
                      <a:srgbClr val="FF9900"/>
                    </a:solidFill>
                  </a:rPr>
                  <a:t>return</a:t>
                </a:r>
                <a:r>
                  <a:t>, is a total sum of discounted rewards going forward:</a:t>
                </a:r>
              </a:p>
              <a:p>
                <a:pPr marL="0" lvl="1" indent="0">
                  <a:buSzTx/>
                  <a:buNone/>
                </a:pPr>
                <a:endParaRPr/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+...=</m:t>
                    </m:r>
                    <m:limUpp>
                      <m:limUp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p>
                      <m:sSu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/>
              </a:p>
              <a:p>
                <a:r>
                  <a:t>The Discount Factor</a:t>
                </a:r>
              </a:p>
              <a:p>
                <a:pPr lvl="1"/>
                <a:r>
                  <a:t>The discounting factor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t> determines the present value of future rewards. A reward received k time steps in the future is worth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2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t> times what it would be worth if it were received immediately</a:t>
                </a:r>
              </a:p>
            </p:txBody>
          </p:sp>
        </mc:Choice>
        <mc:Fallback>
          <p:sp>
            <p:nvSpPr>
              <p:cNvPr id="1103" name="Bellman Equation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" name="Bellman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Equations</a:t>
            </a:r>
          </a:p>
        </p:txBody>
      </p:sp>
      <p:sp>
        <p:nvSpPr>
          <p:cNvPr id="1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" grpId="2" animBg="1" advAuto="0"/>
      <p:bldP spid="1103" grpId="1" build="p" bldLvl="5" animBg="1" advAuto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Bellman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8" name="Why a discount factor  ?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Why a discount factor </a:t>
                </a:r>
                <a14:m>
                  <m:oMath xmlns:m="http://schemas.openxmlformats.org/officeDocument/2006/math">
                    <m:r>
                      <a:rPr sz="4150" i="1">
                        <a:solidFill>
                          <a:srgbClr val="008DC4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t>?</a:t>
                </a:r>
              </a:p>
              <a:p>
                <a:pPr lvl="1"/>
                <a:r>
                  <a:t>Future rewards may have higher uncertainty; i.e. stock market</a:t>
                </a:r>
              </a:p>
              <a:p>
                <a:pPr lvl="1"/>
                <a:r>
                  <a:t>Future rewards do not provide immediate benefits; i.e. as human beings, we might prefer to have fun today rather than 5 years later</a:t>
                </a:r>
              </a:p>
              <a:p>
                <a:pPr lvl="1"/>
                <a:r>
                  <a:t>Provides mathematical convenience; i.e., we don’t need to track future steps forever to compute return</a:t>
                </a:r>
              </a:p>
              <a:p>
                <a:pPr lvl="1"/>
                <a:r>
                  <a:t>We don’t need to worry about the infinite loops in the state transition graph</a:t>
                </a:r>
              </a:p>
            </p:txBody>
          </p:sp>
        </mc:Choice>
        <mc:Fallback>
          <p:sp>
            <p:nvSpPr>
              <p:cNvPr id="1108" name="Why a discount factor  ?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668058"/>
                <a:ext cx="21005800" cy="9181185"/>
              </a:xfrm>
              <a:prstGeom prst="rect">
                <a:avLst/>
              </a:prstGeom>
              <a:blipFill>
                <a:blip r:embed="rId2"/>
                <a:stretch>
                  <a:fillRect l="-1027" t="-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8" grpId="1" build="p" bldLvl="5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Bellman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2" name="State-value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State-value Function</a:t>
                </a:r>
              </a:p>
              <a:p>
                <a:pPr lvl="1"/>
                <a:r>
                  <a:t>The Bellman equations are a set of equations that break the </a:t>
                </a:r>
                <a:r>
                  <a:rPr b="1">
                    <a:solidFill>
                      <a:srgbClr val="FF9900"/>
                    </a:solidFill>
                  </a:rPr>
                  <a:t>state-value function</a:t>
                </a:r>
                <a:r>
                  <a:t> into the </a:t>
                </a:r>
                <a:r>
                  <a:rPr b="1"/>
                  <a:t>immediate reward </a:t>
                </a:r>
                <a:r>
                  <a:t>plus the</a:t>
                </a:r>
                <a:r>
                  <a:rPr b="1"/>
                  <a:t> discounted future values:</a:t>
                </a:r>
              </a:p>
              <a:p>
                <a:pPr marL="0" lvl="1" indent="0" algn="ctr">
                  <a:buSzTx/>
                  <a:buNone/>
                </a:pPr>
                <a:r>
                  <a:rPr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1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b="1"/>
              </a:p>
              <a:p>
                <a:pPr marL="0" lvl="1" indent="0" algn="ctr">
                  <a:buSzTx/>
                  <a:buNone/>
                </a:pPr>
                <a:r>
                  <a:rPr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b="1"/>
              </a:p>
              <a:p>
                <a:pPr marL="0" lvl="1" indent="0" algn="ctr">
                  <a:buSzTx/>
                  <a:buNone/>
                </a:pPr>
                <a:r>
                  <a:rPr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+…)|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b="1"/>
              </a:p>
              <a:p>
                <a:pPr marL="0" lvl="1" indent="0" algn="ctr">
                  <a:buSzTx/>
                  <a:buNone/>
                </a:pPr>
                <a:r>
                  <a:rPr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b="1"/>
              </a:p>
              <a:p>
                <a:pPr marL="0" lvl="1" indent="0" algn="ctr">
                  <a:buSzTx/>
                  <a:buNone/>
                </a:pPr>
                <a:r>
                  <a:rPr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b="1"/>
              </a:p>
            </p:txBody>
          </p:sp>
        </mc:Choice>
        <mc:Fallback>
          <p:sp>
            <p:nvSpPr>
              <p:cNvPr id="1112" name="State-value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1114" name="Oval"/>
          <p:cNvSpPr/>
          <p:nvPr/>
        </p:nvSpPr>
        <p:spPr>
          <a:xfrm rot="2840">
            <a:off x="10665031" y="7743025"/>
            <a:ext cx="1493866" cy="772840"/>
          </a:xfrm>
          <a:prstGeom prst="ellipse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99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5" name="Oval"/>
          <p:cNvSpPr/>
          <p:nvPr/>
        </p:nvSpPr>
        <p:spPr>
          <a:xfrm rot="2840">
            <a:off x="12212904" y="7631264"/>
            <a:ext cx="2018022" cy="989128"/>
          </a:xfrm>
          <a:prstGeom prst="ellipse">
            <a:avLst/>
          </a:prstGeom>
          <a:solidFill>
            <a:schemeClr val="accent1">
              <a:alpha val="0"/>
            </a:schemeClr>
          </a:solidFill>
          <a:ln w="50800">
            <a:solidFill>
              <a:srgbClr val="FF99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6" name="Line"/>
          <p:cNvSpPr/>
          <p:nvPr/>
        </p:nvSpPr>
        <p:spPr>
          <a:xfrm>
            <a:off x="3136959" y="4580466"/>
            <a:ext cx="3365313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17" name="Line"/>
          <p:cNvSpPr/>
          <p:nvPr/>
        </p:nvSpPr>
        <p:spPr>
          <a:xfrm>
            <a:off x="8737659" y="4580466"/>
            <a:ext cx="4751200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fill="hold" grpId="3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6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2" grpId="1" build="p" bldLvl="5" animBg="1" advAuto="0"/>
      <p:bldP spid="1114" grpId="2" animBg="1" advAuto="0"/>
      <p:bldP spid="1114" grpId="4" animBg="1" advAuto="0"/>
      <p:bldP spid="1115" grpId="6" animBg="1" advAuto="0"/>
      <p:bldP spid="1116" grpId="3" animBg="1" advAuto="0"/>
      <p:bldP spid="1116" grpId="5" animBg="1" advAuto="0"/>
      <p:bldP spid="1117" grpId="7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Rectangle"/>
          <p:cNvSpPr/>
          <p:nvPr/>
        </p:nvSpPr>
        <p:spPr>
          <a:xfrm>
            <a:off x="9461797" y="7874000"/>
            <a:ext cx="5612806" cy="150753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20" name="Rectangle"/>
          <p:cNvSpPr/>
          <p:nvPr/>
        </p:nvSpPr>
        <p:spPr>
          <a:xfrm>
            <a:off x="7493000" y="4546600"/>
            <a:ext cx="9448800" cy="1270000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1" name="Action-Value Fun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Action-Value Function</a:t>
                </a:r>
              </a:p>
              <a:p>
                <a:pPr lvl="1"/>
                <a:r>
                  <a:t>Similarly, we define the action-value (“Q-value”) of a </a:t>
                </a:r>
                <a:r>
                  <a:rPr b="1"/>
                  <a:t>state-action pair</a:t>
                </a:r>
                <a:r>
                  <a:t> as:</a:t>
                </a:r>
              </a:p>
              <a:p>
                <a:pPr marL="0" lvl="1" indent="0">
                  <a:buSzTx/>
                  <a:buNone/>
                </a:pPr>
                <a:endParaRPr/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)|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/>
              </a:p>
              <a:p>
                <a:pPr marL="0" lvl="1" indent="0" algn="ctr">
                  <a:buSzTx/>
                  <a:buNone/>
                </a:pPr>
                <a:endParaRPr/>
              </a:p>
              <a:p>
                <a:pPr lvl="1"/>
                <a:r>
                  <a:t>Since we follow the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, we can make use of the probability distribution over possible actions and the Q-values to recover the state-value:</a:t>
                </a:r>
              </a:p>
              <a:p>
                <a:pPr marL="0" lvl="1" indent="0">
                  <a:buSzTx/>
                  <a:buNone/>
                </a:pPr>
                <a:endParaRPr/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00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Low>
                      <m:limLow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lim>
                    </m:limLow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121" name="Action-Value Fun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2" name="Bellman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Equations</a:t>
            </a:r>
          </a:p>
        </p:txBody>
      </p:sp>
      <p:sp>
        <p:nvSpPr>
          <p:cNvPr id="1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9" grpId="3" animBg="1" advAuto="0"/>
      <p:bldP spid="1120" grpId="2" animBg="1" advAuto="0"/>
      <p:bldP spid="1121" grpId="1" build="p" bldLvl="5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Bellman Optimality Equ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Optimality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" name="The optimal value function produces the maximum retur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3173412"/>
                <a:ext cx="21005800" cy="8749243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optimal value function produces the maximum return</a:t>
                </a:r>
              </a:p>
              <a:p>
                <a:pPr marL="1270000" lvl="1" indent="-635000">
                  <a:buSzPct val="125000"/>
                  <a:buChar char="•"/>
                </a:pPr>
                <a:r>
                  <a:t>Using Bellman equations an agent can estimate the best action to take and find the optimal policy in a recursive update process</a:t>
                </a:r>
              </a:p>
              <a:p>
                <a:pPr marL="1084791" lvl="1" indent="-449791">
                  <a:buSzPct val="125000"/>
                  <a:buChar char="•"/>
                </a:pPr>
                <a:r>
                  <a:t>Considering that optimal values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2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2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2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and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1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sz="41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1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are the best returns, we can jump into the maximum returns: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5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lim>
                      </m:limLow>
                      <m:sSub>
                        <m:sSubPr>
                          <m:ctrlP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405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5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5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5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5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5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p>
                            <m:sSupPr>
                              <m:ctrlPr>
                                <a:rPr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𝒮</m:t>
                          </m:r>
                        </m:lim>
                      </m:limLow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marL="1084791" lvl="1" indent="-449791">
                  <a:buSzPct val="125000"/>
                  <a:buChar char="•"/>
                </a:pPr>
                <a:r>
                  <a:t>Combining the equations above, we have the </a:t>
                </a:r>
              </a:p>
              <a:p>
                <a:pPr lvl="1">
                  <a:defRPr sz="32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75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3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3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37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lim>
                      </m:limLow>
                      <m:r>
                        <a:rPr sz="3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p>
                            <m:sSupPr>
                              <m:ctrlPr>
                                <a:rPr sz="37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7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sz="375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𝒮</m:t>
                          </m:r>
                        </m:lim>
                      </m:limLow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37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375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7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400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limLow>
                        <m:limLow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∑</m:t>
                          </m:r>
                        </m:e>
                        <m:lim>
                          <m:sSup>
                            <m:sSupPr>
                              <m:ctrlPr>
                                <a:rPr sz="4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𝒮</m:t>
                          </m:r>
                        </m:lim>
                      </m:limLow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limLow>
                        <m:limLowPr>
                          <m:ctrlPr>
                            <a:rPr sz="40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e>
                        <m:lim>
                          <m:sSup>
                            <m:sSupPr>
                              <m:ctrlPr>
                                <a:rPr sz="4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4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sz="4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lim>
                      </m:limLow>
                      <m:sSub>
                        <m:sSubPr>
                          <m:ctrlP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sz="4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1126" name="The optimal value function produces the maximum retur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3173412"/>
                <a:ext cx="21005800" cy="8749243"/>
              </a:xfrm>
              <a:prstGeom prst="rect">
                <a:avLst/>
              </a:prstGeom>
              <a:blipFill>
                <a:blip r:embed="rId2"/>
                <a:stretch>
                  <a:fillRect l="-1027" t="-11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" grpId="1" build="p" bldLvl="5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0" name="The Cleaning Robot Revisited (Overview)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Cleaning Robot Revisited (Overview)</a:t>
                </a:r>
              </a:p>
              <a:p>
                <a:pPr lvl="1"/>
                <a:r>
                  <a:t>Robot Goal: reaching a charging station</a:t>
                </a:r>
              </a:p>
              <a:p>
                <a:pPr lvl="1"/>
                <a:r>
                  <a:t>Environment: 4x3 matrix</a:t>
                </a:r>
              </a:p>
              <a:p>
                <a:pPr lvl="2"/>
                <a:r>
                  <a:t>The starting point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endParaRPr/>
              </a:p>
              <a:p>
                <a:pPr lvl="2"/>
                <a:r>
                  <a:t>The charging station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(4,3)</m:t>
                    </m:r>
                  </m:oMath>
                </a14:m>
                <a:endParaRPr/>
              </a:p>
              <a:p>
                <a:pPr lvl="2"/>
                <a:r>
                  <a:t>Dangerous stairs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(4,2)</m:t>
                    </m:r>
                  </m:oMath>
                </a14:m>
                <a:endParaRPr/>
              </a:p>
              <a:p>
                <a:pPr lvl="2"/>
                <a:r>
                  <a:t>An obstacle is at </a:t>
                </a:r>
                <a14:m>
                  <m:oMath xmlns:m="http://schemas.openxmlformats.org/officeDocument/2006/math">
                    <m:r>
                      <a:rPr sz="3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(2,2)</m:t>
                    </m:r>
                  </m:oMath>
                </a14:m>
                <a:endParaRPr/>
              </a:p>
              <a:p>
                <a:pPr lvl="2"/>
                <a:r>
                  <a:t>Reward for reaching the station: </a:t>
                </a:r>
                <a14:m>
                  <m:oMath xmlns:m="http://schemas.openxmlformats.org/officeDocument/2006/math">
                    <m:r>
                      <a:rPr sz="37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/>
              </a:p>
              <a:p>
                <a:pPr lvl="2"/>
                <a:r>
                  <a:t>Reward for falling down the stairs: 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/>
              </a:p>
              <a:p>
                <a:pPr lvl="2"/>
                <a:r>
                  <a:t>Remain in state if the robot selects an action that would move it in a place it cannot go (off the map or into the obstacle)</a:t>
                </a:r>
              </a:p>
              <a:p>
                <a:pPr lvl="2"/>
                <a:r>
                  <a:t>If the robot decides to go ahead, 10% of the time it will finish left of its original path, and 10% it will finish to the right</a:t>
                </a:r>
              </a:p>
            </p:txBody>
          </p:sp>
        </mc:Choice>
        <mc:Fallback>
          <p:sp>
            <p:nvSpPr>
              <p:cNvPr id="1130" name="The Cleaning Robot Revisited (Overview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689100" y="2756958"/>
                <a:ext cx="10283098" cy="9053910"/>
              </a:xfrm>
              <a:prstGeom prst="rect">
                <a:avLst/>
              </a:prstGeom>
              <a:blipFill>
                <a:blip r:embed="rId2"/>
                <a:stretch>
                  <a:fillRect l="-2096" t="-840" r="-1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pic>
        <p:nvPicPr>
          <p:cNvPr id="1132" name="Screen Shot 2019-11-29 at 4.00.22 PM.png" descr="Screen Shot 2019-11-29 at 4.00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9302" y="5960201"/>
            <a:ext cx="9324775" cy="4183198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Reference: [1]"/>
          <p:cNvSpPr txBox="1"/>
          <p:nvPr/>
        </p:nvSpPr>
        <p:spPr>
          <a:xfrm>
            <a:off x="21691424" y="11669053"/>
            <a:ext cx="2463928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/>
            </a:pPr>
            <a:r>
              <a:t>Reference: </a:t>
            </a:r>
            <a:r>
              <a:rPr u="sng">
                <a:hlinkClick r:id="rId4" action="ppaction://hlinksldjump"/>
              </a:rPr>
              <a:t>[1]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6" name="The Cleaning Robot Revisite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 Revisited</a:t>
                </a:r>
              </a:p>
              <a:p>
                <a:pPr lvl="1"/>
                <a:r>
                  <a:t>Using the Bellman equation an agent can estimate the best action to take and find the optimal policy</a:t>
                </a:r>
              </a:p>
              <a:p>
                <a:pPr lvl="1"/>
                <a:r>
                  <a:t>We are in state </a:t>
                </a:r>
                <a14:m>
                  <m:oMath xmlns:m="http://schemas.openxmlformats.org/officeDocument/2006/math">
                    <m:r>
                      <a:rPr sz="44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t> and we know the reward given for that state</a:t>
                </a:r>
              </a:p>
              <a:p>
                <a:pPr lvl="1"/>
                <a:r>
                  <a:t>The equation is using the transition model </a:t>
                </a:r>
                <a14:m>
                  <m:oMath xmlns:m="http://schemas.openxmlformats.org/officeDocument/2006/math">
                    <m:r>
                      <a:rPr sz="38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t> which is multiplied by the state-value function of the next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3850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38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/>
              </a:p>
              <a:p>
                <a:pPr marL="0" lvl="1" indent="0">
                  <a:buSzTx/>
                  <a:buNone/>
                </a:pPr>
                <a:r>
                  <a:t>                </a:t>
                </a:r>
                <a14:m>
                  <m:oMath xmlns:m="http://schemas.openxmlformats.org/officeDocument/2006/math"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5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0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2"/>
                <a:r>
                  <a:t>A state which has a low probability to happen (like the 10% probability of moving on the left and on the right in our simplified world) will have a lowest weight in the summation</a:t>
                </a:r>
              </a:p>
            </p:txBody>
          </p:sp>
        </mc:Choice>
        <mc:Fallback>
          <p:sp>
            <p:nvSpPr>
              <p:cNvPr id="1136" name="The Cleaning Robot Revisite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" grpId="1" build="p" bldLvl="5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0" name="The Cleaning Robot Revisited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Cleaning Robot Revisited</a:t>
                </a:r>
              </a:p>
              <a:p>
                <a:pPr lvl="1"/>
                <a:r>
                  <a:t>The reward for each non-terminal state is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)=−0.04</m:t>
                    </m:r>
                  </m:oMath>
                </a14:m>
                <a:endParaRPr/>
              </a:p>
              <a:p>
                <a:pPr lvl="1"/>
                <a:r>
                  <a:t>We can imagine to have the state-value function values for each one of the states (for the moment you do not need to know how we got these values)</a:t>
                </a:r>
              </a:p>
              <a:p>
                <a:pPr lvl="1"/>
                <a:r>
                  <a:t>We obtained the optimal policy for the world (again, you don’t need to know now how we get these values)</a:t>
                </a:r>
              </a:p>
            </p:txBody>
          </p:sp>
        </mc:Choice>
        <mc:Fallback>
          <p:sp>
            <p:nvSpPr>
              <p:cNvPr id="1140" name="The Cleaning Robot Revisited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grpSp>
        <p:nvGrpSpPr>
          <p:cNvPr id="1145" name="Group"/>
          <p:cNvGrpSpPr/>
          <p:nvPr/>
        </p:nvGrpSpPr>
        <p:grpSpPr>
          <a:xfrm>
            <a:off x="9411096" y="6475674"/>
            <a:ext cx="12045665" cy="4932899"/>
            <a:chOff x="0" y="0"/>
            <a:chExt cx="12045663" cy="4932898"/>
          </a:xfrm>
        </p:grpSpPr>
        <p:pic>
          <p:nvPicPr>
            <p:cNvPr id="1142" name="Screen Shot 2019-11-29 at 6.03.06 PM.png" descr="Screen Shot 2019-11-29 at 6.03.06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02436"/>
              <a:ext cx="12045664" cy="41304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43" name="optimal policy"/>
            <p:cNvSpPr txBox="1"/>
            <p:nvPr/>
          </p:nvSpPr>
          <p:spPr>
            <a:xfrm>
              <a:off x="1012049" y="0"/>
              <a:ext cx="3582033" cy="81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optimal policy</a:t>
              </a:r>
            </a:p>
          </p:txBody>
        </p:sp>
        <p:sp>
          <p:nvSpPr>
            <p:cNvPr id="1144" name="state-values"/>
            <p:cNvSpPr txBox="1"/>
            <p:nvPr/>
          </p:nvSpPr>
          <p:spPr>
            <a:xfrm>
              <a:off x="7815314" y="0"/>
              <a:ext cx="3086558" cy="819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state-values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0" grpId="1" build="p" bldLvl="5" animBg="1" advAuto="0"/>
      <p:bldP spid="1145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emo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 Code</a:t>
            </a:r>
          </a:p>
        </p:txBody>
      </p:sp>
      <p:sp>
        <p:nvSpPr>
          <p:cNvPr id="2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35" name="The DEMO notebook used for this lecture is available in your SageMaker instance, named as RL1_lecture_1_demo.ipynb, into demos folder…"/>
          <p:cNvSpPr txBox="1"/>
          <p:nvPr/>
        </p:nvSpPr>
        <p:spPr>
          <a:xfrm>
            <a:off x="1123450" y="3125346"/>
            <a:ext cx="19736785" cy="683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11500"/>
              </a:lnSpc>
              <a:defRPr sz="4800" b="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The DEMO notebook used for this lecture is available in your SageMaker instance, named as </a:t>
            </a:r>
            <a:r>
              <a:rPr b="1">
                <a:solidFill>
                  <a:srgbClr val="FF9900"/>
                </a:solidFill>
              </a:rPr>
              <a:t>RL1_lecture_1_demo.ipynb</a:t>
            </a:r>
            <a:r>
              <a:t>, into demos folder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defTabSz="457200">
              <a:lnSpc>
                <a:spcPts val="11500"/>
              </a:lnSpc>
              <a:defRPr sz="4800" b="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You will find each DEMO code in the notebook index:</a:t>
            </a:r>
          </a:p>
          <a:p>
            <a:pPr algn="l" defTabSz="457200">
              <a:lnSpc>
                <a:spcPts val="11500"/>
              </a:lnSpc>
              <a:defRPr sz="4800" b="0">
                <a:solidFill>
                  <a:srgbClr val="008DC4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marL="555625" indent="-555625" algn="l">
              <a:spcBef>
                <a:spcPts val="1000"/>
              </a:spcBef>
              <a:buSzPct val="125000"/>
              <a:buChar char="•"/>
              <a:defRPr sz="42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Gradient Descent</a:t>
            </a:r>
          </a:p>
          <a:p>
            <a:pPr marL="555625" indent="-555625" algn="l">
              <a:spcBef>
                <a:spcPts val="1000"/>
              </a:spcBef>
              <a:buSzPct val="125000"/>
              <a:buChar char="•"/>
              <a:defRPr sz="42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MC Approximator</a:t>
            </a:r>
          </a:p>
          <a:p>
            <a:pPr marL="555625" indent="-555625" algn="l">
              <a:spcBef>
                <a:spcPts val="1000"/>
              </a:spcBef>
              <a:buSzPct val="125000"/>
              <a:buChar char="•"/>
              <a:defRPr sz="42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Multiple Tiles for Multiple Features</a:t>
            </a:r>
          </a:p>
          <a:p>
            <a:pPr marL="555625" indent="-555625" algn="l">
              <a:spcBef>
                <a:spcPts val="1000"/>
              </a:spcBef>
              <a:buSzPct val="125000"/>
              <a:buChar char="•"/>
              <a:defRPr sz="42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TD(0) Approximator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p:sp>
        <p:nvSpPr>
          <p:cNvPr id="1148" name="The Cleaning Robot Revisit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 Revisited</a:t>
            </a:r>
          </a:p>
          <a:p>
            <a:pPr lvl="1"/>
            <a:r>
              <a:t>The robot starts from the state (1,1)</a:t>
            </a:r>
          </a:p>
          <a:p>
            <a:pPr lvl="1"/>
            <a:r>
              <a:t>Using the Bellman equation we have to find which is the action with the highest utility between UP, LEFT, DOWN and RIGHT</a:t>
            </a:r>
          </a:p>
          <a:p>
            <a:pPr lvl="1"/>
            <a:r>
              <a:t>We do not have the optimal policy, but we have the transition model and the utility values for each state</a:t>
            </a:r>
          </a:p>
          <a:p>
            <a:pPr lvl="1"/>
            <a:r>
              <a:t>If the robot bounce on the wall it goes back to the previous state</a:t>
            </a:r>
          </a:p>
          <a:p>
            <a:pPr lvl="1"/>
            <a:r>
              <a:t>The selected action is executed only with a probability of 80% in accordance with the transition model</a:t>
            </a:r>
          </a:p>
        </p:txBody>
      </p:sp>
      <p:sp>
        <p:nvSpPr>
          <p:cNvPr id="11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8" grpId="1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p:sp>
        <p:nvSpPr>
          <p:cNvPr id="1152" name="The Cleaning Robot Possible Outco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Cleaning Robot Possible Outcomes</a:t>
            </a:r>
          </a:p>
          <a:p>
            <a:pPr lvl="1"/>
            <a:r>
              <a:t>Note:  The </a:t>
            </a:r>
            <a:r>
              <a:rPr b="1">
                <a:solidFill>
                  <a:srgbClr val="FF9900"/>
                </a:solidFill>
              </a:rPr>
              <a:t>State-value</a:t>
            </a:r>
            <a:r>
              <a:t> function is also called the </a:t>
            </a:r>
            <a:r>
              <a:rPr b="1">
                <a:solidFill>
                  <a:srgbClr val="FF9900"/>
                </a:solidFill>
              </a:rPr>
              <a:t>Utility</a:t>
            </a:r>
            <a:r>
              <a:t> Function</a:t>
            </a:r>
          </a:p>
        </p:txBody>
      </p:sp>
      <p:sp>
        <p:nvSpPr>
          <p:cNvPr id="1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pic>
        <p:nvPicPr>
          <p:cNvPr id="1154" name="Screen Shot 2019-11-29 at 6.08.12 PM.png" descr="Screen Shot 2019-11-29 at 6.08.1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72" y="4575897"/>
            <a:ext cx="11407816" cy="710571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57" name="Group"/>
          <p:cNvGrpSpPr/>
          <p:nvPr/>
        </p:nvGrpSpPr>
        <p:grpSpPr>
          <a:xfrm>
            <a:off x="19542952" y="3304357"/>
            <a:ext cx="3357421" cy="3074867"/>
            <a:chOff x="0" y="0"/>
            <a:chExt cx="3357419" cy="3074865"/>
          </a:xfrm>
        </p:grpSpPr>
        <p:pic>
          <p:nvPicPr>
            <p:cNvPr id="1155" name="Screen Shot 2019-11-29 at 6.03.06 PM.png" descr="Screen Shot 2019-11-29 at 6.03.06 PM.png"/>
            <p:cNvPicPr>
              <a:picLocks noChangeAspect="1"/>
            </p:cNvPicPr>
            <p:nvPr/>
          </p:nvPicPr>
          <p:blipFill>
            <a:blip r:embed="rId3"/>
            <a:srcRect l="55285"/>
            <a:stretch>
              <a:fillRect/>
            </a:stretch>
          </p:blipFill>
          <p:spPr>
            <a:xfrm>
              <a:off x="0" y="500189"/>
              <a:ext cx="3357420" cy="25746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56" name="state-values"/>
            <p:cNvSpPr txBox="1"/>
            <p:nvPr/>
          </p:nvSpPr>
          <p:spPr>
            <a:xfrm>
              <a:off x="1012579" y="0"/>
              <a:ext cx="1923971" cy="5110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914400">
                <a:defRPr sz="18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state-values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2" grpId="1" build="p" bldLvl="5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59" name="For state  , the action UP has the highest value"/>
              <p:cNvSpPr txBox="1"/>
              <p:nvPr/>
            </p:nvSpPr>
            <p:spPr>
              <a:xfrm>
                <a:off x="972660" y="4941700"/>
                <a:ext cx="5655233" cy="11200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r>
                  <a:t>For state </a:t>
                </a:r>
                <a14:m>
                  <m:oMath xmlns:m="http://schemas.openxmlformats.org/officeDocument/2006/math">
                    <m:r>
                      <a:rPr sz="3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t>, the action UP has the highest value</a:t>
                </a:r>
              </a:p>
            </p:txBody>
          </p:sp>
        </mc:Choice>
        <mc:Fallback>
          <p:sp>
            <p:nvSpPr>
              <p:cNvPr id="1159" name="For state  , the action UP has the highest valu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60" y="4941700"/>
                <a:ext cx="5655233" cy="1120092"/>
              </a:xfrm>
              <a:prstGeom prst="rect">
                <a:avLst/>
              </a:prstGeom>
              <a:blipFill>
                <a:blip r:embed="rId2"/>
                <a:stretch>
                  <a:fillRect l="-2018" r="-4036" b="-168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0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p:sp>
        <p:nvSpPr>
          <p:cNvPr id="1161" name="The next step is to calculate the product between the state-value and the transition probability, then sum up the value for each action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next step is to calculate the product between the state-value and the transition probability, then sum up the value for each action</a:t>
            </a:r>
          </a:p>
        </p:txBody>
      </p:sp>
      <p:sp>
        <p:nvSpPr>
          <p:cNvPr id="1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pic>
        <p:nvPicPr>
          <p:cNvPr id="1163" name="Screen Shot 2019-11-29 at 6.16.25 PM.png" descr="Screen Shot 2019-11-29 at 6.16.2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743" y="3492510"/>
            <a:ext cx="12490402" cy="84373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66" name="Group"/>
          <p:cNvGrpSpPr/>
          <p:nvPr/>
        </p:nvGrpSpPr>
        <p:grpSpPr>
          <a:xfrm>
            <a:off x="4734052" y="7628569"/>
            <a:ext cx="4673430" cy="4309575"/>
            <a:chOff x="0" y="0"/>
            <a:chExt cx="4673429" cy="4309573"/>
          </a:xfrm>
        </p:grpSpPr>
        <p:pic>
          <p:nvPicPr>
            <p:cNvPr id="1164" name="Screen Shot 2019-11-29 at 6.03.06 PM.png" descr="Screen Shot 2019-11-29 at 6.03.06 PM.png"/>
            <p:cNvPicPr>
              <a:picLocks noChangeAspect="1"/>
            </p:cNvPicPr>
            <p:nvPr/>
          </p:nvPicPr>
          <p:blipFill>
            <a:blip r:embed="rId4"/>
            <a:srcRect l="55590"/>
            <a:stretch>
              <a:fillRect/>
            </a:stretch>
          </p:blipFill>
          <p:spPr>
            <a:xfrm>
              <a:off x="0" y="701040"/>
              <a:ext cx="4673430" cy="36085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5" name="state-values"/>
            <p:cNvSpPr txBox="1"/>
            <p:nvPr/>
          </p:nvSpPr>
          <p:spPr>
            <a:xfrm>
              <a:off x="977630" y="0"/>
              <a:ext cx="2683838" cy="7162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91439" tIns="91439" rIns="91439" bIns="91439" numCol="1" anchor="t">
              <a:spAutoFit/>
            </a:bodyPr>
            <a:lstStyle>
              <a:lvl1pPr algn="l" defTabSz="1828800">
                <a:defRPr sz="3600" b="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state-values</a:t>
              </a:r>
            </a:p>
          </p:txBody>
        </p:sp>
      </p:grpSp>
      <p:sp>
        <p:nvSpPr>
          <p:cNvPr id="1167" name="Arrow"/>
          <p:cNvSpPr/>
          <p:nvPr/>
        </p:nvSpPr>
        <p:spPr>
          <a:xfrm>
            <a:off x="3354836" y="9646211"/>
            <a:ext cx="1225650" cy="887116"/>
          </a:xfrm>
          <a:prstGeom prst="rightArrow">
            <a:avLst>
              <a:gd name="adj1" fmla="val 35176"/>
              <a:gd name="adj2" fmla="val 72744"/>
            </a:avLst>
          </a:prstGeom>
          <a:solidFill>
            <a:srgbClr val="FFFFFF"/>
          </a:solidFill>
          <a:ln w="25400">
            <a:solidFill>
              <a:srgbClr val="4472C4"/>
            </a:solidFill>
            <a:miter/>
          </a:ln>
        </p:spPr>
        <p:txBody>
          <a:bodyPr tIns="91439" bIns="91439" anchor="ctr"/>
          <a:lstStyle/>
          <a:p>
            <a: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9" grpId="1" animBg="1" advAuto="0"/>
      <p:bldP spid="1159" grpId="2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Bellman Equation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Bellman Equation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0" name="This returns the action that maximizes the expected state-value of the subsequent state, which is what an optimal policy should do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This returns the action that maximizes the expected state-value of the subsequent state, which is what an optimal policy should do: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050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Low>
                        <m:limLow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nor/>
                            </m:r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limUpp>
                        <m:limUpp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05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050" i="1">
                                  <a:solidFill>
                                    <a:srgbClr val="373737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sz="405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sz="405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sz="4050" i="1">
                                      <a:solidFill>
                                        <a:srgbClr val="373737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e>
                        <m:lim/>
                      </m:limUpp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sz="405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sz="405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/>
              </a:p>
              <a:p>
                <a:r>
                  <a:t>Now we have all the elements and we can plug the values in the Bellman equation finding the utility of the state </a:t>
                </a:r>
                <a14:m>
                  <m:oMath xmlns:m="http://schemas.openxmlformats.org/officeDocument/2006/math">
                    <m:r>
                      <a:rPr sz="45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sz="4300" i="1">
                              <a:solidFill>
                                <a:srgbClr val="373737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sz="4300" i="1">
                          <a:solidFill>
                            <a:srgbClr val="373737"/>
                          </a:solidFill>
                          <a:latin typeface="Cambria Math" panose="02040503050406030204" pitchFamily="18" charset="0"/>
                        </a:rPr>
                        <m:t>)=−0.04+1.0×0.7456=0.7056</m:t>
                      </m:r>
                    </m:oMath>
                  </m:oMathPara>
                </a14:m>
                <a:endParaRPr/>
              </a:p>
              <a:p>
                <a:pPr>
                  <a:defRPr sz="3200"/>
                </a:pPr>
                <a:r>
                  <a:t>Where: -0.04 is the reward for the state and 1.0 is the discount  factor </a:t>
                </a:r>
                <a14:m>
                  <m:oMath xmlns:m="http://schemas.openxmlformats.org/officeDocument/2006/math">
                    <m:r>
                      <a:rPr sz="3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/>
              </a:p>
              <a:p>
                <a:pPr>
                  <a:defRPr sz="3200"/>
                </a:pPr>
                <a:r>
                  <a:rPr b="1">
                    <a:solidFill>
                      <a:srgbClr val="A166FF"/>
                    </a:solidFill>
                  </a:rPr>
                  <a:t>Let’s do some coding! </a:t>
                </a:r>
                <a:r>
                  <a:rPr u="sng">
                    <a:hlinkClick r:id="rId2"/>
                  </a:rPr>
                  <a:t>Bellman Equation</a:t>
                </a:r>
              </a:p>
            </p:txBody>
          </p:sp>
        </mc:Choice>
        <mc:Fallback>
          <p:sp>
            <p:nvSpPr>
              <p:cNvPr id="1170" name="This returns the action that maximizes the expected state-value of the subsequent state, which is what an optimal policy should do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1031" r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pic>
        <p:nvPicPr>
          <p:cNvPr id="117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67" y="9159716"/>
            <a:ext cx="1264357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3" name="NEXT TOPIC: Dynamic Programming"/>
          <p:cNvSpPr txBox="1"/>
          <p:nvPr/>
        </p:nvSpPr>
        <p:spPr>
          <a:xfrm>
            <a:off x="6664325" y="12657667"/>
            <a:ext cx="1105535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rPr>
              <a:t>NEXT TOPIC: </a:t>
            </a:r>
            <a:r>
              <a:rPr>
                <a:solidFill>
                  <a:srgbClr val="FFFFFF"/>
                </a:solidFill>
              </a:rPr>
              <a:t>Dynamic Programming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" grpId="1" build="p" bldLvl="5" animBg="1" advAuto="0"/>
      <p:bldP spid="1172" grpId="2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Dynamic Programming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78" name="The Value Iteration Algorithm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Value Iteration Algorithm</a:t>
                </a:r>
              </a:p>
              <a:p>
                <a:pPr lvl="1"/>
                <a:r>
                  <a:t>Now it is time to, instead of choose magical state-values, find an algorithm to obtain these values</a:t>
                </a:r>
              </a:p>
              <a:p>
                <a:r>
                  <a:t>Problem</a:t>
                </a:r>
              </a:p>
              <a:p>
                <a:pPr lvl="1"/>
                <a:r>
                  <a:t>For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possible states there are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Bellman Equations, each equation containing </a:t>
                </a:r>
                <a14:m>
                  <m:oMath xmlns:m="http://schemas.openxmlformats.org/officeDocument/2006/math">
                    <m:r>
                      <a:rPr sz="435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t> unknowns</a:t>
                </a:r>
              </a:p>
              <a:p>
                <a:pPr lvl="1"/>
                <a:r>
                  <a:t>Using any linear algebra package would be possible to solve these equations</a:t>
                </a:r>
              </a:p>
              <a:p>
                <a:pPr lvl="1"/>
                <a:r>
                  <a:t>The problem is that they are not linear because of the 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t> operator</a:t>
                </a:r>
              </a:p>
            </p:txBody>
          </p:sp>
        </mc:Choice>
        <mc:Fallback>
          <p:sp>
            <p:nvSpPr>
              <p:cNvPr id="1178" name="The Value Iteration Algorith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8" grpId="1" build="p" bldLvl="5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1182" name="The Value Iteration Algorith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Value Iteration Algorithm</a:t>
            </a:r>
          </a:p>
          <a:p>
            <a:pPr lvl="1"/>
            <a:r>
              <a:t>The Bellman equation is the core of the value iteration algorithm for solving a MDP</a:t>
            </a:r>
          </a:p>
          <a:p>
            <a:pPr lvl="1"/>
            <a:r>
              <a:t>The objective is to find the utility (also called state-value) for each state</a:t>
            </a:r>
          </a:p>
          <a:p>
            <a:pPr lvl="1"/>
            <a:r>
              <a:t>Bellman Update Iteration:</a:t>
            </a:r>
          </a:p>
          <a:p>
            <a:pPr marL="2296583" lvl="2" indent="-518583">
              <a:buSzPct val="100000"/>
              <a:buAutoNum type="arabicPeriod"/>
            </a:pPr>
            <a:r>
              <a:t>We start with arbitrary initial values (usually zeros)</a:t>
            </a:r>
          </a:p>
          <a:p>
            <a:pPr marL="2296583" lvl="2" indent="-518583">
              <a:buSzPct val="100000"/>
              <a:buAutoNum type="arabicPeriod"/>
            </a:pPr>
            <a:r>
              <a:t>We calculate the utility of a state using the Bellman equation</a:t>
            </a:r>
          </a:p>
          <a:p>
            <a:pPr marL="2296583" lvl="2" indent="-518583">
              <a:buSzPct val="100000"/>
              <a:buAutoNum type="arabicPeriod"/>
            </a:pPr>
            <a:r>
              <a:t>We assign it to the state</a:t>
            </a:r>
          </a:p>
        </p:txBody>
      </p:sp>
      <p:sp>
        <p:nvSpPr>
          <p:cNvPr id="11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" grpId="1" build="p" bldLvl="5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Rectangle"/>
          <p:cNvSpPr/>
          <p:nvPr/>
        </p:nvSpPr>
        <p:spPr>
          <a:xfrm>
            <a:off x="10138833" y="7272866"/>
            <a:ext cx="4178235" cy="1270001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6" name="The Value Iteration Algorithm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Value Iteration Algorithm</a:t>
                </a:r>
              </a:p>
              <a:p>
                <a:pPr lvl="1"/>
                <a:r>
                  <a:t>We apply the Bellman update infinitely and we often are guaranteed to reach an equilibrium</a:t>
                </a:r>
              </a:p>
              <a:p>
                <a:pPr lvl="1"/>
                <a:r>
                  <a:t>Once we reached the equilibrium we have the utility values we were looking for and we can use them to estimate which is the best move for each state</a:t>
                </a:r>
              </a:p>
              <a:p>
                <a:pPr lvl="1"/>
                <a:r>
                  <a:t>For achieving this equilibrium, we need a stop criteria</a:t>
                </a:r>
              </a:p>
              <a:p>
                <a:pPr marL="1640416" lvl="2" indent="-370416"/>
                <a:r>
                  <a:t>Taking into account the state-values between two consecutive iterations we can stop the algorithm when no state-values changes by a chosen value:</a:t>
                </a:r>
              </a:p>
              <a:p>
                <a:pPr marL="1640416" lvl="2" indent="-370416"/>
                <a:endParaRPr/>
              </a:p>
              <a:p>
                <a:pPr marL="0" lvl="2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∥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∥&lt;</m:t>
                    </m:r>
                    <m:r>
                      <a:rPr sz="33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f>
                      <m:fPr>
                        <m:ctrlP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num>
                      <m:den>
                        <m:r>
                          <a:rPr sz="33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/>
              </a:p>
              <a:p>
                <a:pPr marL="1640416" lvl="2" indent="-370416"/>
                <a:endParaRPr/>
              </a:p>
              <a:p>
                <a:pPr marL="0" lvl="1" indent="0">
                  <a:buSzTx/>
                  <a:buNone/>
                </a:pPr>
                <a:r>
                  <a:rPr b="1">
                    <a:solidFill>
                      <a:srgbClr val="A166FF"/>
                    </a:solidFill>
                  </a:rPr>
                  <a:t>Let’s do some coding! </a:t>
                </a:r>
                <a:r>
                  <a:t> </a:t>
                </a:r>
                <a:r>
                  <a:rPr u="sng">
                    <a:hlinkClick r:id="rId2"/>
                  </a:rPr>
                  <a:t>Value Iteration</a:t>
                </a:r>
              </a:p>
            </p:txBody>
          </p:sp>
        </mc:Choice>
        <mc:Fallback>
          <p:sp>
            <p:nvSpPr>
              <p:cNvPr id="1186" name="The Value Iteration Algorith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7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11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11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79" y="8734875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1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5" grpId="2" animBg="1" advAuto="0"/>
      <p:bldP spid="1186" grpId="1" build="p" bldLvl="5" animBg="1" advAuto="0"/>
      <p:bldP spid="1189" grpId="3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2" name="The Policy Iteration Algorithm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The Policy Iteration Algorithm</a:t>
                </a:r>
              </a:p>
              <a:p>
                <a:pPr lvl="1"/>
                <a:r>
                  <a:t>We could estimate the utility of each state, but we still miss a way to estimate an optimal policy</a:t>
                </a:r>
              </a:p>
              <a:p>
                <a:pPr lvl="1"/>
                <a:r>
                  <a:t>We can use the policy iteration algorithm to find an optimal policy which maximize the expected reward</a:t>
                </a:r>
              </a:p>
              <a:p>
                <a:pPr lvl="1"/>
                <a:r>
                  <a:t>No policy generates more reward than the </a:t>
                </a:r>
                <a:r>
                  <a:rPr b="1">
                    <a:solidFill>
                      <a:srgbClr val="FF9900"/>
                    </a:solidFill>
                  </a:rPr>
                  <a:t>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40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440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b="1">
                  <a:solidFill>
                    <a:srgbClr val="009051"/>
                  </a:solidFill>
                </a:endParaRPr>
              </a:p>
              <a:p>
                <a:pPr lvl="1"/>
                <a:r>
                  <a:t>Policy iteration is guaranteed to converge and at convergence, the current </a:t>
                </a:r>
                <a:r>
                  <a:rPr b="1">
                    <a:solidFill>
                      <a:srgbClr val="FF9900"/>
                    </a:solidFill>
                  </a:rPr>
                  <a:t>policy</a:t>
                </a:r>
                <a:r>
                  <a:t> and its </a:t>
                </a:r>
                <a:r>
                  <a:rPr b="1">
                    <a:solidFill>
                      <a:srgbClr val="FF9900"/>
                    </a:solidFill>
                  </a:rPr>
                  <a:t>state-value</a:t>
                </a:r>
                <a:r>
                  <a:t> </a:t>
                </a:r>
                <a:r>
                  <a:rPr b="1">
                    <a:solidFill>
                      <a:srgbClr val="FF9900"/>
                    </a:solidFill>
                  </a:rPr>
                  <a:t>function</a:t>
                </a:r>
                <a:r>
                  <a:t> are the </a:t>
                </a:r>
                <a:r>
                  <a:rPr b="1">
                    <a:solidFill>
                      <a:srgbClr val="FF9900"/>
                    </a:solidFill>
                  </a:rPr>
                  <a:t>optimal policy</a:t>
                </a:r>
                <a:r>
                  <a:t> and the </a:t>
                </a:r>
                <a:r>
                  <a:rPr b="1">
                    <a:solidFill>
                      <a:srgbClr val="FF9900"/>
                    </a:solidFill>
                  </a:rPr>
                  <a:t>optimal state-value function</a:t>
                </a:r>
              </a:p>
            </p:txBody>
          </p:sp>
        </mc:Choice>
        <mc:Fallback>
          <p:sp>
            <p:nvSpPr>
              <p:cNvPr id="1192" name="The Policy Iteration Algorith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2" grpId="1" build="p" bldLvl="5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Rectangle"/>
          <p:cNvSpPr/>
          <p:nvPr/>
        </p:nvSpPr>
        <p:spPr>
          <a:xfrm>
            <a:off x="8187266" y="9719402"/>
            <a:ext cx="8009468" cy="1359297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196" name="Rectangle"/>
          <p:cNvSpPr/>
          <p:nvPr/>
        </p:nvSpPr>
        <p:spPr>
          <a:xfrm>
            <a:off x="8187266" y="6552869"/>
            <a:ext cx="8009468" cy="1359297"/>
          </a:xfrm>
          <a:prstGeom prst="rect">
            <a:avLst/>
          </a:prstGeom>
          <a:solidFill>
            <a:srgbClr val="F5F5F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97" name="The Policy Iteration Algorithm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9676948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The Policy Iteration Algorithm</a:t>
                </a:r>
              </a:p>
              <a:p>
                <a:pPr lvl="1"/>
                <a:r>
                  <a:t>We define a policy </a:t>
                </a:r>
                <a14:m>
                  <m:oMath xmlns:m="http://schemas.openxmlformats.org/officeDocument/2006/math">
                    <m:r>
                      <a:rPr sz="39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t> which assign an </a:t>
                </a:r>
                <a:r>
                  <a:rPr b="1">
                    <a:solidFill>
                      <a:srgbClr val="FF9900"/>
                    </a:solidFill>
                  </a:rPr>
                  <a:t>action</a:t>
                </a:r>
                <a:r>
                  <a:t> to each </a:t>
                </a:r>
                <a:r>
                  <a:rPr b="1">
                    <a:solidFill>
                      <a:srgbClr val="FF9900"/>
                    </a:solidFill>
                  </a:rPr>
                  <a:t>state</a:t>
                </a:r>
              </a:p>
              <a:p>
                <a:pPr lvl="1"/>
                <a:r>
                  <a:t>The can assign random actions to this policy and use the Bellman equation to compute the expected state-value of the policy</a:t>
                </a:r>
              </a:p>
              <a:p>
                <a:pPr lvl="1"/>
                <a:r>
                  <a:t>We can simplify the Bellman Equation below,</a:t>
                </a:r>
              </a:p>
              <a:p>
                <a:pPr lvl="1"/>
                <a:endParaRPr/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𝑚𝑎</m:t>
                    </m:r>
                    <m:sSub>
                      <m:sSub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limLow>
                      <m:limLow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sSup>
                          <m:sSup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endParaRPr/>
              </a:p>
              <a:p>
                <a:pPr lvl="1"/>
                <a:r>
                  <a:t>Since we have a policy, and the policy associate to each state an action:</a:t>
                </a:r>
              </a:p>
              <a:p>
                <a:pPr lvl="1"/>
                <a:endParaRPr/>
              </a:p>
              <a:p>
                <a:pPr marL="0" lvl="1" indent="0" algn="ctr">
                  <a:buSzTx/>
                  <a:buNone/>
                </a:pPr>
                <a:r>
                  <a:t> </a:t>
                </a:r>
                <a14:m>
                  <m:oMath xmlns:m="http://schemas.openxmlformats.org/officeDocument/2006/math"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)+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limLow>
                      <m:limLow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∑</m:t>
                        </m:r>
                      </m:e>
                      <m:lim>
                        <m:sSup>
                          <m:sSupPr>
                            <m:ctrlP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sz="4000" i="1">
                                <a:solidFill>
                                  <a:srgbClr val="373737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4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sz="4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),</m:t>
                    </m:r>
                    <m:sSup>
                      <m:sSupPr>
                        <m:ctrlP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sz="4000" i="1">
                            <a:solidFill>
                              <a:srgbClr val="373737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0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/>
              </a:p>
              <a:p>
                <a:pPr lvl="1"/>
                <a:r>
                  <a:rPr b="1">
                    <a:solidFill>
                      <a:srgbClr val="A166FF"/>
                    </a:solidFill>
                  </a:rPr>
                  <a:t>Let’s do some coding! </a:t>
                </a:r>
                <a:r>
                  <a:t> </a:t>
                </a:r>
                <a:r>
                  <a:rPr u="sng">
                    <a:hlinkClick r:id="rId2"/>
                  </a:rPr>
                  <a:t>Policy Iteration I</a:t>
                </a:r>
              </a:p>
            </p:txBody>
          </p:sp>
        </mc:Choice>
        <mc:Fallback>
          <p:sp>
            <p:nvSpPr>
              <p:cNvPr id="1197" name="The Policy Iteration Algorithm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689100" y="2756958"/>
                <a:ext cx="21005800" cy="9676948"/>
              </a:xfrm>
              <a:prstGeom prst="rect">
                <a:avLst/>
              </a:prstGeom>
              <a:blipFill>
                <a:blip r:embed="rId3"/>
                <a:stretch>
                  <a:fillRect l="-1027" t="-785" r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" name="Dynamic Programm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</a:t>
            </a:r>
          </a:p>
        </p:txBody>
      </p:sp>
      <p:sp>
        <p:nvSpPr>
          <p:cNvPr id="11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4" y="10746307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1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1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5" grpId="3" animBg="1" advAuto="0"/>
      <p:bldP spid="1196" grpId="2" animBg="1" advAuto="0"/>
      <p:bldP spid="1197" grpId="1" build="p" bldLvl="5" animBg="1" advAuto="0"/>
      <p:bldP spid="1200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Intro to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7850">
              <a:defRPr sz="11200">
                <a:effectLst>
                  <a:outerShdw blurRad="17780" dist="17780" dir="7800000" rotWithShape="0">
                    <a:srgbClr val="E9E9E9"/>
                  </a:outerShdw>
                </a:effectLst>
              </a:defRPr>
            </a:lvl1pPr>
          </a:lstStyle>
          <a:p>
            <a:r>
              <a:t>Intro to Reinforcement Learning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03" name="Another Robot Examp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Robot Example</a:t>
            </a:r>
          </a:p>
          <a:p>
            <a:pPr lvl="1">
              <a:defRPr sz="3600" b="1"/>
            </a:pPr>
            <a:r>
              <a:t>Problem/Task</a:t>
            </a:r>
          </a:p>
          <a:p>
            <a:pPr lvl="2">
              <a:defRPr sz="3600"/>
            </a:pPr>
            <a:r>
              <a:t>Collecting empty cans from the ground</a:t>
            </a:r>
          </a:p>
          <a:p>
            <a:pPr lvl="1">
              <a:defRPr sz="3600" b="1"/>
            </a:pPr>
            <a:r>
              <a:t>Rewards</a:t>
            </a:r>
          </a:p>
          <a:p>
            <a:pPr lvl="2">
              <a:defRPr sz="3600"/>
            </a:pPr>
            <a:r>
              <a:t>0 every time the robot picks up a can</a:t>
            </a:r>
          </a:p>
          <a:p>
            <a:pPr lvl="2">
              <a:defRPr sz="3600"/>
            </a:pPr>
            <a:r>
              <a:t>-1 for every move or attempt that runs into a wall</a:t>
            </a:r>
          </a:p>
          <a:p>
            <a:pPr lvl="1">
              <a:defRPr sz="3600" b="1"/>
            </a:pPr>
            <a:r>
              <a:t>Possible Actions</a:t>
            </a:r>
          </a:p>
          <a:p>
            <a:pPr lvl="2">
              <a:defRPr sz="3600"/>
            </a:pPr>
            <a:r>
              <a:t>Front/Back/Left/Right</a:t>
            </a:r>
          </a:p>
          <a:p>
            <a:pPr lvl="2">
              <a:defRPr sz="3600"/>
            </a:pPr>
            <a:r>
              <a:t>If the robot runs into a wall, the next state is the same as the previous state</a:t>
            </a:r>
          </a:p>
        </p:txBody>
      </p:sp>
      <p:sp>
        <p:nvSpPr>
          <p:cNvPr id="12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1" build="p" bldLvl="5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07" name="Another Robot Exampl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Another Robot Example</a:t>
            </a:r>
          </a:p>
          <a:p>
            <a:pPr lvl="1">
              <a:defRPr sz="3500" b="1"/>
            </a:pPr>
            <a:r>
              <a:t>Environment</a:t>
            </a:r>
          </a:p>
          <a:p>
            <a:pPr lvl="2">
              <a:defRPr sz="3500"/>
            </a:pPr>
            <a:r>
              <a:t>A grid world with cans in some cells</a:t>
            </a:r>
          </a:p>
          <a:p>
            <a:pPr lvl="2">
              <a:defRPr sz="3500"/>
            </a:pPr>
            <a:r>
              <a:t>The robot would be set free to wander around and learn to pick the cans</a:t>
            </a:r>
          </a:p>
          <a:p>
            <a:pPr lvl="1">
              <a:defRPr sz="3500" b="1"/>
            </a:pPr>
            <a:r>
              <a:t>Termination State (End of One Episode)</a:t>
            </a:r>
          </a:p>
          <a:p>
            <a:pPr lvl="2">
              <a:defRPr sz="3500"/>
            </a:pPr>
            <a:r>
              <a:t>Picking up 1 can (reaching reward = 0)</a:t>
            </a:r>
          </a:p>
          <a:p>
            <a:pPr lvl="2">
              <a:defRPr sz="3500"/>
            </a:pPr>
            <a:r>
              <a:t>The robot would loop in the agent-environment cycle until the terminal state would be achieved</a:t>
            </a:r>
          </a:p>
        </p:txBody>
      </p:sp>
      <p:sp>
        <p:nvSpPr>
          <p:cNvPr id="1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7" grpId="1" build="p" bldLvl="5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11" name="Gray squares = ca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Gray squares = cans</a:t>
            </a:r>
          </a:p>
          <a:p>
            <a:r>
              <a:t>State = grid square</a:t>
            </a:r>
          </a:p>
        </p:txBody>
      </p:sp>
      <p:sp>
        <p:nvSpPr>
          <p:cNvPr id="12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pic>
        <p:nvPicPr>
          <p:cNvPr id="1213" name="Screen Shot 2019-11-22 at 4.40.26 PM.png" descr="Screen Shot 2019-11-22 at 4.40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05" y="4810580"/>
            <a:ext cx="15013406" cy="6838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6" name="Assessing Ac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Assessing Action</a:t>
                </a:r>
              </a:p>
              <a:p>
                <a:pPr lvl="1">
                  <a:defRPr sz="3700"/>
                </a:pPr>
                <a:r>
                  <a:t>Policy = How the agent decides which action to take</a:t>
                </a:r>
              </a:p>
              <a:p>
                <a:pPr lvl="1">
                  <a:defRPr sz="3700"/>
                </a:pPr>
                <a:r>
                  <a:t>Random Policy (the simplest case):</a:t>
                </a:r>
              </a:p>
              <a:p>
                <a:pPr lvl="2">
                  <a:defRPr sz="3700"/>
                </a:pPr>
                <a:r>
                  <a:t>The robot would move in every direction with the same probability:  </a:t>
                </a:r>
                <a14:m>
                  <m:oMath xmlns:m="http://schemas.openxmlformats.org/officeDocument/2006/math">
                    <m:r>
                      <a:rPr sz="4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𝑃𝑟</m:t>
                    </m:r>
                    <m:r>
                      <a:rPr sz="44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(0.25,0.25,0.25,0.25)</m:t>
                    </m:r>
                  </m:oMath>
                </a14:m>
                <a:endParaRPr/>
              </a:p>
              <a:p>
                <a:pPr lvl="1">
                  <a:defRPr sz="3700"/>
                </a:pPr>
                <a:r>
                  <a:t>What’s the value of being in each state?</a:t>
                </a:r>
              </a:p>
            </p:txBody>
          </p:sp>
        </mc:Choice>
        <mc:Fallback>
          <p:sp>
            <p:nvSpPr>
              <p:cNvPr id="1216" name="Assessing Ac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6" grpId="1" build="p" bldLvl="5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0" name="Dynamic programming and policy itera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Dynamic programming and policy iteration</a:t>
                </a:r>
              </a:p>
              <a:p>
                <a:pPr lvl="1">
                  <a:defRPr sz="3700"/>
                </a:pPr>
                <a:r>
                  <a:t>The objective is to end up in a grey square</a:t>
                </a:r>
              </a:p>
              <a:p>
                <a:pPr lvl="1">
                  <a:defRPr sz="3700"/>
                </a:pPr>
                <a:r>
                  <a:t>It is evident that the squares next to a grey one are better because there’s higher chance to end up in a terminal state following the random policy</a:t>
                </a:r>
              </a:p>
              <a:p>
                <a:pPr lvl="1">
                  <a:defRPr sz="3700"/>
                </a:pPr>
                <a:r>
                  <a:t>How can we calculate the state-value function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?</a:t>
                </a:r>
              </a:p>
              <a:p>
                <a:pPr lvl="2">
                  <a:defRPr sz="3700"/>
                </a:pPr>
                <a:r>
                  <a:t>As we’ve seen, </a:t>
                </a:r>
                <a14:m>
                  <m:oMath xmlns:m="http://schemas.openxmlformats.org/officeDocument/2006/math"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sz="4700" i="1">
                        <a:solidFill>
                          <a:srgbClr val="373737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t> could be calculated as the sum of all future rewards that can be achieved from a state</a:t>
                </a:r>
                <a:r>
                  <a:rPr i="1"/>
                  <a:t> t</a:t>
                </a:r>
              </a:p>
            </p:txBody>
          </p:sp>
        </mc:Choice>
        <mc:Fallback>
          <p:sp>
            <p:nvSpPr>
              <p:cNvPr id="1220" name="Dynamic programming and policy iter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027" t="-829" r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0" grpId="1" build="p" bldLvl="5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24" name="Algorith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Algorithm</a:t>
            </a:r>
          </a:p>
          <a:p>
            <a:pPr lvl="1">
              <a:defRPr sz="3800"/>
            </a:pPr>
            <a:r>
              <a:t>We initialize a value function that is an array of 4x4 dimensions (as big as the grid) with zeroes</a:t>
            </a:r>
          </a:p>
          <a:p>
            <a:pPr lvl="1">
              <a:defRPr sz="3800"/>
            </a:pPr>
            <a:r>
              <a:t>We iterate for each state and we calculate its new value as the weighted sum of the reward (-1) plus the value of each neighbor states (</a:t>
            </a:r>
            <a:r>
              <a:rPr i="1"/>
              <a:t>s’</a:t>
            </a:r>
            <a:r>
              <a:t>)*</a:t>
            </a:r>
          </a:p>
          <a:p>
            <a:pPr lvl="1">
              <a:defRPr sz="3800"/>
            </a:pPr>
            <a:r>
              <a:t>Finally, the </a:t>
            </a:r>
            <a:r>
              <a:rPr i="1"/>
              <a:t>V(s’)</a:t>
            </a:r>
            <a:r>
              <a:t> is multiplied by a </a:t>
            </a:r>
            <a:r>
              <a:rPr i="1"/>
              <a:t>gamma</a:t>
            </a:r>
            <a:r>
              <a:t>, which is the discounting factor (In our case we use </a:t>
            </a:r>
            <a:r>
              <a:rPr i="1"/>
              <a:t>gamma</a:t>
            </a:r>
            <a:r>
              <a:t>=1)</a:t>
            </a:r>
          </a:p>
        </p:txBody>
      </p:sp>
      <p:sp>
        <p:nvSpPr>
          <p:cNvPr id="12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1226" name="* the V(s’) is the expected value of the final/neighbor state s’ (at the beginning the expected value is 0 as we initialize the value function with zeroes)"/>
          <p:cNvSpPr txBox="1"/>
          <p:nvPr/>
        </p:nvSpPr>
        <p:spPr>
          <a:xfrm>
            <a:off x="1840637" y="10961211"/>
            <a:ext cx="2176114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l" defTabSz="914400">
              <a:lnSpc>
                <a:spcPct val="90000"/>
              </a:lnSpc>
              <a:spcBef>
                <a:spcPts val="1000"/>
              </a:spcBef>
              <a:defRPr sz="2500" b="0">
                <a:latin typeface="Calibri"/>
                <a:ea typeface="Calibri"/>
                <a:cs typeface="Calibri"/>
                <a:sym typeface="Calibri"/>
              </a:defRPr>
            </a:pPr>
            <a:r>
              <a:t>* the </a:t>
            </a:r>
            <a:r>
              <a:rPr i="1"/>
              <a:t>V(s’)</a:t>
            </a:r>
            <a:r>
              <a:t> is the expected value of the final/neighbor state s’ (at the beginning the expected value is 0 as we initialize the value function with zeroes)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4" grpId="1" build="p" bldLvl="5" animBg="1" advAuto="0"/>
      <p:bldP spid="1226" grpId="2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grpSp>
        <p:nvGrpSpPr>
          <p:cNvPr id="1236" name="Group"/>
          <p:cNvGrpSpPr/>
          <p:nvPr/>
        </p:nvGrpSpPr>
        <p:grpSpPr>
          <a:xfrm>
            <a:off x="2353173" y="2999316"/>
            <a:ext cx="20277663" cy="8623891"/>
            <a:chOff x="0" y="0"/>
            <a:chExt cx="20277661" cy="8623890"/>
          </a:xfrm>
        </p:grpSpPr>
        <p:sp>
          <p:nvSpPr>
            <p:cNvPr id="1230" name="Rectangle"/>
            <p:cNvSpPr txBox="1"/>
            <p:nvPr/>
          </p:nvSpPr>
          <p:spPr>
            <a:xfrm>
              <a:off x="2836221" y="8098677"/>
              <a:ext cx="277472" cy="5252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lnSpc>
                  <a:spcPts val="2800"/>
                </a:lnSpc>
                <a:defRPr sz="1200" b="0" u="sng"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latin typeface="Times Roman"/>
                  <a:ea typeface="Times Roman"/>
                  <a:cs typeface="Times Roman"/>
                  <a:sym typeface="Times Roman"/>
                  <a:hlinkClick r:id="rId2"/>
                </a:defRPr>
              </a:lvl1pPr>
            </a:lstStyle>
            <a:p>
              <a:pPr>
                <a:defRPr>
                  <a:solidFill>
                    <a:srgbClr val="0000EE"/>
                  </a:solidFill>
                  <a:uFillTx/>
                </a:defRPr>
              </a:pPr>
              <a:r>
                <a:rPr>
                  <a:solidFill>
                    <a:srgbClr val="0563C1"/>
                  </a:solidFill>
                  <a:uFill>
                    <a:solidFill>
                      <a:srgbClr val="0563C1"/>
                    </a:solidFill>
                  </a:uFill>
                  <a:hlinkClick r:id="rId2"/>
                </a:rPr>
                <a:t> </a:t>
              </a:r>
            </a:p>
          </p:txBody>
        </p:sp>
        <p:pic>
          <p:nvPicPr>
            <p:cNvPr id="1231" name="Screen Shot 2019-11-22 at 4.47.52 PM.png" descr="Screen Shot 2019-11-22 at 4.47.52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6579" y="0"/>
              <a:ext cx="5846706" cy="1015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32" name="Screen Shot 2019-11-22 at 4.47.52 PM.png" descr="Screen Shot 2019-11-22 at 4.47.52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7410" y="0"/>
              <a:ext cx="5846706" cy="10157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235" name="Group"/>
            <p:cNvGrpSpPr/>
            <p:nvPr/>
          </p:nvGrpSpPr>
          <p:grpSpPr>
            <a:xfrm>
              <a:off x="0" y="1009124"/>
              <a:ext cx="20277662" cy="7104418"/>
              <a:chOff x="0" y="0"/>
              <a:chExt cx="20277661" cy="7104417"/>
            </a:xfrm>
          </p:grpSpPr>
          <p:pic>
            <p:nvPicPr>
              <p:cNvPr id="1233" name="Screen Shot 2019-11-22 at 4.48.14 PM.png" descr="Screen Shot 2019-11-22 at 4.48.14 PM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1605" y="316294"/>
                <a:ext cx="10306057" cy="6788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4" name="Screen Shot 2019-11-22 at 4.48.05 PM.png" descr="Screen Shot 2019-11-22 at 4.48.05 PM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10033541" cy="69615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Dynamic Programming Exam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Programming Example</a:t>
            </a:r>
          </a:p>
        </p:txBody>
      </p:sp>
      <p:sp>
        <p:nvSpPr>
          <p:cNvPr id="1239" name="Notice that as we update the values of the states we can now generate more and more efficient policies until we reach the optimal “rules” a robot must follow to end up in the termination states as fast as possible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470299"/>
          </a:xfrm>
          <a:prstGeom prst="rect">
            <a:avLst/>
          </a:prstGeom>
        </p:spPr>
        <p:txBody>
          <a:bodyPr/>
          <a:lstStyle/>
          <a:p>
            <a:r>
              <a:t>Notice that as we update the values of the states we can now generate more and more efficient policies until we reach the optimal “rules” a robot must follow to end up in the termination states as fast as possible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sz="3400" b="1">
                <a:solidFill>
                  <a:srgbClr val="A166FF"/>
                </a:solidFill>
              </a:rPr>
              <a:t>Let’s do some coding! </a:t>
            </a:r>
            <a:r>
              <a:t> </a:t>
            </a:r>
            <a:r>
              <a:rPr u="sng">
                <a:hlinkClick r:id="rId2"/>
              </a:rPr>
              <a:t>Policy Iteration II</a:t>
            </a:r>
          </a:p>
        </p:txBody>
      </p:sp>
      <p:sp>
        <p:nvSpPr>
          <p:cNvPr id="1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pic>
        <p:nvPicPr>
          <p:cNvPr id="12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1" y="10010616"/>
            <a:ext cx="1264357" cy="127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Summary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6" name="You learned about the two main algorithms for computing optimal policies namely value iteration and policy iteration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t>You learned about the two main algorithms for computing optimal policies namely </a:t>
                </a:r>
                <a:r>
                  <a:rPr b="1">
                    <a:solidFill>
                      <a:srgbClr val="FF9900"/>
                    </a:solidFill>
                  </a:rPr>
                  <a:t>value iteration</a:t>
                </a:r>
                <a:r>
                  <a:t> and </a:t>
                </a:r>
                <a:r>
                  <a:rPr b="1">
                    <a:solidFill>
                      <a:srgbClr val="FF9900"/>
                    </a:solidFill>
                  </a:rPr>
                  <a:t>policy iteration</a:t>
                </a:r>
              </a:p>
              <a:p>
                <a:r>
                  <a:t>We modeled the environment as a Markov decision process (MDP)</a:t>
                </a:r>
              </a:p>
              <a:p>
                <a:r>
                  <a:t>We used a transition model to describe the probability of moving from one state to the other</a:t>
                </a:r>
              </a:p>
              <a:p>
                <a:r>
                  <a:t>The transition model was used to find the optimal utility function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85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8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sz="48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t> and the best policy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sz="4650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46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sz="4650" i="1">
                            <a:solidFill>
                              <a:srgbClr val="FF99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>
                  <a:solidFill>
                    <a:srgbClr val="FF9900"/>
                  </a:solidFill>
                </a:endParaRPr>
              </a:p>
            </p:txBody>
          </p:sp>
        </mc:Choice>
        <mc:Fallback>
          <p:sp>
            <p:nvSpPr>
              <p:cNvPr id="1246" name="You learned about the two main algorithms for computing optimal policies namely value iteration and policy iter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49" t="-3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ldbars2.jpg" descr="goldbars2.jpg"/>
          <p:cNvPicPr>
            <a:picLocks noChangeAspect="1"/>
          </p:cNvPicPr>
          <p:nvPr/>
        </p:nvPicPr>
        <p:blipFill>
          <a:blip r:embed="rId2"/>
          <a:srcRect l="25046" t="3742" r="24068" b="7270"/>
          <a:stretch>
            <a:fillRect/>
          </a:stretch>
        </p:blipFill>
        <p:spPr>
          <a:xfrm>
            <a:off x="5685593" y="10365819"/>
            <a:ext cx="931938" cy="905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406" extrusionOk="0">
                <a:moveTo>
                  <a:pt x="11562" y="0"/>
                </a:moveTo>
                <a:cubicBezTo>
                  <a:pt x="11444" y="-3"/>
                  <a:pt x="11349" y="7"/>
                  <a:pt x="11269" y="28"/>
                </a:cubicBezTo>
                <a:cubicBezTo>
                  <a:pt x="11177" y="52"/>
                  <a:pt x="11021" y="173"/>
                  <a:pt x="10837" y="347"/>
                </a:cubicBezTo>
                <a:cubicBezTo>
                  <a:pt x="10592" y="674"/>
                  <a:pt x="10283" y="1050"/>
                  <a:pt x="9938" y="1426"/>
                </a:cubicBezTo>
                <a:cubicBezTo>
                  <a:pt x="9771" y="1608"/>
                  <a:pt x="9619" y="1790"/>
                  <a:pt x="9470" y="1961"/>
                </a:cubicBezTo>
                <a:cubicBezTo>
                  <a:pt x="9326" y="2144"/>
                  <a:pt x="9152" y="2362"/>
                  <a:pt x="9067" y="2468"/>
                </a:cubicBezTo>
                <a:cubicBezTo>
                  <a:pt x="8923" y="2645"/>
                  <a:pt x="8752" y="2858"/>
                  <a:pt x="8617" y="3031"/>
                </a:cubicBezTo>
                <a:cubicBezTo>
                  <a:pt x="8575" y="3098"/>
                  <a:pt x="8535" y="3166"/>
                  <a:pt x="8534" y="3190"/>
                </a:cubicBezTo>
                <a:cubicBezTo>
                  <a:pt x="8533" y="3278"/>
                  <a:pt x="8443" y="3356"/>
                  <a:pt x="8323" y="3397"/>
                </a:cubicBezTo>
                <a:cubicBezTo>
                  <a:pt x="8267" y="3465"/>
                  <a:pt x="8196" y="3563"/>
                  <a:pt x="8167" y="3594"/>
                </a:cubicBezTo>
                <a:cubicBezTo>
                  <a:pt x="8106" y="3660"/>
                  <a:pt x="7922" y="3909"/>
                  <a:pt x="7754" y="4147"/>
                </a:cubicBezTo>
                <a:cubicBezTo>
                  <a:pt x="7587" y="4385"/>
                  <a:pt x="7247" y="4824"/>
                  <a:pt x="7011" y="5123"/>
                </a:cubicBezTo>
                <a:lnTo>
                  <a:pt x="6589" y="5667"/>
                </a:lnTo>
                <a:lnTo>
                  <a:pt x="6185" y="5630"/>
                </a:lnTo>
                <a:cubicBezTo>
                  <a:pt x="5832" y="5599"/>
                  <a:pt x="5740" y="5612"/>
                  <a:pt x="5451" y="5752"/>
                </a:cubicBezTo>
                <a:cubicBezTo>
                  <a:pt x="5443" y="5756"/>
                  <a:pt x="5441" y="5757"/>
                  <a:pt x="5433" y="5761"/>
                </a:cubicBezTo>
                <a:cubicBezTo>
                  <a:pt x="4779" y="6322"/>
                  <a:pt x="4257" y="6622"/>
                  <a:pt x="3864" y="6662"/>
                </a:cubicBezTo>
                <a:cubicBezTo>
                  <a:pt x="3840" y="6678"/>
                  <a:pt x="3774" y="6710"/>
                  <a:pt x="3763" y="6718"/>
                </a:cubicBezTo>
                <a:cubicBezTo>
                  <a:pt x="3715" y="6757"/>
                  <a:pt x="3528" y="6867"/>
                  <a:pt x="3350" y="6962"/>
                </a:cubicBezTo>
                <a:cubicBezTo>
                  <a:pt x="3172" y="7057"/>
                  <a:pt x="2828" y="7265"/>
                  <a:pt x="2580" y="7422"/>
                </a:cubicBezTo>
                <a:cubicBezTo>
                  <a:pt x="2331" y="7579"/>
                  <a:pt x="2109" y="7691"/>
                  <a:pt x="2093" y="7675"/>
                </a:cubicBezTo>
                <a:cubicBezTo>
                  <a:pt x="2041" y="7622"/>
                  <a:pt x="1597" y="8261"/>
                  <a:pt x="1524" y="8492"/>
                </a:cubicBezTo>
                <a:cubicBezTo>
                  <a:pt x="1485" y="8616"/>
                  <a:pt x="1437" y="8740"/>
                  <a:pt x="1414" y="8773"/>
                </a:cubicBezTo>
                <a:cubicBezTo>
                  <a:pt x="1391" y="8806"/>
                  <a:pt x="1275" y="9064"/>
                  <a:pt x="1167" y="9345"/>
                </a:cubicBezTo>
                <a:cubicBezTo>
                  <a:pt x="1076" y="9583"/>
                  <a:pt x="993" y="9779"/>
                  <a:pt x="937" y="9890"/>
                </a:cubicBezTo>
                <a:cubicBezTo>
                  <a:pt x="1017" y="10126"/>
                  <a:pt x="969" y="10411"/>
                  <a:pt x="781" y="10659"/>
                </a:cubicBezTo>
                <a:cubicBezTo>
                  <a:pt x="793" y="10725"/>
                  <a:pt x="813" y="10774"/>
                  <a:pt x="855" y="10837"/>
                </a:cubicBezTo>
                <a:cubicBezTo>
                  <a:pt x="915" y="10929"/>
                  <a:pt x="967" y="11073"/>
                  <a:pt x="974" y="11156"/>
                </a:cubicBezTo>
                <a:cubicBezTo>
                  <a:pt x="977" y="11195"/>
                  <a:pt x="995" y="11242"/>
                  <a:pt x="1020" y="11288"/>
                </a:cubicBezTo>
                <a:cubicBezTo>
                  <a:pt x="1094" y="11334"/>
                  <a:pt x="1147" y="11397"/>
                  <a:pt x="1176" y="11475"/>
                </a:cubicBezTo>
                <a:cubicBezTo>
                  <a:pt x="1239" y="11542"/>
                  <a:pt x="1295" y="11621"/>
                  <a:pt x="1313" y="11682"/>
                </a:cubicBezTo>
                <a:cubicBezTo>
                  <a:pt x="1336" y="11756"/>
                  <a:pt x="1407" y="11845"/>
                  <a:pt x="1469" y="11879"/>
                </a:cubicBezTo>
                <a:cubicBezTo>
                  <a:pt x="1687" y="11998"/>
                  <a:pt x="1624" y="12139"/>
                  <a:pt x="745" y="13333"/>
                </a:cubicBezTo>
                <a:cubicBezTo>
                  <a:pt x="665" y="13441"/>
                  <a:pt x="570" y="13588"/>
                  <a:pt x="478" y="13737"/>
                </a:cubicBezTo>
                <a:cubicBezTo>
                  <a:pt x="454" y="14070"/>
                  <a:pt x="269" y="14562"/>
                  <a:pt x="20" y="14994"/>
                </a:cubicBezTo>
                <a:lnTo>
                  <a:pt x="1" y="15989"/>
                </a:lnTo>
                <a:cubicBezTo>
                  <a:pt x="-4" y="16403"/>
                  <a:pt x="8" y="16571"/>
                  <a:pt x="11" y="16786"/>
                </a:cubicBezTo>
                <a:cubicBezTo>
                  <a:pt x="234" y="17228"/>
                  <a:pt x="392" y="17775"/>
                  <a:pt x="396" y="18165"/>
                </a:cubicBezTo>
                <a:cubicBezTo>
                  <a:pt x="450" y="18215"/>
                  <a:pt x="546" y="18344"/>
                  <a:pt x="616" y="18456"/>
                </a:cubicBezTo>
                <a:cubicBezTo>
                  <a:pt x="689" y="18573"/>
                  <a:pt x="834" y="18761"/>
                  <a:pt x="946" y="18879"/>
                </a:cubicBezTo>
                <a:cubicBezTo>
                  <a:pt x="1059" y="18997"/>
                  <a:pt x="1184" y="19153"/>
                  <a:pt x="1222" y="19226"/>
                </a:cubicBezTo>
                <a:cubicBezTo>
                  <a:pt x="1260" y="19298"/>
                  <a:pt x="1329" y="19357"/>
                  <a:pt x="1368" y="19357"/>
                </a:cubicBezTo>
                <a:cubicBezTo>
                  <a:pt x="1408" y="19357"/>
                  <a:pt x="1576" y="19492"/>
                  <a:pt x="1745" y="19657"/>
                </a:cubicBezTo>
                <a:cubicBezTo>
                  <a:pt x="1762" y="19675"/>
                  <a:pt x="1764" y="19669"/>
                  <a:pt x="1781" y="19685"/>
                </a:cubicBezTo>
                <a:cubicBezTo>
                  <a:pt x="2076" y="19784"/>
                  <a:pt x="2296" y="19955"/>
                  <a:pt x="2332" y="20117"/>
                </a:cubicBezTo>
                <a:cubicBezTo>
                  <a:pt x="2335" y="20120"/>
                  <a:pt x="2338" y="20124"/>
                  <a:pt x="2341" y="20126"/>
                </a:cubicBezTo>
                <a:cubicBezTo>
                  <a:pt x="2431" y="20196"/>
                  <a:pt x="2592" y="20292"/>
                  <a:pt x="2772" y="20399"/>
                </a:cubicBezTo>
                <a:cubicBezTo>
                  <a:pt x="3041" y="20395"/>
                  <a:pt x="3531" y="20579"/>
                  <a:pt x="3965" y="20849"/>
                </a:cubicBezTo>
                <a:cubicBezTo>
                  <a:pt x="5166" y="21597"/>
                  <a:pt x="8353" y="21589"/>
                  <a:pt x="9470" y="20840"/>
                </a:cubicBezTo>
                <a:cubicBezTo>
                  <a:pt x="9901" y="20550"/>
                  <a:pt x="10678" y="20141"/>
                  <a:pt x="11195" y="19929"/>
                </a:cubicBezTo>
                <a:cubicBezTo>
                  <a:pt x="11713" y="19718"/>
                  <a:pt x="12446" y="19397"/>
                  <a:pt x="12828" y="19216"/>
                </a:cubicBezTo>
                <a:cubicBezTo>
                  <a:pt x="13263" y="19010"/>
                  <a:pt x="13583" y="19005"/>
                  <a:pt x="13847" y="19179"/>
                </a:cubicBezTo>
                <a:cubicBezTo>
                  <a:pt x="14216" y="19122"/>
                  <a:pt x="14619" y="19082"/>
                  <a:pt x="15076" y="19047"/>
                </a:cubicBezTo>
                <a:cubicBezTo>
                  <a:pt x="15453" y="18834"/>
                  <a:pt x="16116" y="18657"/>
                  <a:pt x="16664" y="18653"/>
                </a:cubicBezTo>
                <a:cubicBezTo>
                  <a:pt x="17278" y="18649"/>
                  <a:pt x="18124" y="18383"/>
                  <a:pt x="18545" y="18053"/>
                </a:cubicBezTo>
                <a:cubicBezTo>
                  <a:pt x="18740" y="17899"/>
                  <a:pt x="18952" y="17772"/>
                  <a:pt x="19141" y="17687"/>
                </a:cubicBezTo>
                <a:cubicBezTo>
                  <a:pt x="19243" y="17544"/>
                  <a:pt x="19362" y="17424"/>
                  <a:pt x="19407" y="17424"/>
                </a:cubicBezTo>
                <a:cubicBezTo>
                  <a:pt x="19454" y="17424"/>
                  <a:pt x="19490" y="17403"/>
                  <a:pt x="19490" y="17368"/>
                </a:cubicBezTo>
                <a:cubicBezTo>
                  <a:pt x="19490" y="17333"/>
                  <a:pt x="19545" y="17236"/>
                  <a:pt x="19618" y="17161"/>
                </a:cubicBezTo>
                <a:cubicBezTo>
                  <a:pt x="19691" y="17086"/>
                  <a:pt x="19826" y="16917"/>
                  <a:pt x="19921" y="16786"/>
                </a:cubicBezTo>
                <a:cubicBezTo>
                  <a:pt x="20015" y="16655"/>
                  <a:pt x="20175" y="16473"/>
                  <a:pt x="20269" y="16373"/>
                </a:cubicBezTo>
                <a:cubicBezTo>
                  <a:pt x="20466" y="16167"/>
                  <a:pt x="20887" y="15614"/>
                  <a:pt x="21141" y="15247"/>
                </a:cubicBezTo>
                <a:cubicBezTo>
                  <a:pt x="21016" y="14915"/>
                  <a:pt x="21123" y="14501"/>
                  <a:pt x="21462" y="14328"/>
                </a:cubicBezTo>
                <a:cubicBezTo>
                  <a:pt x="21471" y="14294"/>
                  <a:pt x="21478" y="14270"/>
                  <a:pt x="21490" y="14262"/>
                </a:cubicBezTo>
                <a:cubicBezTo>
                  <a:pt x="21596" y="14195"/>
                  <a:pt x="21549" y="13831"/>
                  <a:pt x="21352" y="13268"/>
                </a:cubicBezTo>
                <a:cubicBezTo>
                  <a:pt x="21339" y="13231"/>
                  <a:pt x="21320" y="13183"/>
                  <a:pt x="21306" y="13146"/>
                </a:cubicBezTo>
                <a:cubicBezTo>
                  <a:pt x="21268" y="13086"/>
                  <a:pt x="21249" y="13042"/>
                  <a:pt x="21205" y="12977"/>
                </a:cubicBezTo>
                <a:cubicBezTo>
                  <a:pt x="20736" y="12270"/>
                  <a:pt x="20584" y="11932"/>
                  <a:pt x="20673" y="11635"/>
                </a:cubicBezTo>
                <a:cubicBezTo>
                  <a:pt x="20563" y="11407"/>
                  <a:pt x="20459" y="11224"/>
                  <a:pt x="20407" y="11166"/>
                </a:cubicBezTo>
                <a:cubicBezTo>
                  <a:pt x="20381" y="11137"/>
                  <a:pt x="20341" y="11103"/>
                  <a:pt x="20306" y="11072"/>
                </a:cubicBezTo>
                <a:cubicBezTo>
                  <a:pt x="20118" y="11039"/>
                  <a:pt x="19941" y="10957"/>
                  <a:pt x="19829" y="10819"/>
                </a:cubicBezTo>
                <a:cubicBezTo>
                  <a:pt x="19787" y="10767"/>
                  <a:pt x="19753" y="10716"/>
                  <a:pt x="19728" y="10668"/>
                </a:cubicBezTo>
                <a:cubicBezTo>
                  <a:pt x="19566" y="10576"/>
                  <a:pt x="19399" y="10489"/>
                  <a:pt x="19251" y="10434"/>
                </a:cubicBezTo>
                <a:cubicBezTo>
                  <a:pt x="19040" y="10356"/>
                  <a:pt x="18734" y="10235"/>
                  <a:pt x="18572" y="10162"/>
                </a:cubicBezTo>
                <a:cubicBezTo>
                  <a:pt x="18410" y="10088"/>
                  <a:pt x="18038" y="9940"/>
                  <a:pt x="17746" y="9833"/>
                </a:cubicBezTo>
                <a:cubicBezTo>
                  <a:pt x="17455" y="9727"/>
                  <a:pt x="17005" y="9556"/>
                  <a:pt x="16746" y="9458"/>
                </a:cubicBezTo>
                <a:cubicBezTo>
                  <a:pt x="16487" y="9360"/>
                  <a:pt x="16157" y="9243"/>
                  <a:pt x="16012" y="9195"/>
                </a:cubicBezTo>
                <a:cubicBezTo>
                  <a:pt x="15867" y="9147"/>
                  <a:pt x="15729" y="9084"/>
                  <a:pt x="15700" y="9055"/>
                </a:cubicBezTo>
                <a:cubicBezTo>
                  <a:pt x="15670" y="9023"/>
                  <a:pt x="15873" y="8652"/>
                  <a:pt x="16196" y="8173"/>
                </a:cubicBezTo>
                <a:cubicBezTo>
                  <a:pt x="16499" y="7721"/>
                  <a:pt x="16777" y="7306"/>
                  <a:pt x="16810" y="7244"/>
                </a:cubicBezTo>
                <a:cubicBezTo>
                  <a:pt x="16844" y="7181"/>
                  <a:pt x="16906" y="7089"/>
                  <a:pt x="16948" y="7037"/>
                </a:cubicBezTo>
                <a:cubicBezTo>
                  <a:pt x="16990" y="6985"/>
                  <a:pt x="17109" y="6800"/>
                  <a:pt x="17214" y="6624"/>
                </a:cubicBezTo>
                <a:cubicBezTo>
                  <a:pt x="17277" y="6519"/>
                  <a:pt x="17502" y="6164"/>
                  <a:pt x="17682" y="5874"/>
                </a:cubicBezTo>
                <a:lnTo>
                  <a:pt x="17645" y="5827"/>
                </a:lnTo>
                <a:lnTo>
                  <a:pt x="18315" y="4673"/>
                </a:lnTo>
                <a:lnTo>
                  <a:pt x="18856" y="3725"/>
                </a:lnTo>
                <a:cubicBezTo>
                  <a:pt x="18874" y="3661"/>
                  <a:pt x="18902" y="3599"/>
                  <a:pt x="18902" y="3556"/>
                </a:cubicBezTo>
                <a:cubicBezTo>
                  <a:pt x="18902" y="3515"/>
                  <a:pt x="18886" y="3455"/>
                  <a:pt x="18866" y="3397"/>
                </a:cubicBezTo>
                <a:lnTo>
                  <a:pt x="17526" y="2121"/>
                </a:lnTo>
                <a:cubicBezTo>
                  <a:pt x="17214" y="1823"/>
                  <a:pt x="16930" y="1593"/>
                  <a:pt x="16673" y="1398"/>
                </a:cubicBezTo>
                <a:cubicBezTo>
                  <a:pt x="16591" y="1365"/>
                  <a:pt x="16531" y="1325"/>
                  <a:pt x="16443" y="1295"/>
                </a:cubicBezTo>
                <a:cubicBezTo>
                  <a:pt x="16193" y="1209"/>
                  <a:pt x="15930" y="1118"/>
                  <a:pt x="15865" y="1088"/>
                </a:cubicBezTo>
                <a:cubicBezTo>
                  <a:pt x="15854" y="1084"/>
                  <a:pt x="15825" y="1075"/>
                  <a:pt x="15810" y="1070"/>
                </a:cubicBezTo>
                <a:cubicBezTo>
                  <a:pt x="15617" y="1142"/>
                  <a:pt x="15179" y="1102"/>
                  <a:pt x="14718" y="948"/>
                </a:cubicBezTo>
                <a:cubicBezTo>
                  <a:pt x="14159" y="760"/>
                  <a:pt x="13504" y="555"/>
                  <a:pt x="13260" y="488"/>
                </a:cubicBezTo>
                <a:cubicBezTo>
                  <a:pt x="13076" y="437"/>
                  <a:pt x="12983" y="370"/>
                  <a:pt x="12984" y="282"/>
                </a:cubicBezTo>
                <a:cubicBezTo>
                  <a:pt x="12308" y="101"/>
                  <a:pt x="11854" y="8"/>
                  <a:pt x="11562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54" name="Group"/>
          <p:cNvGrpSpPr/>
          <p:nvPr/>
        </p:nvGrpSpPr>
        <p:grpSpPr>
          <a:xfrm>
            <a:off x="6921404" y="10035440"/>
            <a:ext cx="2477353" cy="1461193"/>
            <a:chOff x="0" y="0"/>
            <a:chExt cx="2477352" cy="1461192"/>
          </a:xfrm>
        </p:grpSpPr>
        <p:sp>
          <p:nvSpPr>
            <p:cNvPr id="240" name="Pacific Rim"/>
            <p:cNvSpPr/>
            <p:nvPr/>
          </p:nvSpPr>
          <p:spPr>
            <a:xfrm>
              <a:off x="0" y="175220"/>
              <a:ext cx="1104702" cy="1104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720" y="0"/>
                    <a:pt x="4944" y="1303"/>
                    <a:pt x="2974" y="3378"/>
                  </a:cubicBezTo>
                  <a:cubicBezTo>
                    <a:pt x="2840" y="3517"/>
                    <a:pt x="2709" y="3662"/>
                    <a:pt x="2580" y="3813"/>
                  </a:cubicBezTo>
                  <a:cubicBezTo>
                    <a:pt x="2532" y="3869"/>
                    <a:pt x="2481" y="3923"/>
                    <a:pt x="2434" y="3981"/>
                  </a:cubicBezTo>
                  <a:cubicBezTo>
                    <a:pt x="2271" y="4181"/>
                    <a:pt x="2114" y="4391"/>
                    <a:pt x="1963" y="4611"/>
                  </a:cubicBezTo>
                  <a:cubicBezTo>
                    <a:pt x="1837" y="4789"/>
                    <a:pt x="1722" y="4975"/>
                    <a:pt x="1608" y="5161"/>
                  </a:cubicBezTo>
                  <a:cubicBezTo>
                    <a:pt x="595" y="6805"/>
                    <a:pt x="0" y="8732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800" y="54"/>
                  </a:moveTo>
                  <a:cubicBezTo>
                    <a:pt x="10840" y="54"/>
                    <a:pt x="10879" y="57"/>
                    <a:pt x="10918" y="57"/>
                  </a:cubicBezTo>
                  <a:cubicBezTo>
                    <a:pt x="10921" y="57"/>
                    <a:pt x="10924" y="57"/>
                    <a:pt x="10928" y="57"/>
                  </a:cubicBezTo>
                  <a:cubicBezTo>
                    <a:pt x="11109" y="59"/>
                    <a:pt x="11289" y="65"/>
                    <a:pt x="11468" y="76"/>
                  </a:cubicBezTo>
                  <a:cubicBezTo>
                    <a:pt x="11469" y="76"/>
                    <a:pt x="11470" y="76"/>
                    <a:pt x="11470" y="76"/>
                  </a:cubicBezTo>
                  <a:lnTo>
                    <a:pt x="11497" y="86"/>
                  </a:lnTo>
                  <a:lnTo>
                    <a:pt x="11371" y="88"/>
                  </a:lnTo>
                  <a:lnTo>
                    <a:pt x="11475" y="99"/>
                  </a:lnTo>
                  <a:lnTo>
                    <a:pt x="11658" y="111"/>
                  </a:lnTo>
                  <a:lnTo>
                    <a:pt x="11933" y="126"/>
                  </a:lnTo>
                  <a:lnTo>
                    <a:pt x="12108" y="136"/>
                  </a:lnTo>
                  <a:cubicBezTo>
                    <a:pt x="12132" y="139"/>
                    <a:pt x="12155" y="142"/>
                    <a:pt x="12179" y="145"/>
                  </a:cubicBezTo>
                  <a:lnTo>
                    <a:pt x="12106" y="140"/>
                  </a:lnTo>
                  <a:lnTo>
                    <a:pt x="11899" y="133"/>
                  </a:lnTo>
                  <a:lnTo>
                    <a:pt x="11736" y="123"/>
                  </a:lnTo>
                  <a:lnTo>
                    <a:pt x="11623" y="126"/>
                  </a:lnTo>
                  <a:lnTo>
                    <a:pt x="11497" y="118"/>
                  </a:lnTo>
                  <a:lnTo>
                    <a:pt x="11318" y="108"/>
                  </a:lnTo>
                  <a:lnTo>
                    <a:pt x="11063" y="96"/>
                  </a:lnTo>
                  <a:lnTo>
                    <a:pt x="10857" y="96"/>
                  </a:lnTo>
                  <a:lnTo>
                    <a:pt x="10709" y="113"/>
                  </a:lnTo>
                  <a:lnTo>
                    <a:pt x="10517" y="125"/>
                  </a:lnTo>
                  <a:lnTo>
                    <a:pt x="10436" y="135"/>
                  </a:lnTo>
                  <a:lnTo>
                    <a:pt x="10356" y="148"/>
                  </a:lnTo>
                  <a:lnTo>
                    <a:pt x="10376" y="175"/>
                  </a:lnTo>
                  <a:lnTo>
                    <a:pt x="10425" y="183"/>
                  </a:lnTo>
                  <a:lnTo>
                    <a:pt x="10514" y="183"/>
                  </a:lnTo>
                  <a:lnTo>
                    <a:pt x="10563" y="207"/>
                  </a:lnTo>
                  <a:lnTo>
                    <a:pt x="10635" y="215"/>
                  </a:lnTo>
                  <a:lnTo>
                    <a:pt x="10807" y="221"/>
                  </a:lnTo>
                  <a:lnTo>
                    <a:pt x="10903" y="241"/>
                  </a:lnTo>
                  <a:lnTo>
                    <a:pt x="11041" y="263"/>
                  </a:lnTo>
                  <a:lnTo>
                    <a:pt x="10997" y="286"/>
                  </a:lnTo>
                  <a:lnTo>
                    <a:pt x="11103" y="337"/>
                  </a:lnTo>
                  <a:lnTo>
                    <a:pt x="11217" y="399"/>
                  </a:lnTo>
                  <a:lnTo>
                    <a:pt x="11280" y="446"/>
                  </a:lnTo>
                  <a:lnTo>
                    <a:pt x="11349" y="428"/>
                  </a:lnTo>
                  <a:lnTo>
                    <a:pt x="11458" y="384"/>
                  </a:lnTo>
                  <a:lnTo>
                    <a:pt x="11610" y="372"/>
                  </a:lnTo>
                  <a:lnTo>
                    <a:pt x="11667" y="404"/>
                  </a:lnTo>
                  <a:lnTo>
                    <a:pt x="11751" y="421"/>
                  </a:lnTo>
                  <a:lnTo>
                    <a:pt x="11749" y="481"/>
                  </a:lnTo>
                  <a:lnTo>
                    <a:pt x="11724" y="522"/>
                  </a:lnTo>
                  <a:lnTo>
                    <a:pt x="11881" y="547"/>
                  </a:lnTo>
                  <a:lnTo>
                    <a:pt x="11896" y="571"/>
                  </a:lnTo>
                  <a:lnTo>
                    <a:pt x="11982" y="618"/>
                  </a:lnTo>
                  <a:lnTo>
                    <a:pt x="12047" y="648"/>
                  </a:lnTo>
                  <a:lnTo>
                    <a:pt x="12128" y="646"/>
                  </a:lnTo>
                  <a:lnTo>
                    <a:pt x="12212" y="668"/>
                  </a:lnTo>
                  <a:lnTo>
                    <a:pt x="12342" y="714"/>
                  </a:lnTo>
                  <a:lnTo>
                    <a:pt x="12411" y="714"/>
                  </a:lnTo>
                  <a:lnTo>
                    <a:pt x="12463" y="633"/>
                  </a:lnTo>
                  <a:lnTo>
                    <a:pt x="12468" y="584"/>
                  </a:lnTo>
                  <a:lnTo>
                    <a:pt x="12628" y="566"/>
                  </a:lnTo>
                  <a:lnTo>
                    <a:pt x="12552" y="512"/>
                  </a:lnTo>
                  <a:lnTo>
                    <a:pt x="12525" y="466"/>
                  </a:lnTo>
                  <a:lnTo>
                    <a:pt x="12547" y="443"/>
                  </a:lnTo>
                  <a:lnTo>
                    <a:pt x="12635" y="433"/>
                  </a:lnTo>
                  <a:lnTo>
                    <a:pt x="12783" y="438"/>
                  </a:lnTo>
                  <a:lnTo>
                    <a:pt x="12970" y="465"/>
                  </a:lnTo>
                  <a:lnTo>
                    <a:pt x="12924" y="434"/>
                  </a:lnTo>
                  <a:lnTo>
                    <a:pt x="12945" y="387"/>
                  </a:lnTo>
                  <a:lnTo>
                    <a:pt x="13054" y="382"/>
                  </a:lnTo>
                  <a:lnTo>
                    <a:pt x="13155" y="399"/>
                  </a:lnTo>
                  <a:lnTo>
                    <a:pt x="13268" y="458"/>
                  </a:lnTo>
                  <a:lnTo>
                    <a:pt x="13283" y="498"/>
                  </a:lnTo>
                  <a:lnTo>
                    <a:pt x="13258" y="529"/>
                  </a:lnTo>
                  <a:lnTo>
                    <a:pt x="13190" y="544"/>
                  </a:lnTo>
                  <a:lnTo>
                    <a:pt x="13293" y="579"/>
                  </a:lnTo>
                  <a:lnTo>
                    <a:pt x="13450" y="631"/>
                  </a:lnTo>
                  <a:lnTo>
                    <a:pt x="13524" y="675"/>
                  </a:lnTo>
                  <a:lnTo>
                    <a:pt x="13623" y="724"/>
                  </a:lnTo>
                  <a:lnTo>
                    <a:pt x="13655" y="761"/>
                  </a:lnTo>
                  <a:lnTo>
                    <a:pt x="13717" y="805"/>
                  </a:lnTo>
                  <a:lnTo>
                    <a:pt x="13848" y="882"/>
                  </a:lnTo>
                  <a:lnTo>
                    <a:pt x="13986" y="931"/>
                  </a:lnTo>
                  <a:lnTo>
                    <a:pt x="13970" y="954"/>
                  </a:lnTo>
                  <a:lnTo>
                    <a:pt x="13904" y="934"/>
                  </a:lnTo>
                  <a:lnTo>
                    <a:pt x="13800" y="912"/>
                  </a:lnTo>
                  <a:lnTo>
                    <a:pt x="13801" y="927"/>
                  </a:lnTo>
                  <a:lnTo>
                    <a:pt x="13956" y="971"/>
                  </a:lnTo>
                  <a:lnTo>
                    <a:pt x="13917" y="1007"/>
                  </a:lnTo>
                  <a:lnTo>
                    <a:pt x="14020" y="1067"/>
                  </a:lnTo>
                  <a:lnTo>
                    <a:pt x="13909" y="1096"/>
                  </a:lnTo>
                  <a:lnTo>
                    <a:pt x="13880" y="1099"/>
                  </a:lnTo>
                  <a:lnTo>
                    <a:pt x="13892" y="1084"/>
                  </a:lnTo>
                  <a:lnTo>
                    <a:pt x="13946" y="1079"/>
                  </a:lnTo>
                  <a:lnTo>
                    <a:pt x="13896" y="1028"/>
                  </a:lnTo>
                  <a:lnTo>
                    <a:pt x="13848" y="1020"/>
                  </a:lnTo>
                  <a:lnTo>
                    <a:pt x="13811" y="1062"/>
                  </a:lnTo>
                  <a:lnTo>
                    <a:pt x="13823" y="1103"/>
                  </a:lnTo>
                  <a:lnTo>
                    <a:pt x="13827" y="1104"/>
                  </a:lnTo>
                  <a:lnTo>
                    <a:pt x="13806" y="1106"/>
                  </a:lnTo>
                  <a:lnTo>
                    <a:pt x="13623" y="1106"/>
                  </a:lnTo>
                  <a:lnTo>
                    <a:pt x="13460" y="1096"/>
                  </a:lnTo>
                  <a:lnTo>
                    <a:pt x="13364" y="1064"/>
                  </a:lnTo>
                  <a:lnTo>
                    <a:pt x="13303" y="1089"/>
                  </a:lnTo>
                  <a:lnTo>
                    <a:pt x="13210" y="1084"/>
                  </a:lnTo>
                  <a:lnTo>
                    <a:pt x="13103" y="1047"/>
                  </a:lnTo>
                  <a:lnTo>
                    <a:pt x="12965" y="1049"/>
                  </a:lnTo>
                  <a:lnTo>
                    <a:pt x="12911" y="1064"/>
                  </a:lnTo>
                  <a:lnTo>
                    <a:pt x="12778" y="1084"/>
                  </a:lnTo>
                  <a:lnTo>
                    <a:pt x="12721" y="1106"/>
                  </a:lnTo>
                  <a:lnTo>
                    <a:pt x="12672" y="1066"/>
                  </a:lnTo>
                  <a:lnTo>
                    <a:pt x="12566" y="1044"/>
                  </a:lnTo>
                  <a:lnTo>
                    <a:pt x="12384" y="1047"/>
                  </a:lnTo>
                  <a:lnTo>
                    <a:pt x="12345" y="1076"/>
                  </a:lnTo>
                  <a:lnTo>
                    <a:pt x="12357" y="1123"/>
                  </a:lnTo>
                  <a:lnTo>
                    <a:pt x="12275" y="1145"/>
                  </a:lnTo>
                  <a:lnTo>
                    <a:pt x="12248" y="1180"/>
                  </a:lnTo>
                  <a:lnTo>
                    <a:pt x="12296" y="1237"/>
                  </a:lnTo>
                  <a:lnTo>
                    <a:pt x="12376" y="1274"/>
                  </a:lnTo>
                  <a:lnTo>
                    <a:pt x="12453" y="1306"/>
                  </a:lnTo>
                  <a:lnTo>
                    <a:pt x="12541" y="1236"/>
                  </a:lnTo>
                  <a:lnTo>
                    <a:pt x="12652" y="1199"/>
                  </a:lnTo>
                  <a:lnTo>
                    <a:pt x="12776" y="1180"/>
                  </a:lnTo>
                  <a:lnTo>
                    <a:pt x="12783" y="1242"/>
                  </a:lnTo>
                  <a:lnTo>
                    <a:pt x="12702" y="1279"/>
                  </a:lnTo>
                  <a:lnTo>
                    <a:pt x="12719" y="1345"/>
                  </a:lnTo>
                  <a:lnTo>
                    <a:pt x="12867" y="1331"/>
                  </a:lnTo>
                  <a:lnTo>
                    <a:pt x="12776" y="1392"/>
                  </a:lnTo>
                  <a:lnTo>
                    <a:pt x="12860" y="1449"/>
                  </a:lnTo>
                  <a:lnTo>
                    <a:pt x="12766" y="1458"/>
                  </a:lnTo>
                  <a:lnTo>
                    <a:pt x="12731" y="1559"/>
                  </a:lnTo>
                  <a:lnTo>
                    <a:pt x="12737" y="1611"/>
                  </a:lnTo>
                  <a:lnTo>
                    <a:pt x="12785" y="1651"/>
                  </a:lnTo>
                  <a:lnTo>
                    <a:pt x="12919" y="1638"/>
                  </a:lnTo>
                  <a:lnTo>
                    <a:pt x="13039" y="1576"/>
                  </a:lnTo>
                  <a:lnTo>
                    <a:pt x="13020" y="1523"/>
                  </a:lnTo>
                  <a:lnTo>
                    <a:pt x="13024" y="1459"/>
                  </a:lnTo>
                  <a:lnTo>
                    <a:pt x="13148" y="1419"/>
                  </a:lnTo>
                  <a:lnTo>
                    <a:pt x="13192" y="1443"/>
                  </a:lnTo>
                  <a:lnTo>
                    <a:pt x="13310" y="1422"/>
                  </a:lnTo>
                  <a:lnTo>
                    <a:pt x="13212" y="1468"/>
                  </a:lnTo>
                  <a:lnTo>
                    <a:pt x="13263" y="1532"/>
                  </a:lnTo>
                  <a:lnTo>
                    <a:pt x="13330" y="1549"/>
                  </a:lnTo>
                  <a:lnTo>
                    <a:pt x="13392" y="1517"/>
                  </a:lnTo>
                  <a:lnTo>
                    <a:pt x="13470" y="1564"/>
                  </a:lnTo>
                  <a:lnTo>
                    <a:pt x="13572" y="1608"/>
                  </a:lnTo>
                  <a:lnTo>
                    <a:pt x="13611" y="1687"/>
                  </a:lnTo>
                  <a:lnTo>
                    <a:pt x="13678" y="1722"/>
                  </a:lnTo>
                  <a:lnTo>
                    <a:pt x="13660" y="1778"/>
                  </a:lnTo>
                  <a:lnTo>
                    <a:pt x="13668" y="1815"/>
                  </a:lnTo>
                  <a:lnTo>
                    <a:pt x="13719" y="1840"/>
                  </a:lnTo>
                  <a:lnTo>
                    <a:pt x="13781" y="1880"/>
                  </a:lnTo>
                  <a:lnTo>
                    <a:pt x="13855" y="1894"/>
                  </a:lnTo>
                  <a:lnTo>
                    <a:pt x="13864" y="1842"/>
                  </a:lnTo>
                  <a:lnTo>
                    <a:pt x="13981" y="1867"/>
                  </a:lnTo>
                  <a:lnTo>
                    <a:pt x="13951" y="1926"/>
                  </a:lnTo>
                  <a:lnTo>
                    <a:pt x="14013" y="1954"/>
                  </a:lnTo>
                  <a:lnTo>
                    <a:pt x="14148" y="2059"/>
                  </a:lnTo>
                  <a:lnTo>
                    <a:pt x="14192" y="2136"/>
                  </a:lnTo>
                  <a:lnTo>
                    <a:pt x="14064" y="2091"/>
                  </a:lnTo>
                  <a:lnTo>
                    <a:pt x="14045" y="2156"/>
                  </a:lnTo>
                  <a:lnTo>
                    <a:pt x="14093" y="2193"/>
                  </a:lnTo>
                  <a:lnTo>
                    <a:pt x="14118" y="2252"/>
                  </a:lnTo>
                  <a:lnTo>
                    <a:pt x="14145" y="2353"/>
                  </a:lnTo>
                  <a:lnTo>
                    <a:pt x="14130" y="2421"/>
                  </a:lnTo>
                  <a:lnTo>
                    <a:pt x="14156" y="2471"/>
                  </a:lnTo>
                  <a:lnTo>
                    <a:pt x="14214" y="2483"/>
                  </a:lnTo>
                  <a:lnTo>
                    <a:pt x="14276" y="2533"/>
                  </a:lnTo>
                  <a:lnTo>
                    <a:pt x="14158" y="2545"/>
                  </a:lnTo>
                  <a:lnTo>
                    <a:pt x="14305" y="2596"/>
                  </a:lnTo>
                  <a:lnTo>
                    <a:pt x="14202" y="2671"/>
                  </a:lnTo>
                  <a:lnTo>
                    <a:pt x="14200" y="2700"/>
                  </a:lnTo>
                  <a:lnTo>
                    <a:pt x="14283" y="2708"/>
                  </a:lnTo>
                  <a:lnTo>
                    <a:pt x="14340" y="2740"/>
                  </a:lnTo>
                  <a:lnTo>
                    <a:pt x="14286" y="2769"/>
                  </a:lnTo>
                  <a:lnTo>
                    <a:pt x="14364" y="2840"/>
                  </a:lnTo>
                  <a:lnTo>
                    <a:pt x="14466" y="2909"/>
                  </a:lnTo>
                  <a:lnTo>
                    <a:pt x="14473" y="2974"/>
                  </a:lnTo>
                  <a:lnTo>
                    <a:pt x="14547" y="3033"/>
                  </a:lnTo>
                  <a:lnTo>
                    <a:pt x="14633" y="3080"/>
                  </a:lnTo>
                  <a:lnTo>
                    <a:pt x="14633" y="3128"/>
                  </a:lnTo>
                  <a:lnTo>
                    <a:pt x="14571" y="3190"/>
                  </a:lnTo>
                  <a:lnTo>
                    <a:pt x="14550" y="3269"/>
                  </a:lnTo>
                  <a:lnTo>
                    <a:pt x="14537" y="3314"/>
                  </a:lnTo>
                  <a:lnTo>
                    <a:pt x="14497" y="3375"/>
                  </a:lnTo>
                  <a:lnTo>
                    <a:pt x="14534" y="3441"/>
                  </a:lnTo>
                  <a:lnTo>
                    <a:pt x="14515" y="3471"/>
                  </a:lnTo>
                  <a:lnTo>
                    <a:pt x="14505" y="3553"/>
                  </a:lnTo>
                  <a:lnTo>
                    <a:pt x="14453" y="3634"/>
                  </a:lnTo>
                  <a:lnTo>
                    <a:pt x="14470" y="3685"/>
                  </a:lnTo>
                  <a:lnTo>
                    <a:pt x="14438" y="3744"/>
                  </a:lnTo>
                  <a:lnTo>
                    <a:pt x="14396" y="3730"/>
                  </a:lnTo>
                  <a:lnTo>
                    <a:pt x="14380" y="3801"/>
                  </a:lnTo>
                  <a:lnTo>
                    <a:pt x="14412" y="3831"/>
                  </a:lnTo>
                  <a:lnTo>
                    <a:pt x="14328" y="3838"/>
                  </a:lnTo>
                  <a:lnTo>
                    <a:pt x="14283" y="3890"/>
                  </a:lnTo>
                  <a:lnTo>
                    <a:pt x="14364" y="3988"/>
                  </a:lnTo>
                  <a:lnTo>
                    <a:pt x="14343" y="4023"/>
                  </a:lnTo>
                  <a:lnTo>
                    <a:pt x="14401" y="4136"/>
                  </a:lnTo>
                  <a:lnTo>
                    <a:pt x="14409" y="4186"/>
                  </a:lnTo>
                  <a:lnTo>
                    <a:pt x="14476" y="4265"/>
                  </a:lnTo>
                  <a:lnTo>
                    <a:pt x="14557" y="4313"/>
                  </a:lnTo>
                  <a:lnTo>
                    <a:pt x="14614" y="4405"/>
                  </a:lnTo>
                  <a:lnTo>
                    <a:pt x="14589" y="4491"/>
                  </a:lnTo>
                  <a:lnTo>
                    <a:pt x="14665" y="4560"/>
                  </a:lnTo>
                  <a:lnTo>
                    <a:pt x="14746" y="4521"/>
                  </a:lnTo>
                  <a:lnTo>
                    <a:pt x="14835" y="4510"/>
                  </a:lnTo>
                  <a:lnTo>
                    <a:pt x="14931" y="4515"/>
                  </a:lnTo>
                  <a:lnTo>
                    <a:pt x="15017" y="4483"/>
                  </a:lnTo>
                  <a:lnTo>
                    <a:pt x="15133" y="4489"/>
                  </a:lnTo>
                  <a:lnTo>
                    <a:pt x="15104" y="4604"/>
                  </a:lnTo>
                  <a:lnTo>
                    <a:pt x="15023" y="4555"/>
                  </a:lnTo>
                  <a:lnTo>
                    <a:pt x="15008" y="4597"/>
                  </a:lnTo>
                  <a:lnTo>
                    <a:pt x="15044" y="4755"/>
                  </a:lnTo>
                  <a:lnTo>
                    <a:pt x="15081" y="4865"/>
                  </a:lnTo>
                  <a:lnTo>
                    <a:pt x="15205" y="4851"/>
                  </a:lnTo>
                  <a:lnTo>
                    <a:pt x="15281" y="4866"/>
                  </a:lnTo>
                  <a:lnTo>
                    <a:pt x="15352" y="4806"/>
                  </a:lnTo>
                  <a:lnTo>
                    <a:pt x="15362" y="4718"/>
                  </a:lnTo>
                  <a:lnTo>
                    <a:pt x="15412" y="4693"/>
                  </a:lnTo>
                  <a:lnTo>
                    <a:pt x="15380" y="4658"/>
                  </a:lnTo>
                  <a:lnTo>
                    <a:pt x="15362" y="4580"/>
                  </a:lnTo>
                  <a:lnTo>
                    <a:pt x="15370" y="4545"/>
                  </a:lnTo>
                  <a:lnTo>
                    <a:pt x="15422" y="4617"/>
                  </a:lnTo>
                  <a:lnTo>
                    <a:pt x="15461" y="4600"/>
                  </a:lnTo>
                  <a:lnTo>
                    <a:pt x="15540" y="4627"/>
                  </a:lnTo>
                  <a:lnTo>
                    <a:pt x="15579" y="4696"/>
                  </a:lnTo>
                  <a:lnTo>
                    <a:pt x="15552" y="4732"/>
                  </a:lnTo>
                  <a:lnTo>
                    <a:pt x="15616" y="4819"/>
                  </a:lnTo>
                  <a:lnTo>
                    <a:pt x="15577" y="4846"/>
                  </a:lnTo>
                  <a:lnTo>
                    <a:pt x="15572" y="4900"/>
                  </a:lnTo>
                  <a:lnTo>
                    <a:pt x="15648" y="4967"/>
                  </a:lnTo>
                  <a:lnTo>
                    <a:pt x="15719" y="5068"/>
                  </a:lnTo>
                  <a:lnTo>
                    <a:pt x="15801" y="5146"/>
                  </a:lnTo>
                  <a:lnTo>
                    <a:pt x="15887" y="5139"/>
                  </a:lnTo>
                  <a:lnTo>
                    <a:pt x="15976" y="5193"/>
                  </a:lnTo>
                  <a:lnTo>
                    <a:pt x="16032" y="5173"/>
                  </a:lnTo>
                  <a:lnTo>
                    <a:pt x="16124" y="5163"/>
                  </a:lnTo>
                  <a:lnTo>
                    <a:pt x="16123" y="5060"/>
                  </a:lnTo>
                  <a:lnTo>
                    <a:pt x="16192" y="5050"/>
                  </a:lnTo>
                  <a:lnTo>
                    <a:pt x="16245" y="5095"/>
                  </a:lnTo>
                  <a:lnTo>
                    <a:pt x="16341" y="5144"/>
                  </a:lnTo>
                  <a:lnTo>
                    <a:pt x="16353" y="5104"/>
                  </a:lnTo>
                  <a:lnTo>
                    <a:pt x="16309" y="4999"/>
                  </a:lnTo>
                  <a:lnTo>
                    <a:pt x="16394" y="5018"/>
                  </a:lnTo>
                  <a:lnTo>
                    <a:pt x="16341" y="4969"/>
                  </a:lnTo>
                  <a:lnTo>
                    <a:pt x="16432" y="4969"/>
                  </a:lnTo>
                  <a:lnTo>
                    <a:pt x="16383" y="4900"/>
                  </a:lnTo>
                  <a:lnTo>
                    <a:pt x="16415" y="4893"/>
                  </a:lnTo>
                  <a:lnTo>
                    <a:pt x="16382" y="4789"/>
                  </a:lnTo>
                  <a:lnTo>
                    <a:pt x="16469" y="4873"/>
                  </a:lnTo>
                  <a:lnTo>
                    <a:pt x="16587" y="4949"/>
                  </a:lnTo>
                  <a:lnTo>
                    <a:pt x="16631" y="5033"/>
                  </a:lnTo>
                  <a:lnTo>
                    <a:pt x="16660" y="5067"/>
                  </a:lnTo>
                  <a:lnTo>
                    <a:pt x="16729" y="5222"/>
                  </a:lnTo>
                  <a:lnTo>
                    <a:pt x="16782" y="5296"/>
                  </a:lnTo>
                  <a:lnTo>
                    <a:pt x="16774" y="5397"/>
                  </a:lnTo>
                  <a:lnTo>
                    <a:pt x="16833" y="5530"/>
                  </a:lnTo>
                  <a:lnTo>
                    <a:pt x="16855" y="5632"/>
                  </a:lnTo>
                  <a:lnTo>
                    <a:pt x="16895" y="5762"/>
                  </a:lnTo>
                  <a:lnTo>
                    <a:pt x="16924" y="5769"/>
                  </a:lnTo>
                  <a:lnTo>
                    <a:pt x="16927" y="5610"/>
                  </a:lnTo>
                  <a:lnTo>
                    <a:pt x="16897" y="5514"/>
                  </a:lnTo>
                  <a:lnTo>
                    <a:pt x="16868" y="5405"/>
                  </a:lnTo>
                  <a:lnTo>
                    <a:pt x="16843" y="5309"/>
                  </a:lnTo>
                  <a:lnTo>
                    <a:pt x="16868" y="5265"/>
                  </a:lnTo>
                  <a:lnTo>
                    <a:pt x="16821" y="5141"/>
                  </a:lnTo>
                  <a:lnTo>
                    <a:pt x="16754" y="5075"/>
                  </a:lnTo>
                  <a:lnTo>
                    <a:pt x="16695" y="4917"/>
                  </a:lnTo>
                  <a:lnTo>
                    <a:pt x="16628" y="4861"/>
                  </a:lnTo>
                  <a:lnTo>
                    <a:pt x="16589" y="4765"/>
                  </a:lnTo>
                  <a:lnTo>
                    <a:pt x="16532" y="4656"/>
                  </a:lnTo>
                  <a:lnTo>
                    <a:pt x="16424" y="4535"/>
                  </a:lnTo>
                  <a:lnTo>
                    <a:pt x="16341" y="4548"/>
                  </a:lnTo>
                  <a:lnTo>
                    <a:pt x="16234" y="4400"/>
                  </a:lnTo>
                  <a:lnTo>
                    <a:pt x="16128" y="4308"/>
                  </a:lnTo>
                  <a:lnTo>
                    <a:pt x="16038" y="4188"/>
                  </a:lnTo>
                  <a:lnTo>
                    <a:pt x="16079" y="4186"/>
                  </a:lnTo>
                  <a:lnTo>
                    <a:pt x="16129" y="4277"/>
                  </a:lnTo>
                  <a:lnTo>
                    <a:pt x="16288" y="4375"/>
                  </a:lnTo>
                  <a:lnTo>
                    <a:pt x="16383" y="4407"/>
                  </a:lnTo>
                  <a:lnTo>
                    <a:pt x="16351" y="4316"/>
                  </a:lnTo>
                  <a:lnTo>
                    <a:pt x="16296" y="4233"/>
                  </a:lnTo>
                  <a:lnTo>
                    <a:pt x="16261" y="4143"/>
                  </a:lnTo>
                  <a:lnTo>
                    <a:pt x="16249" y="4102"/>
                  </a:lnTo>
                  <a:lnTo>
                    <a:pt x="16136" y="4072"/>
                  </a:lnTo>
                  <a:lnTo>
                    <a:pt x="16097" y="3988"/>
                  </a:lnTo>
                  <a:lnTo>
                    <a:pt x="16161" y="3936"/>
                  </a:lnTo>
                  <a:lnTo>
                    <a:pt x="16219" y="3831"/>
                  </a:lnTo>
                  <a:lnTo>
                    <a:pt x="16190" y="3735"/>
                  </a:lnTo>
                  <a:lnTo>
                    <a:pt x="16224" y="3638"/>
                  </a:lnTo>
                  <a:lnTo>
                    <a:pt x="16239" y="3582"/>
                  </a:lnTo>
                  <a:lnTo>
                    <a:pt x="16363" y="3491"/>
                  </a:lnTo>
                  <a:lnTo>
                    <a:pt x="16383" y="3425"/>
                  </a:lnTo>
                  <a:lnTo>
                    <a:pt x="16348" y="3318"/>
                  </a:lnTo>
                  <a:lnTo>
                    <a:pt x="16333" y="3255"/>
                  </a:lnTo>
                  <a:lnTo>
                    <a:pt x="16461" y="3255"/>
                  </a:lnTo>
                  <a:lnTo>
                    <a:pt x="16543" y="3198"/>
                  </a:lnTo>
                  <a:lnTo>
                    <a:pt x="16665" y="3213"/>
                  </a:lnTo>
                  <a:lnTo>
                    <a:pt x="16681" y="3163"/>
                  </a:lnTo>
                  <a:lnTo>
                    <a:pt x="16717" y="3139"/>
                  </a:lnTo>
                  <a:lnTo>
                    <a:pt x="16789" y="3160"/>
                  </a:lnTo>
                  <a:lnTo>
                    <a:pt x="16846" y="3101"/>
                  </a:lnTo>
                  <a:lnTo>
                    <a:pt x="16954" y="3121"/>
                  </a:lnTo>
                  <a:lnTo>
                    <a:pt x="16959" y="3042"/>
                  </a:lnTo>
                  <a:lnTo>
                    <a:pt x="17048" y="3079"/>
                  </a:lnTo>
                  <a:lnTo>
                    <a:pt x="17144" y="3075"/>
                  </a:lnTo>
                  <a:lnTo>
                    <a:pt x="17112" y="2952"/>
                  </a:lnTo>
                  <a:lnTo>
                    <a:pt x="17134" y="2915"/>
                  </a:lnTo>
                  <a:lnTo>
                    <a:pt x="17156" y="2806"/>
                  </a:lnTo>
                  <a:lnTo>
                    <a:pt x="17148" y="2796"/>
                  </a:lnTo>
                  <a:lnTo>
                    <a:pt x="17232" y="2804"/>
                  </a:lnTo>
                  <a:lnTo>
                    <a:pt x="17323" y="2826"/>
                  </a:lnTo>
                  <a:lnTo>
                    <a:pt x="17370" y="2858"/>
                  </a:lnTo>
                  <a:lnTo>
                    <a:pt x="17284" y="2858"/>
                  </a:lnTo>
                  <a:lnTo>
                    <a:pt x="17323" y="2959"/>
                  </a:lnTo>
                  <a:lnTo>
                    <a:pt x="17353" y="2978"/>
                  </a:lnTo>
                  <a:lnTo>
                    <a:pt x="17395" y="2976"/>
                  </a:lnTo>
                  <a:lnTo>
                    <a:pt x="17484" y="2991"/>
                  </a:lnTo>
                  <a:lnTo>
                    <a:pt x="17638" y="3042"/>
                  </a:lnTo>
                  <a:lnTo>
                    <a:pt x="17866" y="3160"/>
                  </a:lnTo>
                  <a:lnTo>
                    <a:pt x="17999" y="3249"/>
                  </a:lnTo>
                  <a:lnTo>
                    <a:pt x="18067" y="3266"/>
                  </a:lnTo>
                  <a:lnTo>
                    <a:pt x="18161" y="3314"/>
                  </a:lnTo>
                  <a:lnTo>
                    <a:pt x="18265" y="3387"/>
                  </a:lnTo>
                  <a:lnTo>
                    <a:pt x="18291" y="3373"/>
                  </a:lnTo>
                  <a:lnTo>
                    <a:pt x="18370" y="3414"/>
                  </a:lnTo>
                  <a:lnTo>
                    <a:pt x="18405" y="3397"/>
                  </a:lnTo>
                  <a:lnTo>
                    <a:pt x="18410" y="3378"/>
                  </a:lnTo>
                  <a:lnTo>
                    <a:pt x="18435" y="3397"/>
                  </a:lnTo>
                  <a:lnTo>
                    <a:pt x="18515" y="3415"/>
                  </a:lnTo>
                  <a:lnTo>
                    <a:pt x="18540" y="3394"/>
                  </a:lnTo>
                  <a:lnTo>
                    <a:pt x="18582" y="3420"/>
                  </a:lnTo>
                  <a:lnTo>
                    <a:pt x="18577" y="3409"/>
                  </a:lnTo>
                  <a:lnTo>
                    <a:pt x="18560" y="3387"/>
                  </a:lnTo>
                  <a:cubicBezTo>
                    <a:pt x="20405" y="5317"/>
                    <a:pt x="21546" y="7925"/>
                    <a:pt x="21546" y="10800"/>
                  </a:cubicBezTo>
                  <a:cubicBezTo>
                    <a:pt x="21546" y="13961"/>
                    <a:pt x="20168" y="16799"/>
                    <a:pt x="17988" y="18765"/>
                  </a:cubicBezTo>
                  <a:lnTo>
                    <a:pt x="17991" y="18759"/>
                  </a:lnTo>
                  <a:lnTo>
                    <a:pt x="17934" y="18791"/>
                  </a:lnTo>
                  <a:lnTo>
                    <a:pt x="17967" y="18740"/>
                  </a:lnTo>
                  <a:lnTo>
                    <a:pt x="18015" y="18686"/>
                  </a:lnTo>
                  <a:lnTo>
                    <a:pt x="18097" y="18612"/>
                  </a:lnTo>
                  <a:lnTo>
                    <a:pt x="18126" y="18573"/>
                  </a:lnTo>
                  <a:lnTo>
                    <a:pt x="18020" y="18649"/>
                  </a:lnTo>
                  <a:lnTo>
                    <a:pt x="17937" y="18710"/>
                  </a:lnTo>
                  <a:lnTo>
                    <a:pt x="17880" y="18775"/>
                  </a:lnTo>
                  <a:lnTo>
                    <a:pt x="17829" y="18816"/>
                  </a:lnTo>
                  <a:lnTo>
                    <a:pt x="17792" y="18833"/>
                  </a:lnTo>
                  <a:lnTo>
                    <a:pt x="17762" y="18855"/>
                  </a:lnTo>
                  <a:lnTo>
                    <a:pt x="17678" y="18917"/>
                  </a:lnTo>
                  <a:lnTo>
                    <a:pt x="17569" y="18993"/>
                  </a:lnTo>
                  <a:lnTo>
                    <a:pt x="17468" y="19077"/>
                  </a:lnTo>
                  <a:lnTo>
                    <a:pt x="17479" y="19078"/>
                  </a:lnTo>
                  <a:lnTo>
                    <a:pt x="17461" y="19105"/>
                  </a:lnTo>
                  <a:lnTo>
                    <a:pt x="17590" y="19016"/>
                  </a:lnTo>
                  <a:lnTo>
                    <a:pt x="17617" y="19014"/>
                  </a:lnTo>
                  <a:lnTo>
                    <a:pt x="17565" y="19083"/>
                  </a:lnTo>
                  <a:lnTo>
                    <a:pt x="17604" y="19062"/>
                  </a:lnTo>
                  <a:lnTo>
                    <a:pt x="17698" y="18981"/>
                  </a:lnTo>
                  <a:lnTo>
                    <a:pt x="17786" y="18924"/>
                  </a:lnTo>
                  <a:lnTo>
                    <a:pt x="17843" y="18890"/>
                  </a:lnTo>
                  <a:lnTo>
                    <a:pt x="17853" y="18888"/>
                  </a:lnTo>
                  <a:cubicBezTo>
                    <a:pt x="17061" y="19579"/>
                    <a:pt x="16168" y="20158"/>
                    <a:pt x="15198" y="20595"/>
                  </a:cubicBezTo>
                  <a:lnTo>
                    <a:pt x="15274" y="20551"/>
                  </a:lnTo>
                  <a:lnTo>
                    <a:pt x="15352" y="20509"/>
                  </a:lnTo>
                  <a:lnTo>
                    <a:pt x="15439" y="20455"/>
                  </a:lnTo>
                  <a:lnTo>
                    <a:pt x="15510" y="20413"/>
                  </a:lnTo>
                  <a:lnTo>
                    <a:pt x="15601" y="20354"/>
                  </a:lnTo>
                  <a:lnTo>
                    <a:pt x="15727" y="20285"/>
                  </a:lnTo>
                  <a:lnTo>
                    <a:pt x="15835" y="20211"/>
                  </a:lnTo>
                  <a:lnTo>
                    <a:pt x="15899" y="20159"/>
                  </a:lnTo>
                  <a:lnTo>
                    <a:pt x="15926" y="20127"/>
                  </a:lnTo>
                  <a:lnTo>
                    <a:pt x="16008" y="20058"/>
                  </a:lnTo>
                  <a:lnTo>
                    <a:pt x="16055" y="20018"/>
                  </a:lnTo>
                  <a:lnTo>
                    <a:pt x="16107" y="19959"/>
                  </a:lnTo>
                  <a:lnTo>
                    <a:pt x="16082" y="19934"/>
                  </a:lnTo>
                  <a:lnTo>
                    <a:pt x="16119" y="19886"/>
                  </a:lnTo>
                  <a:lnTo>
                    <a:pt x="16143" y="19849"/>
                  </a:lnTo>
                  <a:lnTo>
                    <a:pt x="16138" y="19811"/>
                  </a:lnTo>
                  <a:lnTo>
                    <a:pt x="16059" y="19802"/>
                  </a:lnTo>
                  <a:lnTo>
                    <a:pt x="16006" y="19802"/>
                  </a:lnTo>
                  <a:lnTo>
                    <a:pt x="15927" y="19801"/>
                  </a:lnTo>
                  <a:lnTo>
                    <a:pt x="15941" y="19730"/>
                  </a:lnTo>
                  <a:lnTo>
                    <a:pt x="15899" y="19757"/>
                  </a:lnTo>
                  <a:lnTo>
                    <a:pt x="15853" y="19748"/>
                  </a:lnTo>
                  <a:lnTo>
                    <a:pt x="15786" y="19790"/>
                  </a:lnTo>
                  <a:lnTo>
                    <a:pt x="15762" y="19726"/>
                  </a:lnTo>
                  <a:lnTo>
                    <a:pt x="15695" y="19710"/>
                  </a:lnTo>
                  <a:lnTo>
                    <a:pt x="15724" y="19683"/>
                  </a:lnTo>
                  <a:lnTo>
                    <a:pt x="15633" y="19686"/>
                  </a:lnTo>
                  <a:lnTo>
                    <a:pt x="15537" y="19686"/>
                  </a:lnTo>
                  <a:lnTo>
                    <a:pt x="15380" y="19703"/>
                  </a:lnTo>
                  <a:lnTo>
                    <a:pt x="15345" y="19663"/>
                  </a:lnTo>
                  <a:lnTo>
                    <a:pt x="15374" y="19610"/>
                  </a:lnTo>
                  <a:lnTo>
                    <a:pt x="15352" y="19548"/>
                  </a:lnTo>
                  <a:lnTo>
                    <a:pt x="15313" y="19551"/>
                  </a:lnTo>
                  <a:lnTo>
                    <a:pt x="15299" y="19513"/>
                  </a:lnTo>
                  <a:lnTo>
                    <a:pt x="15284" y="19444"/>
                  </a:lnTo>
                  <a:lnTo>
                    <a:pt x="15310" y="19395"/>
                  </a:lnTo>
                  <a:lnTo>
                    <a:pt x="15239" y="19383"/>
                  </a:lnTo>
                  <a:lnTo>
                    <a:pt x="15193" y="19360"/>
                  </a:lnTo>
                  <a:lnTo>
                    <a:pt x="15079" y="19430"/>
                  </a:lnTo>
                  <a:lnTo>
                    <a:pt x="15033" y="19371"/>
                  </a:lnTo>
                  <a:lnTo>
                    <a:pt x="15045" y="19334"/>
                  </a:lnTo>
                  <a:lnTo>
                    <a:pt x="15042" y="19280"/>
                  </a:lnTo>
                  <a:lnTo>
                    <a:pt x="14990" y="19247"/>
                  </a:lnTo>
                  <a:lnTo>
                    <a:pt x="14990" y="19206"/>
                  </a:lnTo>
                  <a:lnTo>
                    <a:pt x="14949" y="19206"/>
                  </a:lnTo>
                  <a:lnTo>
                    <a:pt x="14946" y="19144"/>
                  </a:lnTo>
                  <a:lnTo>
                    <a:pt x="14904" y="19105"/>
                  </a:lnTo>
                  <a:lnTo>
                    <a:pt x="14837" y="19164"/>
                  </a:lnTo>
                  <a:lnTo>
                    <a:pt x="14828" y="19195"/>
                  </a:lnTo>
                  <a:lnTo>
                    <a:pt x="14788" y="19262"/>
                  </a:lnTo>
                  <a:lnTo>
                    <a:pt x="14739" y="19329"/>
                  </a:lnTo>
                  <a:lnTo>
                    <a:pt x="14761" y="19354"/>
                  </a:lnTo>
                  <a:lnTo>
                    <a:pt x="14724" y="19385"/>
                  </a:lnTo>
                  <a:lnTo>
                    <a:pt x="14690" y="19467"/>
                  </a:lnTo>
                  <a:lnTo>
                    <a:pt x="14700" y="19518"/>
                  </a:lnTo>
                  <a:lnTo>
                    <a:pt x="14683" y="19550"/>
                  </a:lnTo>
                  <a:lnTo>
                    <a:pt x="14699" y="19588"/>
                  </a:lnTo>
                  <a:lnTo>
                    <a:pt x="14633" y="19679"/>
                  </a:lnTo>
                  <a:lnTo>
                    <a:pt x="14601" y="19735"/>
                  </a:lnTo>
                  <a:lnTo>
                    <a:pt x="14559" y="19785"/>
                  </a:lnTo>
                  <a:lnTo>
                    <a:pt x="14515" y="19843"/>
                  </a:lnTo>
                  <a:lnTo>
                    <a:pt x="14397" y="19902"/>
                  </a:lnTo>
                  <a:lnTo>
                    <a:pt x="14244" y="19913"/>
                  </a:lnTo>
                  <a:lnTo>
                    <a:pt x="14224" y="19891"/>
                  </a:lnTo>
                  <a:lnTo>
                    <a:pt x="14138" y="19890"/>
                  </a:lnTo>
                  <a:lnTo>
                    <a:pt x="14091" y="19902"/>
                  </a:lnTo>
                  <a:lnTo>
                    <a:pt x="13976" y="19876"/>
                  </a:lnTo>
                  <a:lnTo>
                    <a:pt x="13892" y="19865"/>
                  </a:lnTo>
                  <a:lnTo>
                    <a:pt x="13764" y="19863"/>
                  </a:lnTo>
                  <a:lnTo>
                    <a:pt x="13633" y="19838"/>
                  </a:lnTo>
                  <a:lnTo>
                    <a:pt x="13625" y="19814"/>
                  </a:lnTo>
                  <a:lnTo>
                    <a:pt x="13692" y="19755"/>
                  </a:lnTo>
                  <a:lnTo>
                    <a:pt x="13749" y="19696"/>
                  </a:lnTo>
                  <a:lnTo>
                    <a:pt x="13734" y="19661"/>
                  </a:lnTo>
                  <a:lnTo>
                    <a:pt x="13795" y="19644"/>
                  </a:lnTo>
                  <a:lnTo>
                    <a:pt x="13867" y="19590"/>
                  </a:lnTo>
                  <a:lnTo>
                    <a:pt x="13919" y="19526"/>
                  </a:lnTo>
                  <a:lnTo>
                    <a:pt x="13845" y="19493"/>
                  </a:lnTo>
                  <a:lnTo>
                    <a:pt x="13801" y="19521"/>
                  </a:lnTo>
                  <a:lnTo>
                    <a:pt x="13736" y="19525"/>
                  </a:lnTo>
                  <a:lnTo>
                    <a:pt x="13630" y="19575"/>
                  </a:lnTo>
                  <a:lnTo>
                    <a:pt x="13522" y="19565"/>
                  </a:lnTo>
                  <a:lnTo>
                    <a:pt x="13471" y="19583"/>
                  </a:lnTo>
                  <a:lnTo>
                    <a:pt x="13323" y="19585"/>
                  </a:lnTo>
                  <a:lnTo>
                    <a:pt x="13231" y="19558"/>
                  </a:lnTo>
                  <a:lnTo>
                    <a:pt x="13115" y="19551"/>
                  </a:lnTo>
                  <a:lnTo>
                    <a:pt x="13017" y="19580"/>
                  </a:lnTo>
                  <a:lnTo>
                    <a:pt x="13147" y="19595"/>
                  </a:lnTo>
                  <a:lnTo>
                    <a:pt x="13145" y="19646"/>
                  </a:lnTo>
                  <a:lnTo>
                    <a:pt x="12993" y="19688"/>
                  </a:lnTo>
                  <a:lnTo>
                    <a:pt x="12902" y="19689"/>
                  </a:lnTo>
                  <a:lnTo>
                    <a:pt x="12790" y="19740"/>
                  </a:lnTo>
                  <a:lnTo>
                    <a:pt x="12707" y="19807"/>
                  </a:lnTo>
                  <a:lnTo>
                    <a:pt x="12734" y="19829"/>
                  </a:lnTo>
                  <a:lnTo>
                    <a:pt x="12650" y="19865"/>
                  </a:lnTo>
                  <a:lnTo>
                    <a:pt x="12559" y="19952"/>
                  </a:lnTo>
                  <a:lnTo>
                    <a:pt x="12593" y="19999"/>
                  </a:lnTo>
                  <a:lnTo>
                    <a:pt x="12478" y="20004"/>
                  </a:lnTo>
                  <a:lnTo>
                    <a:pt x="12367" y="20016"/>
                  </a:lnTo>
                  <a:lnTo>
                    <a:pt x="12271" y="19969"/>
                  </a:lnTo>
                  <a:lnTo>
                    <a:pt x="12140" y="19937"/>
                  </a:lnTo>
                  <a:lnTo>
                    <a:pt x="12051" y="19959"/>
                  </a:lnTo>
                  <a:lnTo>
                    <a:pt x="11972" y="19977"/>
                  </a:lnTo>
                  <a:lnTo>
                    <a:pt x="11967" y="20003"/>
                  </a:lnTo>
                  <a:lnTo>
                    <a:pt x="11887" y="19998"/>
                  </a:lnTo>
                  <a:lnTo>
                    <a:pt x="11884" y="20024"/>
                  </a:lnTo>
                  <a:lnTo>
                    <a:pt x="11791" y="20046"/>
                  </a:lnTo>
                  <a:lnTo>
                    <a:pt x="11746" y="20087"/>
                  </a:lnTo>
                  <a:lnTo>
                    <a:pt x="11645" y="20137"/>
                  </a:lnTo>
                  <a:lnTo>
                    <a:pt x="11621" y="20208"/>
                  </a:lnTo>
                  <a:lnTo>
                    <a:pt x="11542" y="20191"/>
                  </a:lnTo>
                  <a:lnTo>
                    <a:pt x="11483" y="20238"/>
                  </a:lnTo>
                  <a:lnTo>
                    <a:pt x="11546" y="20277"/>
                  </a:lnTo>
                  <a:lnTo>
                    <a:pt x="11470" y="20297"/>
                  </a:lnTo>
                  <a:lnTo>
                    <a:pt x="11396" y="20225"/>
                  </a:lnTo>
                  <a:lnTo>
                    <a:pt x="11268" y="20304"/>
                  </a:lnTo>
                  <a:lnTo>
                    <a:pt x="11263" y="20351"/>
                  </a:lnTo>
                  <a:lnTo>
                    <a:pt x="11254" y="20385"/>
                  </a:lnTo>
                  <a:lnTo>
                    <a:pt x="11148" y="20430"/>
                  </a:lnTo>
                  <a:lnTo>
                    <a:pt x="11101" y="20474"/>
                  </a:lnTo>
                  <a:lnTo>
                    <a:pt x="11005" y="20511"/>
                  </a:lnTo>
                  <a:lnTo>
                    <a:pt x="10819" y="20534"/>
                  </a:lnTo>
                  <a:lnTo>
                    <a:pt x="10721" y="20533"/>
                  </a:lnTo>
                  <a:lnTo>
                    <a:pt x="10675" y="20540"/>
                  </a:lnTo>
                  <a:lnTo>
                    <a:pt x="10649" y="20556"/>
                  </a:lnTo>
                  <a:lnTo>
                    <a:pt x="10542" y="20563"/>
                  </a:lnTo>
                  <a:lnTo>
                    <a:pt x="10404" y="20588"/>
                  </a:lnTo>
                  <a:lnTo>
                    <a:pt x="10356" y="20577"/>
                  </a:lnTo>
                  <a:lnTo>
                    <a:pt x="10276" y="20580"/>
                  </a:lnTo>
                  <a:lnTo>
                    <a:pt x="10144" y="20602"/>
                  </a:lnTo>
                  <a:lnTo>
                    <a:pt x="10061" y="20630"/>
                  </a:lnTo>
                  <a:lnTo>
                    <a:pt x="9921" y="20646"/>
                  </a:lnTo>
                  <a:lnTo>
                    <a:pt x="9852" y="20691"/>
                  </a:lnTo>
                  <a:lnTo>
                    <a:pt x="9834" y="20634"/>
                  </a:lnTo>
                  <a:lnTo>
                    <a:pt x="9768" y="20681"/>
                  </a:lnTo>
                  <a:lnTo>
                    <a:pt x="9792" y="20725"/>
                  </a:lnTo>
                  <a:lnTo>
                    <a:pt x="9772" y="20757"/>
                  </a:lnTo>
                  <a:lnTo>
                    <a:pt x="9740" y="20772"/>
                  </a:lnTo>
                  <a:lnTo>
                    <a:pt x="9726" y="20809"/>
                  </a:lnTo>
                  <a:lnTo>
                    <a:pt x="9766" y="20831"/>
                  </a:lnTo>
                  <a:lnTo>
                    <a:pt x="9787" y="20853"/>
                  </a:lnTo>
                  <a:lnTo>
                    <a:pt x="9876" y="20908"/>
                  </a:lnTo>
                  <a:lnTo>
                    <a:pt x="9884" y="20940"/>
                  </a:lnTo>
                  <a:lnTo>
                    <a:pt x="9830" y="20913"/>
                  </a:lnTo>
                  <a:lnTo>
                    <a:pt x="9745" y="20888"/>
                  </a:lnTo>
                  <a:lnTo>
                    <a:pt x="9810" y="20950"/>
                  </a:lnTo>
                  <a:lnTo>
                    <a:pt x="9733" y="20918"/>
                  </a:lnTo>
                  <a:lnTo>
                    <a:pt x="9760" y="20945"/>
                  </a:lnTo>
                  <a:lnTo>
                    <a:pt x="9862" y="20999"/>
                  </a:lnTo>
                  <a:lnTo>
                    <a:pt x="9889" y="21045"/>
                  </a:lnTo>
                  <a:lnTo>
                    <a:pt x="9965" y="21071"/>
                  </a:lnTo>
                  <a:lnTo>
                    <a:pt x="9972" y="21087"/>
                  </a:lnTo>
                  <a:lnTo>
                    <a:pt x="10043" y="21124"/>
                  </a:lnTo>
                  <a:lnTo>
                    <a:pt x="10041" y="21152"/>
                  </a:lnTo>
                  <a:lnTo>
                    <a:pt x="10071" y="21181"/>
                  </a:lnTo>
                  <a:lnTo>
                    <a:pt x="10164" y="21231"/>
                  </a:lnTo>
                  <a:lnTo>
                    <a:pt x="10186" y="21257"/>
                  </a:lnTo>
                  <a:lnTo>
                    <a:pt x="10172" y="21285"/>
                  </a:lnTo>
                  <a:lnTo>
                    <a:pt x="10181" y="21299"/>
                  </a:lnTo>
                  <a:lnTo>
                    <a:pt x="10155" y="21305"/>
                  </a:lnTo>
                  <a:lnTo>
                    <a:pt x="10080" y="21307"/>
                  </a:lnTo>
                  <a:lnTo>
                    <a:pt x="10081" y="21327"/>
                  </a:lnTo>
                  <a:lnTo>
                    <a:pt x="10165" y="21339"/>
                  </a:lnTo>
                  <a:lnTo>
                    <a:pt x="10334" y="21368"/>
                  </a:lnTo>
                  <a:lnTo>
                    <a:pt x="10438" y="21373"/>
                  </a:lnTo>
                  <a:lnTo>
                    <a:pt x="10549" y="21376"/>
                  </a:lnTo>
                  <a:lnTo>
                    <a:pt x="10623" y="21368"/>
                  </a:lnTo>
                  <a:lnTo>
                    <a:pt x="10699" y="21359"/>
                  </a:lnTo>
                  <a:lnTo>
                    <a:pt x="10744" y="21361"/>
                  </a:lnTo>
                  <a:lnTo>
                    <a:pt x="10837" y="21342"/>
                  </a:lnTo>
                  <a:lnTo>
                    <a:pt x="10945" y="21341"/>
                  </a:lnTo>
                  <a:lnTo>
                    <a:pt x="11056" y="21336"/>
                  </a:lnTo>
                  <a:lnTo>
                    <a:pt x="11194" y="21339"/>
                  </a:lnTo>
                  <a:lnTo>
                    <a:pt x="11292" y="21334"/>
                  </a:lnTo>
                  <a:lnTo>
                    <a:pt x="11425" y="21327"/>
                  </a:lnTo>
                  <a:lnTo>
                    <a:pt x="11485" y="21309"/>
                  </a:lnTo>
                  <a:lnTo>
                    <a:pt x="11519" y="21287"/>
                  </a:lnTo>
                  <a:lnTo>
                    <a:pt x="11657" y="21270"/>
                  </a:lnTo>
                  <a:lnTo>
                    <a:pt x="11830" y="21238"/>
                  </a:lnTo>
                  <a:lnTo>
                    <a:pt x="11980" y="21228"/>
                  </a:lnTo>
                  <a:lnTo>
                    <a:pt x="12163" y="21198"/>
                  </a:lnTo>
                  <a:lnTo>
                    <a:pt x="12374" y="21159"/>
                  </a:lnTo>
                  <a:lnTo>
                    <a:pt x="12658" y="21119"/>
                  </a:lnTo>
                  <a:lnTo>
                    <a:pt x="12798" y="21117"/>
                  </a:lnTo>
                  <a:lnTo>
                    <a:pt x="12907" y="21102"/>
                  </a:lnTo>
                  <a:lnTo>
                    <a:pt x="13091" y="21093"/>
                  </a:lnTo>
                  <a:lnTo>
                    <a:pt x="13057" y="21108"/>
                  </a:lnTo>
                  <a:lnTo>
                    <a:pt x="13128" y="21108"/>
                  </a:lnTo>
                  <a:lnTo>
                    <a:pt x="13204" y="21120"/>
                  </a:lnTo>
                  <a:lnTo>
                    <a:pt x="13184" y="21140"/>
                  </a:lnTo>
                  <a:lnTo>
                    <a:pt x="13288" y="21132"/>
                  </a:lnTo>
                  <a:lnTo>
                    <a:pt x="13369" y="21092"/>
                  </a:lnTo>
                  <a:lnTo>
                    <a:pt x="13473" y="21058"/>
                  </a:lnTo>
                  <a:lnTo>
                    <a:pt x="13621" y="20996"/>
                  </a:lnTo>
                  <a:lnTo>
                    <a:pt x="13609" y="21024"/>
                  </a:lnTo>
                  <a:lnTo>
                    <a:pt x="13537" y="21056"/>
                  </a:lnTo>
                  <a:lnTo>
                    <a:pt x="13495" y="21083"/>
                  </a:lnTo>
                  <a:lnTo>
                    <a:pt x="13401" y="21120"/>
                  </a:lnTo>
                  <a:lnTo>
                    <a:pt x="13537" y="21085"/>
                  </a:lnTo>
                  <a:lnTo>
                    <a:pt x="13631" y="21043"/>
                  </a:lnTo>
                  <a:lnTo>
                    <a:pt x="13643" y="21061"/>
                  </a:lnTo>
                  <a:lnTo>
                    <a:pt x="13579" y="21090"/>
                  </a:lnTo>
                  <a:lnTo>
                    <a:pt x="13714" y="21061"/>
                  </a:lnTo>
                  <a:lnTo>
                    <a:pt x="13769" y="21058"/>
                  </a:lnTo>
                  <a:lnTo>
                    <a:pt x="13783" y="21065"/>
                  </a:lnTo>
                  <a:lnTo>
                    <a:pt x="13781" y="21082"/>
                  </a:lnTo>
                  <a:lnTo>
                    <a:pt x="13847" y="21076"/>
                  </a:lnTo>
                  <a:lnTo>
                    <a:pt x="13968" y="21048"/>
                  </a:lnTo>
                  <a:lnTo>
                    <a:pt x="14044" y="21028"/>
                  </a:lnTo>
                  <a:lnTo>
                    <a:pt x="14113" y="21009"/>
                  </a:lnTo>
                  <a:lnTo>
                    <a:pt x="14200" y="20987"/>
                  </a:lnTo>
                  <a:cubicBezTo>
                    <a:pt x="13130" y="21346"/>
                    <a:pt x="11989" y="21546"/>
                    <a:pt x="10800" y="21546"/>
                  </a:cubicBezTo>
                  <a:cubicBezTo>
                    <a:pt x="5772" y="21546"/>
                    <a:pt x="1550" y="18070"/>
                    <a:pt x="384" y="13397"/>
                  </a:cubicBezTo>
                  <a:lnTo>
                    <a:pt x="372" y="13237"/>
                  </a:lnTo>
                  <a:lnTo>
                    <a:pt x="345" y="13113"/>
                  </a:lnTo>
                  <a:lnTo>
                    <a:pt x="333" y="13061"/>
                  </a:lnTo>
                  <a:lnTo>
                    <a:pt x="325" y="13015"/>
                  </a:lnTo>
                  <a:lnTo>
                    <a:pt x="318" y="12973"/>
                  </a:lnTo>
                  <a:lnTo>
                    <a:pt x="311" y="12936"/>
                  </a:lnTo>
                  <a:lnTo>
                    <a:pt x="284" y="12805"/>
                  </a:lnTo>
                  <a:lnTo>
                    <a:pt x="273" y="12724"/>
                  </a:lnTo>
                  <a:lnTo>
                    <a:pt x="264" y="12625"/>
                  </a:lnTo>
                  <a:lnTo>
                    <a:pt x="273" y="12635"/>
                  </a:lnTo>
                  <a:lnTo>
                    <a:pt x="269" y="12574"/>
                  </a:lnTo>
                  <a:lnTo>
                    <a:pt x="276" y="12564"/>
                  </a:lnTo>
                  <a:lnTo>
                    <a:pt x="274" y="12490"/>
                  </a:lnTo>
                  <a:lnTo>
                    <a:pt x="286" y="12529"/>
                  </a:lnTo>
                  <a:lnTo>
                    <a:pt x="291" y="12507"/>
                  </a:lnTo>
                  <a:lnTo>
                    <a:pt x="315" y="12546"/>
                  </a:lnTo>
                  <a:lnTo>
                    <a:pt x="322" y="12544"/>
                  </a:lnTo>
                  <a:lnTo>
                    <a:pt x="328" y="12505"/>
                  </a:lnTo>
                  <a:lnTo>
                    <a:pt x="372" y="12487"/>
                  </a:lnTo>
                  <a:lnTo>
                    <a:pt x="416" y="12507"/>
                  </a:lnTo>
                  <a:lnTo>
                    <a:pt x="492" y="12567"/>
                  </a:lnTo>
                  <a:lnTo>
                    <a:pt x="550" y="12586"/>
                  </a:lnTo>
                  <a:lnTo>
                    <a:pt x="630" y="12552"/>
                  </a:lnTo>
                  <a:lnTo>
                    <a:pt x="697" y="12509"/>
                  </a:lnTo>
                  <a:lnTo>
                    <a:pt x="776" y="12418"/>
                  </a:lnTo>
                  <a:lnTo>
                    <a:pt x="845" y="12318"/>
                  </a:lnTo>
                  <a:lnTo>
                    <a:pt x="904" y="12226"/>
                  </a:lnTo>
                  <a:lnTo>
                    <a:pt x="954" y="12110"/>
                  </a:lnTo>
                  <a:lnTo>
                    <a:pt x="980" y="12086"/>
                  </a:lnTo>
                  <a:lnTo>
                    <a:pt x="998" y="12012"/>
                  </a:lnTo>
                  <a:lnTo>
                    <a:pt x="1023" y="11943"/>
                  </a:lnTo>
                  <a:lnTo>
                    <a:pt x="1032" y="11903"/>
                  </a:lnTo>
                  <a:lnTo>
                    <a:pt x="1007" y="11857"/>
                  </a:lnTo>
                  <a:lnTo>
                    <a:pt x="965" y="11847"/>
                  </a:lnTo>
                  <a:lnTo>
                    <a:pt x="927" y="11795"/>
                  </a:lnTo>
                  <a:lnTo>
                    <a:pt x="894" y="11759"/>
                  </a:lnTo>
                  <a:lnTo>
                    <a:pt x="874" y="11722"/>
                  </a:lnTo>
                  <a:lnTo>
                    <a:pt x="840" y="11657"/>
                  </a:lnTo>
                  <a:lnTo>
                    <a:pt x="813" y="11638"/>
                  </a:lnTo>
                  <a:lnTo>
                    <a:pt x="783" y="11586"/>
                  </a:lnTo>
                  <a:lnTo>
                    <a:pt x="724" y="11519"/>
                  </a:lnTo>
                  <a:lnTo>
                    <a:pt x="665" y="11398"/>
                  </a:lnTo>
                  <a:lnTo>
                    <a:pt x="611" y="11313"/>
                  </a:lnTo>
                  <a:lnTo>
                    <a:pt x="587" y="11251"/>
                  </a:lnTo>
                  <a:lnTo>
                    <a:pt x="582" y="11137"/>
                  </a:lnTo>
                  <a:lnTo>
                    <a:pt x="587" y="11056"/>
                  </a:lnTo>
                  <a:lnTo>
                    <a:pt x="581" y="10990"/>
                  </a:lnTo>
                  <a:lnTo>
                    <a:pt x="572" y="10899"/>
                  </a:lnTo>
                  <a:lnTo>
                    <a:pt x="606" y="10938"/>
                  </a:lnTo>
                  <a:lnTo>
                    <a:pt x="623" y="10886"/>
                  </a:lnTo>
                  <a:lnTo>
                    <a:pt x="625" y="10815"/>
                  </a:lnTo>
                  <a:lnTo>
                    <a:pt x="618" y="10711"/>
                  </a:lnTo>
                  <a:lnTo>
                    <a:pt x="619" y="10625"/>
                  </a:lnTo>
                  <a:lnTo>
                    <a:pt x="623" y="10480"/>
                  </a:lnTo>
                  <a:lnTo>
                    <a:pt x="630" y="10332"/>
                  </a:lnTo>
                  <a:lnTo>
                    <a:pt x="628" y="10034"/>
                  </a:lnTo>
                  <a:lnTo>
                    <a:pt x="636" y="9899"/>
                  </a:lnTo>
                  <a:lnTo>
                    <a:pt x="677" y="9745"/>
                  </a:lnTo>
                  <a:lnTo>
                    <a:pt x="724" y="9519"/>
                  </a:lnTo>
                  <a:lnTo>
                    <a:pt x="732" y="9401"/>
                  </a:lnTo>
                  <a:lnTo>
                    <a:pt x="737" y="9322"/>
                  </a:lnTo>
                  <a:lnTo>
                    <a:pt x="801" y="9120"/>
                  </a:lnTo>
                  <a:lnTo>
                    <a:pt x="865" y="8969"/>
                  </a:lnTo>
                  <a:lnTo>
                    <a:pt x="882" y="8972"/>
                  </a:lnTo>
                  <a:lnTo>
                    <a:pt x="941" y="8807"/>
                  </a:lnTo>
                  <a:lnTo>
                    <a:pt x="953" y="8758"/>
                  </a:lnTo>
                  <a:lnTo>
                    <a:pt x="995" y="8502"/>
                  </a:lnTo>
                  <a:lnTo>
                    <a:pt x="1042" y="8416"/>
                  </a:lnTo>
                  <a:lnTo>
                    <a:pt x="1059" y="8418"/>
                  </a:lnTo>
                  <a:lnTo>
                    <a:pt x="1129" y="8172"/>
                  </a:lnTo>
                  <a:lnTo>
                    <a:pt x="1172" y="8063"/>
                  </a:lnTo>
                  <a:lnTo>
                    <a:pt x="1210" y="7952"/>
                  </a:lnTo>
                  <a:lnTo>
                    <a:pt x="1333" y="7672"/>
                  </a:lnTo>
                  <a:lnTo>
                    <a:pt x="1417" y="7481"/>
                  </a:lnTo>
                  <a:lnTo>
                    <a:pt x="1510" y="7309"/>
                  </a:lnTo>
                  <a:lnTo>
                    <a:pt x="1520" y="7309"/>
                  </a:lnTo>
                  <a:lnTo>
                    <a:pt x="1395" y="7561"/>
                  </a:lnTo>
                  <a:lnTo>
                    <a:pt x="1360" y="7669"/>
                  </a:lnTo>
                  <a:lnTo>
                    <a:pt x="1335" y="7747"/>
                  </a:lnTo>
                  <a:lnTo>
                    <a:pt x="1353" y="7753"/>
                  </a:lnTo>
                  <a:lnTo>
                    <a:pt x="1402" y="7721"/>
                  </a:lnTo>
                  <a:lnTo>
                    <a:pt x="1473" y="7656"/>
                  </a:lnTo>
                  <a:lnTo>
                    <a:pt x="1513" y="7639"/>
                  </a:lnTo>
                  <a:lnTo>
                    <a:pt x="1500" y="7661"/>
                  </a:lnTo>
                  <a:lnTo>
                    <a:pt x="1463" y="7694"/>
                  </a:lnTo>
                  <a:lnTo>
                    <a:pt x="1431" y="7731"/>
                  </a:lnTo>
                  <a:lnTo>
                    <a:pt x="1380" y="7780"/>
                  </a:lnTo>
                  <a:lnTo>
                    <a:pt x="1387" y="7837"/>
                  </a:lnTo>
                  <a:lnTo>
                    <a:pt x="1337" y="7982"/>
                  </a:lnTo>
                  <a:lnTo>
                    <a:pt x="1278" y="8154"/>
                  </a:lnTo>
                  <a:lnTo>
                    <a:pt x="1225" y="8294"/>
                  </a:lnTo>
                  <a:lnTo>
                    <a:pt x="1212" y="8356"/>
                  </a:lnTo>
                  <a:lnTo>
                    <a:pt x="1177" y="8455"/>
                  </a:lnTo>
                  <a:lnTo>
                    <a:pt x="1158" y="8477"/>
                  </a:lnTo>
                  <a:lnTo>
                    <a:pt x="1121" y="8588"/>
                  </a:lnTo>
                  <a:lnTo>
                    <a:pt x="1118" y="8681"/>
                  </a:lnTo>
                  <a:lnTo>
                    <a:pt x="1101" y="8787"/>
                  </a:lnTo>
                  <a:lnTo>
                    <a:pt x="1035" y="8999"/>
                  </a:lnTo>
                  <a:lnTo>
                    <a:pt x="993" y="9071"/>
                  </a:lnTo>
                  <a:lnTo>
                    <a:pt x="948" y="9176"/>
                  </a:lnTo>
                  <a:lnTo>
                    <a:pt x="906" y="9383"/>
                  </a:lnTo>
                  <a:lnTo>
                    <a:pt x="909" y="9458"/>
                  </a:lnTo>
                  <a:lnTo>
                    <a:pt x="887" y="9635"/>
                  </a:lnTo>
                  <a:lnTo>
                    <a:pt x="848" y="9778"/>
                  </a:lnTo>
                  <a:lnTo>
                    <a:pt x="820" y="9957"/>
                  </a:lnTo>
                  <a:lnTo>
                    <a:pt x="820" y="10068"/>
                  </a:lnTo>
                  <a:lnTo>
                    <a:pt x="800" y="10132"/>
                  </a:lnTo>
                  <a:lnTo>
                    <a:pt x="796" y="10209"/>
                  </a:lnTo>
                  <a:lnTo>
                    <a:pt x="779" y="10283"/>
                  </a:lnTo>
                  <a:lnTo>
                    <a:pt x="759" y="10347"/>
                  </a:lnTo>
                  <a:lnTo>
                    <a:pt x="744" y="10359"/>
                  </a:lnTo>
                  <a:lnTo>
                    <a:pt x="726" y="10433"/>
                  </a:lnTo>
                  <a:lnTo>
                    <a:pt x="715" y="10415"/>
                  </a:lnTo>
                  <a:lnTo>
                    <a:pt x="709" y="10505"/>
                  </a:lnTo>
                  <a:lnTo>
                    <a:pt x="682" y="10630"/>
                  </a:lnTo>
                  <a:lnTo>
                    <a:pt x="677" y="10691"/>
                  </a:lnTo>
                  <a:lnTo>
                    <a:pt x="651" y="10761"/>
                  </a:lnTo>
                  <a:lnTo>
                    <a:pt x="640" y="10874"/>
                  </a:lnTo>
                  <a:lnTo>
                    <a:pt x="668" y="10967"/>
                  </a:lnTo>
                  <a:lnTo>
                    <a:pt x="687" y="10989"/>
                  </a:lnTo>
                  <a:lnTo>
                    <a:pt x="710" y="11054"/>
                  </a:lnTo>
                  <a:lnTo>
                    <a:pt x="727" y="11039"/>
                  </a:lnTo>
                  <a:lnTo>
                    <a:pt x="742" y="11061"/>
                  </a:lnTo>
                  <a:lnTo>
                    <a:pt x="764" y="11052"/>
                  </a:lnTo>
                  <a:lnTo>
                    <a:pt x="779" y="11076"/>
                  </a:lnTo>
                  <a:lnTo>
                    <a:pt x="825" y="11174"/>
                  </a:lnTo>
                  <a:lnTo>
                    <a:pt x="867" y="11226"/>
                  </a:lnTo>
                  <a:lnTo>
                    <a:pt x="916" y="11241"/>
                  </a:lnTo>
                  <a:lnTo>
                    <a:pt x="931" y="11285"/>
                  </a:lnTo>
                  <a:lnTo>
                    <a:pt x="959" y="11332"/>
                  </a:lnTo>
                  <a:lnTo>
                    <a:pt x="1044" y="11342"/>
                  </a:lnTo>
                  <a:lnTo>
                    <a:pt x="1165" y="11470"/>
                  </a:lnTo>
                  <a:lnTo>
                    <a:pt x="1251" y="11529"/>
                  </a:lnTo>
                  <a:lnTo>
                    <a:pt x="1269" y="11483"/>
                  </a:lnTo>
                  <a:lnTo>
                    <a:pt x="1303" y="11445"/>
                  </a:lnTo>
                  <a:lnTo>
                    <a:pt x="1367" y="11492"/>
                  </a:lnTo>
                  <a:lnTo>
                    <a:pt x="1402" y="11537"/>
                  </a:lnTo>
                  <a:lnTo>
                    <a:pt x="1468" y="11568"/>
                  </a:lnTo>
                  <a:lnTo>
                    <a:pt x="1505" y="11645"/>
                  </a:lnTo>
                  <a:lnTo>
                    <a:pt x="1555" y="11660"/>
                  </a:lnTo>
                  <a:lnTo>
                    <a:pt x="1576" y="11603"/>
                  </a:lnTo>
                  <a:lnTo>
                    <a:pt x="1618" y="11611"/>
                  </a:lnTo>
                  <a:lnTo>
                    <a:pt x="1666" y="11684"/>
                  </a:lnTo>
                  <a:lnTo>
                    <a:pt x="1695" y="11679"/>
                  </a:lnTo>
                  <a:lnTo>
                    <a:pt x="1729" y="11620"/>
                  </a:lnTo>
                  <a:lnTo>
                    <a:pt x="1799" y="11635"/>
                  </a:lnTo>
                  <a:lnTo>
                    <a:pt x="1836" y="11687"/>
                  </a:lnTo>
                  <a:lnTo>
                    <a:pt x="1852" y="11680"/>
                  </a:lnTo>
                  <a:lnTo>
                    <a:pt x="1879" y="11569"/>
                  </a:lnTo>
                  <a:lnTo>
                    <a:pt x="1919" y="11514"/>
                  </a:lnTo>
                  <a:lnTo>
                    <a:pt x="1951" y="11502"/>
                  </a:lnTo>
                  <a:lnTo>
                    <a:pt x="1985" y="11559"/>
                  </a:lnTo>
                  <a:lnTo>
                    <a:pt x="2057" y="11500"/>
                  </a:lnTo>
                  <a:lnTo>
                    <a:pt x="2111" y="11499"/>
                  </a:lnTo>
                  <a:lnTo>
                    <a:pt x="2143" y="11475"/>
                  </a:lnTo>
                  <a:lnTo>
                    <a:pt x="2210" y="11426"/>
                  </a:lnTo>
                  <a:lnTo>
                    <a:pt x="2224" y="11394"/>
                  </a:lnTo>
                  <a:lnTo>
                    <a:pt x="2200" y="11337"/>
                  </a:lnTo>
                  <a:lnTo>
                    <a:pt x="2198" y="11260"/>
                  </a:lnTo>
                  <a:lnTo>
                    <a:pt x="2198" y="11127"/>
                  </a:lnTo>
                  <a:lnTo>
                    <a:pt x="2161" y="11037"/>
                  </a:lnTo>
                  <a:lnTo>
                    <a:pt x="2113" y="10938"/>
                  </a:lnTo>
                  <a:lnTo>
                    <a:pt x="2092" y="10825"/>
                  </a:lnTo>
                  <a:lnTo>
                    <a:pt x="2106" y="10679"/>
                  </a:lnTo>
                  <a:lnTo>
                    <a:pt x="2153" y="10549"/>
                  </a:lnTo>
                  <a:lnTo>
                    <a:pt x="2175" y="10537"/>
                  </a:lnTo>
                  <a:lnTo>
                    <a:pt x="2212" y="10487"/>
                  </a:lnTo>
                  <a:lnTo>
                    <a:pt x="2210" y="10462"/>
                  </a:lnTo>
                  <a:lnTo>
                    <a:pt x="2163" y="10480"/>
                  </a:lnTo>
                  <a:lnTo>
                    <a:pt x="2072" y="10500"/>
                  </a:lnTo>
                  <a:lnTo>
                    <a:pt x="1971" y="10510"/>
                  </a:lnTo>
                  <a:lnTo>
                    <a:pt x="1875" y="10532"/>
                  </a:lnTo>
                  <a:lnTo>
                    <a:pt x="1836" y="10462"/>
                  </a:lnTo>
                  <a:lnTo>
                    <a:pt x="1783" y="10364"/>
                  </a:lnTo>
                  <a:lnTo>
                    <a:pt x="1720" y="10298"/>
                  </a:lnTo>
                  <a:lnTo>
                    <a:pt x="1737" y="10256"/>
                  </a:lnTo>
                  <a:lnTo>
                    <a:pt x="1724" y="10243"/>
                  </a:lnTo>
                  <a:lnTo>
                    <a:pt x="1739" y="10169"/>
                  </a:lnTo>
                  <a:lnTo>
                    <a:pt x="1794" y="10110"/>
                  </a:lnTo>
                  <a:lnTo>
                    <a:pt x="1838" y="10026"/>
                  </a:lnTo>
                  <a:lnTo>
                    <a:pt x="1843" y="9948"/>
                  </a:lnTo>
                  <a:lnTo>
                    <a:pt x="1818" y="9933"/>
                  </a:lnTo>
                  <a:lnTo>
                    <a:pt x="1762" y="9977"/>
                  </a:lnTo>
                  <a:lnTo>
                    <a:pt x="1712" y="10085"/>
                  </a:lnTo>
                  <a:lnTo>
                    <a:pt x="1720" y="10034"/>
                  </a:lnTo>
                  <a:lnTo>
                    <a:pt x="1737" y="9974"/>
                  </a:lnTo>
                  <a:lnTo>
                    <a:pt x="1742" y="9903"/>
                  </a:lnTo>
                  <a:lnTo>
                    <a:pt x="1759" y="9841"/>
                  </a:lnTo>
                  <a:lnTo>
                    <a:pt x="1791" y="9807"/>
                  </a:lnTo>
                  <a:lnTo>
                    <a:pt x="1820" y="9743"/>
                  </a:lnTo>
                  <a:lnTo>
                    <a:pt x="1815" y="9608"/>
                  </a:lnTo>
                  <a:lnTo>
                    <a:pt x="1833" y="9541"/>
                  </a:lnTo>
                  <a:lnTo>
                    <a:pt x="1826" y="9455"/>
                  </a:lnTo>
                  <a:lnTo>
                    <a:pt x="1877" y="9293"/>
                  </a:lnTo>
                  <a:lnTo>
                    <a:pt x="1926" y="9155"/>
                  </a:lnTo>
                  <a:lnTo>
                    <a:pt x="1949" y="9134"/>
                  </a:lnTo>
                  <a:lnTo>
                    <a:pt x="1978" y="9051"/>
                  </a:lnTo>
                  <a:lnTo>
                    <a:pt x="2005" y="9123"/>
                  </a:lnTo>
                  <a:lnTo>
                    <a:pt x="2059" y="9112"/>
                  </a:lnTo>
                  <a:lnTo>
                    <a:pt x="2064" y="9224"/>
                  </a:lnTo>
                  <a:lnTo>
                    <a:pt x="2107" y="9261"/>
                  </a:lnTo>
                  <a:lnTo>
                    <a:pt x="2033" y="9526"/>
                  </a:lnTo>
                  <a:lnTo>
                    <a:pt x="1996" y="9729"/>
                  </a:lnTo>
                  <a:lnTo>
                    <a:pt x="2033" y="9874"/>
                  </a:lnTo>
                  <a:lnTo>
                    <a:pt x="2038" y="10093"/>
                  </a:lnTo>
                  <a:lnTo>
                    <a:pt x="2097" y="10273"/>
                  </a:lnTo>
                  <a:lnTo>
                    <a:pt x="2205" y="10312"/>
                  </a:lnTo>
                  <a:lnTo>
                    <a:pt x="2276" y="10367"/>
                  </a:lnTo>
                  <a:lnTo>
                    <a:pt x="2298" y="10443"/>
                  </a:lnTo>
                  <a:lnTo>
                    <a:pt x="2240" y="10667"/>
                  </a:lnTo>
                  <a:lnTo>
                    <a:pt x="2321" y="10805"/>
                  </a:lnTo>
                  <a:lnTo>
                    <a:pt x="2395" y="10953"/>
                  </a:lnTo>
                  <a:lnTo>
                    <a:pt x="2537" y="11194"/>
                  </a:lnTo>
                  <a:lnTo>
                    <a:pt x="2673" y="11315"/>
                  </a:lnTo>
                  <a:lnTo>
                    <a:pt x="2828" y="11475"/>
                  </a:lnTo>
                  <a:lnTo>
                    <a:pt x="3022" y="11626"/>
                  </a:lnTo>
                  <a:lnTo>
                    <a:pt x="3052" y="11818"/>
                  </a:lnTo>
                  <a:lnTo>
                    <a:pt x="3040" y="11956"/>
                  </a:lnTo>
                  <a:lnTo>
                    <a:pt x="3102" y="12066"/>
                  </a:lnTo>
                  <a:lnTo>
                    <a:pt x="3180" y="12308"/>
                  </a:lnTo>
                  <a:lnTo>
                    <a:pt x="3190" y="12397"/>
                  </a:lnTo>
                  <a:lnTo>
                    <a:pt x="3117" y="12408"/>
                  </a:lnTo>
                  <a:lnTo>
                    <a:pt x="3200" y="12717"/>
                  </a:lnTo>
                  <a:lnTo>
                    <a:pt x="3276" y="12803"/>
                  </a:lnTo>
                  <a:lnTo>
                    <a:pt x="3476" y="12845"/>
                  </a:lnTo>
                  <a:lnTo>
                    <a:pt x="3452" y="13007"/>
                  </a:lnTo>
                  <a:lnTo>
                    <a:pt x="3397" y="13195"/>
                  </a:lnTo>
                  <a:lnTo>
                    <a:pt x="3377" y="13419"/>
                  </a:lnTo>
                  <a:lnTo>
                    <a:pt x="3351" y="13754"/>
                  </a:lnTo>
                  <a:lnTo>
                    <a:pt x="3417" y="14045"/>
                  </a:lnTo>
                  <a:lnTo>
                    <a:pt x="3419" y="14155"/>
                  </a:lnTo>
                  <a:lnTo>
                    <a:pt x="3412" y="14365"/>
                  </a:lnTo>
                  <a:lnTo>
                    <a:pt x="3454" y="14557"/>
                  </a:lnTo>
                  <a:lnTo>
                    <a:pt x="3488" y="14660"/>
                  </a:lnTo>
                  <a:lnTo>
                    <a:pt x="3515" y="14843"/>
                  </a:lnTo>
                  <a:lnTo>
                    <a:pt x="3547" y="15089"/>
                  </a:lnTo>
                  <a:lnTo>
                    <a:pt x="3658" y="15310"/>
                  </a:lnTo>
                  <a:lnTo>
                    <a:pt x="3718" y="15303"/>
                  </a:lnTo>
                  <a:lnTo>
                    <a:pt x="3777" y="15234"/>
                  </a:lnTo>
                  <a:lnTo>
                    <a:pt x="3910" y="15271"/>
                  </a:lnTo>
                  <a:lnTo>
                    <a:pt x="3873" y="15197"/>
                  </a:lnTo>
                  <a:lnTo>
                    <a:pt x="3954" y="15124"/>
                  </a:lnTo>
                  <a:lnTo>
                    <a:pt x="4028" y="15160"/>
                  </a:lnTo>
                  <a:lnTo>
                    <a:pt x="4067" y="14907"/>
                  </a:lnTo>
                  <a:lnTo>
                    <a:pt x="4153" y="14800"/>
                  </a:lnTo>
                  <a:lnTo>
                    <a:pt x="4168" y="14670"/>
                  </a:lnTo>
                  <a:lnTo>
                    <a:pt x="4178" y="14453"/>
                  </a:lnTo>
                  <a:lnTo>
                    <a:pt x="4244" y="14360"/>
                  </a:lnTo>
                  <a:lnTo>
                    <a:pt x="4311" y="14389"/>
                  </a:lnTo>
                  <a:lnTo>
                    <a:pt x="4449" y="14406"/>
                  </a:lnTo>
                  <a:lnTo>
                    <a:pt x="4528" y="14406"/>
                  </a:lnTo>
                  <a:lnTo>
                    <a:pt x="4543" y="14335"/>
                  </a:lnTo>
                  <a:lnTo>
                    <a:pt x="4706" y="14308"/>
                  </a:lnTo>
                  <a:lnTo>
                    <a:pt x="4836" y="14264"/>
                  </a:lnTo>
                  <a:lnTo>
                    <a:pt x="5040" y="14158"/>
                  </a:lnTo>
                  <a:lnTo>
                    <a:pt x="5274" y="14151"/>
                  </a:lnTo>
                  <a:lnTo>
                    <a:pt x="5375" y="14091"/>
                  </a:lnTo>
                  <a:lnTo>
                    <a:pt x="5393" y="13965"/>
                  </a:lnTo>
                  <a:lnTo>
                    <a:pt x="5583" y="14012"/>
                  </a:lnTo>
                  <a:lnTo>
                    <a:pt x="5684" y="14057"/>
                  </a:lnTo>
                  <a:lnTo>
                    <a:pt x="5718" y="14007"/>
                  </a:lnTo>
                  <a:lnTo>
                    <a:pt x="5774" y="14045"/>
                  </a:lnTo>
                  <a:lnTo>
                    <a:pt x="5812" y="14082"/>
                  </a:lnTo>
                  <a:lnTo>
                    <a:pt x="5839" y="14061"/>
                  </a:lnTo>
                  <a:lnTo>
                    <a:pt x="5897" y="14121"/>
                  </a:lnTo>
                  <a:lnTo>
                    <a:pt x="5964" y="14047"/>
                  </a:lnTo>
                  <a:lnTo>
                    <a:pt x="5966" y="13973"/>
                  </a:lnTo>
                  <a:lnTo>
                    <a:pt x="6104" y="14035"/>
                  </a:lnTo>
                  <a:lnTo>
                    <a:pt x="6147" y="14156"/>
                  </a:lnTo>
                  <a:lnTo>
                    <a:pt x="6161" y="14247"/>
                  </a:lnTo>
                  <a:lnTo>
                    <a:pt x="6152" y="14335"/>
                  </a:lnTo>
                  <a:lnTo>
                    <a:pt x="6181" y="14438"/>
                  </a:lnTo>
                  <a:lnTo>
                    <a:pt x="6269" y="14613"/>
                  </a:lnTo>
                  <a:lnTo>
                    <a:pt x="6358" y="14667"/>
                  </a:lnTo>
                  <a:lnTo>
                    <a:pt x="6327" y="14719"/>
                  </a:lnTo>
                  <a:lnTo>
                    <a:pt x="6422" y="14949"/>
                  </a:lnTo>
                  <a:lnTo>
                    <a:pt x="6434" y="15113"/>
                  </a:lnTo>
                  <a:lnTo>
                    <a:pt x="6348" y="15293"/>
                  </a:lnTo>
                  <a:lnTo>
                    <a:pt x="6444" y="15365"/>
                  </a:lnTo>
                  <a:lnTo>
                    <a:pt x="6535" y="15409"/>
                  </a:lnTo>
                  <a:lnTo>
                    <a:pt x="6737" y="15353"/>
                  </a:lnTo>
                  <a:lnTo>
                    <a:pt x="6856" y="15306"/>
                  </a:lnTo>
                  <a:lnTo>
                    <a:pt x="6912" y="15461"/>
                  </a:lnTo>
                  <a:lnTo>
                    <a:pt x="6918" y="15671"/>
                  </a:lnTo>
                  <a:lnTo>
                    <a:pt x="6952" y="15877"/>
                  </a:lnTo>
                  <a:lnTo>
                    <a:pt x="7013" y="15978"/>
                  </a:lnTo>
                  <a:lnTo>
                    <a:pt x="6982" y="16143"/>
                  </a:lnTo>
                  <a:lnTo>
                    <a:pt x="7033" y="16250"/>
                  </a:lnTo>
                  <a:lnTo>
                    <a:pt x="6969" y="16353"/>
                  </a:lnTo>
                  <a:lnTo>
                    <a:pt x="6977" y="16469"/>
                  </a:lnTo>
                  <a:lnTo>
                    <a:pt x="6915" y="16601"/>
                  </a:lnTo>
                  <a:lnTo>
                    <a:pt x="6890" y="16688"/>
                  </a:lnTo>
                  <a:lnTo>
                    <a:pt x="6917" y="16779"/>
                  </a:lnTo>
                  <a:lnTo>
                    <a:pt x="6952" y="16700"/>
                  </a:lnTo>
                  <a:lnTo>
                    <a:pt x="7031" y="16793"/>
                  </a:lnTo>
                  <a:lnTo>
                    <a:pt x="7119" y="16902"/>
                  </a:lnTo>
                  <a:lnTo>
                    <a:pt x="7144" y="16981"/>
                  </a:lnTo>
                  <a:lnTo>
                    <a:pt x="7211" y="17055"/>
                  </a:lnTo>
                  <a:lnTo>
                    <a:pt x="7247" y="17126"/>
                  </a:lnTo>
                  <a:lnTo>
                    <a:pt x="7223" y="17227"/>
                  </a:lnTo>
                  <a:lnTo>
                    <a:pt x="7284" y="17319"/>
                  </a:lnTo>
                  <a:lnTo>
                    <a:pt x="7304" y="17442"/>
                  </a:lnTo>
                  <a:lnTo>
                    <a:pt x="7403" y="17560"/>
                  </a:lnTo>
                  <a:lnTo>
                    <a:pt x="7423" y="17636"/>
                  </a:lnTo>
                  <a:lnTo>
                    <a:pt x="7632" y="17794"/>
                  </a:lnTo>
                  <a:lnTo>
                    <a:pt x="7800" y="17930"/>
                  </a:lnTo>
                  <a:lnTo>
                    <a:pt x="7928" y="17947"/>
                  </a:lnTo>
                  <a:lnTo>
                    <a:pt x="7933" y="17903"/>
                  </a:lnTo>
                  <a:lnTo>
                    <a:pt x="7864" y="17767"/>
                  </a:lnTo>
                  <a:lnTo>
                    <a:pt x="7800" y="17717"/>
                  </a:lnTo>
                  <a:lnTo>
                    <a:pt x="7789" y="17631"/>
                  </a:lnTo>
                  <a:lnTo>
                    <a:pt x="7772" y="17580"/>
                  </a:lnTo>
                  <a:lnTo>
                    <a:pt x="7794" y="17520"/>
                  </a:lnTo>
                  <a:lnTo>
                    <a:pt x="7785" y="17422"/>
                  </a:lnTo>
                  <a:lnTo>
                    <a:pt x="7713" y="17311"/>
                  </a:lnTo>
                  <a:lnTo>
                    <a:pt x="7612" y="17202"/>
                  </a:lnTo>
                  <a:lnTo>
                    <a:pt x="7571" y="17178"/>
                  </a:lnTo>
                  <a:lnTo>
                    <a:pt x="7482" y="17082"/>
                  </a:lnTo>
                  <a:lnTo>
                    <a:pt x="7376" y="17038"/>
                  </a:lnTo>
                  <a:lnTo>
                    <a:pt x="7284" y="16931"/>
                  </a:lnTo>
                  <a:lnTo>
                    <a:pt x="7258" y="16794"/>
                  </a:lnTo>
                  <a:lnTo>
                    <a:pt x="7196" y="16641"/>
                  </a:lnTo>
                  <a:lnTo>
                    <a:pt x="7083" y="16606"/>
                  </a:lnTo>
                  <a:lnTo>
                    <a:pt x="7080" y="16493"/>
                  </a:lnTo>
                  <a:lnTo>
                    <a:pt x="7147" y="16373"/>
                  </a:lnTo>
                  <a:lnTo>
                    <a:pt x="7258" y="16173"/>
                  </a:lnTo>
                  <a:lnTo>
                    <a:pt x="7289" y="16005"/>
                  </a:lnTo>
                  <a:lnTo>
                    <a:pt x="7440" y="16042"/>
                  </a:lnTo>
                  <a:lnTo>
                    <a:pt x="7403" y="16160"/>
                  </a:lnTo>
                  <a:lnTo>
                    <a:pt x="7553" y="16192"/>
                  </a:lnTo>
                  <a:lnTo>
                    <a:pt x="7704" y="16299"/>
                  </a:lnTo>
                  <a:lnTo>
                    <a:pt x="7782" y="16478"/>
                  </a:lnTo>
                  <a:lnTo>
                    <a:pt x="7848" y="16574"/>
                  </a:lnTo>
                  <a:lnTo>
                    <a:pt x="7996" y="16626"/>
                  </a:lnTo>
                  <a:lnTo>
                    <a:pt x="8122" y="16739"/>
                  </a:lnTo>
                  <a:lnTo>
                    <a:pt x="8066" y="16831"/>
                  </a:lnTo>
                  <a:lnTo>
                    <a:pt x="8127" y="16941"/>
                  </a:lnTo>
                  <a:lnTo>
                    <a:pt x="8358" y="16840"/>
                  </a:lnTo>
                  <a:lnTo>
                    <a:pt x="8511" y="16737"/>
                  </a:lnTo>
                  <a:lnTo>
                    <a:pt x="8723" y="16670"/>
                  </a:lnTo>
                  <a:lnTo>
                    <a:pt x="8878" y="16589"/>
                  </a:lnTo>
                  <a:lnTo>
                    <a:pt x="8915" y="16316"/>
                  </a:lnTo>
                  <a:lnTo>
                    <a:pt x="8849" y="16010"/>
                  </a:lnTo>
                  <a:lnTo>
                    <a:pt x="8750" y="15863"/>
                  </a:lnTo>
                  <a:lnTo>
                    <a:pt x="8597" y="15739"/>
                  </a:lnTo>
                  <a:lnTo>
                    <a:pt x="8450" y="15496"/>
                  </a:lnTo>
                  <a:lnTo>
                    <a:pt x="8332" y="15298"/>
                  </a:lnTo>
                  <a:lnTo>
                    <a:pt x="8381" y="15190"/>
                  </a:lnTo>
                  <a:lnTo>
                    <a:pt x="8538" y="15055"/>
                  </a:lnTo>
                  <a:lnTo>
                    <a:pt x="8780" y="14946"/>
                  </a:lnTo>
                  <a:lnTo>
                    <a:pt x="8863" y="14929"/>
                  </a:lnTo>
                  <a:lnTo>
                    <a:pt x="9088" y="15015"/>
                  </a:lnTo>
                  <a:lnTo>
                    <a:pt x="9043" y="15076"/>
                  </a:lnTo>
                  <a:lnTo>
                    <a:pt x="9080" y="15205"/>
                  </a:lnTo>
                  <a:lnTo>
                    <a:pt x="9177" y="15207"/>
                  </a:lnTo>
                  <a:lnTo>
                    <a:pt x="9248" y="15035"/>
                  </a:lnTo>
                  <a:lnTo>
                    <a:pt x="9431" y="15028"/>
                  </a:lnTo>
                  <a:lnTo>
                    <a:pt x="9679" y="14964"/>
                  </a:lnTo>
                  <a:lnTo>
                    <a:pt x="9780" y="14887"/>
                  </a:lnTo>
                  <a:lnTo>
                    <a:pt x="9837" y="14948"/>
                  </a:lnTo>
                  <a:lnTo>
                    <a:pt x="9947" y="14879"/>
                  </a:lnTo>
                  <a:lnTo>
                    <a:pt x="10142" y="14869"/>
                  </a:lnTo>
                  <a:lnTo>
                    <a:pt x="10386" y="14734"/>
                  </a:lnTo>
                  <a:lnTo>
                    <a:pt x="10623" y="14579"/>
                  </a:lnTo>
                  <a:lnTo>
                    <a:pt x="10783" y="14370"/>
                  </a:lnTo>
                  <a:lnTo>
                    <a:pt x="10920" y="14138"/>
                  </a:lnTo>
                  <a:lnTo>
                    <a:pt x="11039" y="13943"/>
                  </a:lnTo>
                  <a:lnTo>
                    <a:pt x="11132" y="13926"/>
                  </a:lnTo>
                  <a:lnTo>
                    <a:pt x="11172" y="13783"/>
                  </a:lnTo>
                  <a:lnTo>
                    <a:pt x="11194" y="13635"/>
                  </a:lnTo>
                  <a:lnTo>
                    <a:pt x="11098" y="13581"/>
                  </a:lnTo>
                  <a:lnTo>
                    <a:pt x="11058" y="13485"/>
                  </a:lnTo>
                  <a:lnTo>
                    <a:pt x="11159" y="13434"/>
                  </a:lnTo>
                  <a:lnTo>
                    <a:pt x="11159" y="13300"/>
                  </a:lnTo>
                  <a:lnTo>
                    <a:pt x="11047" y="13162"/>
                  </a:lnTo>
                  <a:lnTo>
                    <a:pt x="10950" y="12995"/>
                  </a:lnTo>
                  <a:lnTo>
                    <a:pt x="10889" y="12813"/>
                  </a:lnTo>
                  <a:lnTo>
                    <a:pt x="10723" y="12712"/>
                  </a:lnTo>
                  <a:lnTo>
                    <a:pt x="10802" y="12584"/>
                  </a:lnTo>
                  <a:lnTo>
                    <a:pt x="10950" y="12490"/>
                  </a:lnTo>
                  <a:lnTo>
                    <a:pt x="11021" y="12391"/>
                  </a:lnTo>
                  <a:lnTo>
                    <a:pt x="11233" y="12333"/>
                  </a:lnTo>
                  <a:lnTo>
                    <a:pt x="11206" y="12238"/>
                  </a:lnTo>
                  <a:lnTo>
                    <a:pt x="11108" y="12234"/>
                  </a:lnTo>
                  <a:lnTo>
                    <a:pt x="10975" y="12163"/>
                  </a:lnTo>
                  <a:lnTo>
                    <a:pt x="10808" y="12296"/>
                  </a:lnTo>
                  <a:lnTo>
                    <a:pt x="10691" y="12243"/>
                  </a:lnTo>
                  <a:lnTo>
                    <a:pt x="10687" y="12158"/>
                  </a:lnTo>
                  <a:lnTo>
                    <a:pt x="10566" y="12126"/>
                  </a:lnTo>
                  <a:lnTo>
                    <a:pt x="10492" y="11999"/>
                  </a:lnTo>
                  <a:lnTo>
                    <a:pt x="10568" y="11913"/>
                  </a:lnTo>
                  <a:lnTo>
                    <a:pt x="10711" y="11906"/>
                  </a:lnTo>
                  <a:lnTo>
                    <a:pt x="10802" y="11786"/>
                  </a:lnTo>
                  <a:lnTo>
                    <a:pt x="10963" y="11657"/>
                  </a:lnTo>
                  <a:lnTo>
                    <a:pt x="11086" y="11589"/>
                  </a:lnTo>
                  <a:lnTo>
                    <a:pt x="11164" y="11685"/>
                  </a:lnTo>
                  <a:lnTo>
                    <a:pt x="11052" y="11813"/>
                  </a:lnTo>
                  <a:lnTo>
                    <a:pt x="11084" y="11886"/>
                  </a:lnTo>
                  <a:lnTo>
                    <a:pt x="11007" y="11973"/>
                  </a:lnTo>
                  <a:lnTo>
                    <a:pt x="11164" y="11919"/>
                  </a:lnTo>
                  <a:lnTo>
                    <a:pt x="11268" y="11828"/>
                  </a:lnTo>
                  <a:lnTo>
                    <a:pt x="11468" y="11765"/>
                  </a:lnTo>
                  <a:lnTo>
                    <a:pt x="11539" y="11812"/>
                  </a:lnTo>
                  <a:lnTo>
                    <a:pt x="11623" y="11827"/>
                  </a:lnTo>
                  <a:lnTo>
                    <a:pt x="11635" y="11855"/>
                  </a:lnTo>
                  <a:lnTo>
                    <a:pt x="11605" y="11958"/>
                  </a:lnTo>
                  <a:lnTo>
                    <a:pt x="11618" y="11992"/>
                  </a:lnTo>
                  <a:lnTo>
                    <a:pt x="11586" y="12015"/>
                  </a:lnTo>
                  <a:lnTo>
                    <a:pt x="11549" y="12100"/>
                  </a:lnTo>
                  <a:lnTo>
                    <a:pt x="11591" y="12128"/>
                  </a:lnTo>
                  <a:lnTo>
                    <a:pt x="11630" y="12142"/>
                  </a:lnTo>
                  <a:lnTo>
                    <a:pt x="11637" y="12177"/>
                  </a:lnTo>
                  <a:lnTo>
                    <a:pt x="11680" y="12158"/>
                  </a:lnTo>
                  <a:lnTo>
                    <a:pt x="11696" y="12121"/>
                  </a:lnTo>
                  <a:lnTo>
                    <a:pt x="11770" y="12152"/>
                  </a:lnTo>
                  <a:lnTo>
                    <a:pt x="11882" y="12303"/>
                  </a:lnTo>
                  <a:lnTo>
                    <a:pt x="11773" y="12342"/>
                  </a:lnTo>
                  <a:lnTo>
                    <a:pt x="11852" y="12529"/>
                  </a:lnTo>
                  <a:lnTo>
                    <a:pt x="11834" y="12670"/>
                  </a:lnTo>
                  <a:lnTo>
                    <a:pt x="11857" y="12768"/>
                  </a:lnTo>
                  <a:lnTo>
                    <a:pt x="11995" y="12741"/>
                  </a:lnTo>
                  <a:lnTo>
                    <a:pt x="12111" y="12653"/>
                  </a:lnTo>
                  <a:lnTo>
                    <a:pt x="12246" y="12603"/>
                  </a:lnTo>
                  <a:lnTo>
                    <a:pt x="12293" y="12495"/>
                  </a:lnTo>
                  <a:lnTo>
                    <a:pt x="12271" y="12283"/>
                  </a:lnTo>
                  <a:lnTo>
                    <a:pt x="12222" y="12169"/>
                  </a:lnTo>
                  <a:lnTo>
                    <a:pt x="12076" y="11963"/>
                  </a:lnTo>
                  <a:lnTo>
                    <a:pt x="11987" y="11891"/>
                  </a:lnTo>
                  <a:lnTo>
                    <a:pt x="11926" y="11866"/>
                  </a:lnTo>
                  <a:lnTo>
                    <a:pt x="11941" y="11844"/>
                  </a:lnTo>
                  <a:lnTo>
                    <a:pt x="11940" y="11763"/>
                  </a:lnTo>
                  <a:lnTo>
                    <a:pt x="11997" y="11707"/>
                  </a:lnTo>
                  <a:lnTo>
                    <a:pt x="12089" y="11667"/>
                  </a:lnTo>
                  <a:lnTo>
                    <a:pt x="12137" y="11606"/>
                  </a:lnTo>
                  <a:lnTo>
                    <a:pt x="12158" y="11571"/>
                  </a:lnTo>
                  <a:lnTo>
                    <a:pt x="12227" y="11520"/>
                  </a:lnTo>
                  <a:lnTo>
                    <a:pt x="12207" y="11387"/>
                  </a:lnTo>
                  <a:lnTo>
                    <a:pt x="12241" y="11320"/>
                  </a:lnTo>
                  <a:lnTo>
                    <a:pt x="12293" y="11249"/>
                  </a:lnTo>
                  <a:lnTo>
                    <a:pt x="12347" y="11253"/>
                  </a:lnTo>
                  <a:lnTo>
                    <a:pt x="12360" y="11189"/>
                  </a:lnTo>
                  <a:lnTo>
                    <a:pt x="12522" y="11027"/>
                  </a:lnTo>
                  <a:lnTo>
                    <a:pt x="12620" y="11103"/>
                  </a:lnTo>
                  <a:lnTo>
                    <a:pt x="12704" y="11086"/>
                  </a:lnTo>
                  <a:lnTo>
                    <a:pt x="12864" y="10946"/>
                  </a:lnTo>
                  <a:lnTo>
                    <a:pt x="12928" y="10822"/>
                  </a:lnTo>
                  <a:lnTo>
                    <a:pt x="13059" y="10574"/>
                  </a:lnTo>
                  <a:lnTo>
                    <a:pt x="13182" y="10322"/>
                  </a:lnTo>
                  <a:lnTo>
                    <a:pt x="13194" y="10187"/>
                  </a:lnTo>
                  <a:lnTo>
                    <a:pt x="13306" y="9879"/>
                  </a:lnTo>
                  <a:lnTo>
                    <a:pt x="13279" y="9576"/>
                  </a:lnTo>
                  <a:lnTo>
                    <a:pt x="13229" y="9359"/>
                  </a:lnTo>
                  <a:lnTo>
                    <a:pt x="13261" y="9155"/>
                  </a:lnTo>
                  <a:lnTo>
                    <a:pt x="13210" y="9004"/>
                  </a:lnTo>
                  <a:lnTo>
                    <a:pt x="13002" y="8847"/>
                  </a:lnTo>
                  <a:lnTo>
                    <a:pt x="12884" y="8864"/>
                  </a:lnTo>
                  <a:lnTo>
                    <a:pt x="12842" y="8970"/>
                  </a:lnTo>
                  <a:lnTo>
                    <a:pt x="12729" y="8953"/>
                  </a:lnTo>
                  <a:lnTo>
                    <a:pt x="12648" y="8851"/>
                  </a:lnTo>
                  <a:lnTo>
                    <a:pt x="12478" y="8863"/>
                  </a:lnTo>
                  <a:lnTo>
                    <a:pt x="12758" y="8354"/>
                  </a:lnTo>
                  <a:lnTo>
                    <a:pt x="12950" y="7932"/>
                  </a:lnTo>
                  <a:lnTo>
                    <a:pt x="13221" y="7790"/>
                  </a:lnTo>
                  <a:lnTo>
                    <a:pt x="13497" y="7725"/>
                  </a:lnTo>
                  <a:lnTo>
                    <a:pt x="13561" y="7602"/>
                  </a:lnTo>
                  <a:lnTo>
                    <a:pt x="13700" y="7573"/>
                  </a:lnTo>
                  <a:lnTo>
                    <a:pt x="13756" y="7696"/>
                  </a:lnTo>
                  <a:lnTo>
                    <a:pt x="13874" y="7622"/>
                  </a:lnTo>
                  <a:lnTo>
                    <a:pt x="14030" y="7494"/>
                  </a:lnTo>
                  <a:lnTo>
                    <a:pt x="13909" y="7427"/>
                  </a:lnTo>
                  <a:lnTo>
                    <a:pt x="13938" y="7063"/>
                  </a:lnTo>
                  <a:lnTo>
                    <a:pt x="14086" y="6910"/>
                  </a:lnTo>
                  <a:lnTo>
                    <a:pt x="14273" y="7066"/>
                  </a:lnTo>
                  <a:lnTo>
                    <a:pt x="14326" y="6792"/>
                  </a:lnTo>
                  <a:lnTo>
                    <a:pt x="14271" y="6644"/>
                  </a:lnTo>
                  <a:lnTo>
                    <a:pt x="14338" y="6580"/>
                  </a:lnTo>
                  <a:lnTo>
                    <a:pt x="14449" y="6822"/>
                  </a:lnTo>
                  <a:lnTo>
                    <a:pt x="14417" y="7021"/>
                  </a:lnTo>
                  <a:lnTo>
                    <a:pt x="14404" y="7255"/>
                  </a:lnTo>
                  <a:lnTo>
                    <a:pt x="14396" y="7531"/>
                  </a:lnTo>
                  <a:lnTo>
                    <a:pt x="14295" y="7634"/>
                  </a:lnTo>
                  <a:lnTo>
                    <a:pt x="14335" y="7711"/>
                  </a:lnTo>
                  <a:lnTo>
                    <a:pt x="14321" y="7844"/>
                  </a:lnTo>
                  <a:lnTo>
                    <a:pt x="14406" y="8092"/>
                  </a:lnTo>
                  <a:lnTo>
                    <a:pt x="14653" y="8433"/>
                  </a:lnTo>
                  <a:lnTo>
                    <a:pt x="14821" y="8654"/>
                  </a:lnTo>
                  <a:lnTo>
                    <a:pt x="14917" y="8751"/>
                  </a:lnTo>
                  <a:lnTo>
                    <a:pt x="14968" y="8524"/>
                  </a:lnTo>
                  <a:lnTo>
                    <a:pt x="14900" y="8342"/>
                  </a:lnTo>
                  <a:lnTo>
                    <a:pt x="15008" y="8228"/>
                  </a:lnTo>
                  <a:lnTo>
                    <a:pt x="14926" y="8028"/>
                  </a:lnTo>
                  <a:lnTo>
                    <a:pt x="15018" y="7858"/>
                  </a:lnTo>
                  <a:lnTo>
                    <a:pt x="14939" y="7810"/>
                  </a:lnTo>
                  <a:lnTo>
                    <a:pt x="14887" y="7659"/>
                  </a:lnTo>
                  <a:lnTo>
                    <a:pt x="14954" y="7607"/>
                  </a:lnTo>
                  <a:lnTo>
                    <a:pt x="14808" y="7376"/>
                  </a:lnTo>
                  <a:lnTo>
                    <a:pt x="14700" y="7396"/>
                  </a:lnTo>
                  <a:lnTo>
                    <a:pt x="14655" y="7336"/>
                  </a:lnTo>
                  <a:lnTo>
                    <a:pt x="14635" y="7132"/>
                  </a:lnTo>
                  <a:lnTo>
                    <a:pt x="14584" y="7018"/>
                  </a:lnTo>
                  <a:lnTo>
                    <a:pt x="14690" y="6976"/>
                  </a:lnTo>
                  <a:lnTo>
                    <a:pt x="14705" y="6866"/>
                  </a:lnTo>
                  <a:lnTo>
                    <a:pt x="14778" y="6900"/>
                  </a:lnTo>
                  <a:lnTo>
                    <a:pt x="14848" y="6659"/>
                  </a:lnTo>
                  <a:lnTo>
                    <a:pt x="15020" y="6684"/>
                  </a:lnTo>
                  <a:lnTo>
                    <a:pt x="14986" y="6602"/>
                  </a:lnTo>
                  <a:lnTo>
                    <a:pt x="14990" y="6444"/>
                  </a:lnTo>
                  <a:lnTo>
                    <a:pt x="14981" y="6272"/>
                  </a:lnTo>
                  <a:lnTo>
                    <a:pt x="15012" y="6211"/>
                  </a:lnTo>
                  <a:lnTo>
                    <a:pt x="15047" y="5971"/>
                  </a:lnTo>
                  <a:lnTo>
                    <a:pt x="15163" y="5900"/>
                  </a:lnTo>
                  <a:lnTo>
                    <a:pt x="15136" y="5853"/>
                  </a:lnTo>
                  <a:lnTo>
                    <a:pt x="15072" y="5809"/>
                  </a:lnTo>
                  <a:lnTo>
                    <a:pt x="15013" y="5801"/>
                  </a:lnTo>
                  <a:lnTo>
                    <a:pt x="14869" y="5732"/>
                  </a:lnTo>
                  <a:lnTo>
                    <a:pt x="14752" y="5710"/>
                  </a:lnTo>
                  <a:lnTo>
                    <a:pt x="14818" y="5656"/>
                  </a:lnTo>
                  <a:lnTo>
                    <a:pt x="14806" y="5541"/>
                  </a:lnTo>
                  <a:lnTo>
                    <a:pt x="14766" y="5464"/>
                  </a:lnTo>
                  <a:lnTo>
                    <a:pt x="14678" y="5432"/>
                  </a:lnTo>
                  <a:lnTo>
                    <a:pt x="14688" y="5348"/>
                  </a:lnTo>
                  <a:lnTo>
                    <a:pt x="14736" y="5400"/>
                  </a:lnTo>
                  <a:lnTo>
                    <a:pt x="14810" y="5413"/>
                  </a:lnTo>
                  <a:lnTo>
                    <a:pt x="14831" y="5343"/>
                  </a:lnTo>
                  <a:lnTo>
                    <a:pt x="14892" y="5311"/>
                  </a:lnTo>
                  <a:lnTo>
                    <a:pt x="14966" y="5348"/>
                  </a:lnTo>
                  <a:lnTo>
                    <a:pt x="15057" y="5311"/>
                  </a:lnTo>
                  <a:lnTo>
                    <a:pt x="15136" y="5307"/>
                  </a:lnTo>
                  <a:lnTo>
                    <a:pt x="15172" y="5262"/>
                  </a:lnTo>
                  <a:lnTo>
                    <a:pt x="15151" y="5218"/>
                  </a:lnTo>
                  <a:lnTo>
                    <a:pt x="14998" y="5117"/>
                  </a:lnTo>
                  <a:lnTo>
                    <a:pt x="15028" y="5023"/>
                  </a:lnTo>
                  <a:lnTo>
                    <a:pt x="14985" y="4929"/>
                  </a:lnTo>
                  <a:lnTo>
                    <a:pt x="14783" y="4935"/>
                  </a:lnTo>
                  <a:lnTo>
                    <a:pt x="14680" y="5052"/>
                  </a:lnTo>
                  <a:lnTo>
                    <a:pt x="14801" y="5116"/>
                  </a:lnTo>
                  <a:lnTo>
                    <a:pt x="14741" y="5122"/>
                  </a:lnTo>
                  <a:lnTo>
                    <a:pt x="14646" y="5053"/>
                  </a:lnTo>
                  <a:lnTo>
                    <a:pt x="14407" y="5068"/>
                  </a:lnTo>
                  <a:lnTo>
                    <a:pt x="14209" y="5089"/>
                  </a:lnTo>
                  <a:lnTo>
                    <a:pt x="14094" y="5099"/>
                  </a:lnTo>
                  <a:lnTo>
                    <a:pt x="13923" y="5156"/>
                  </a:lnTo>
                  <a:lnTo>
                    <a:pt x="13852" y="5240"/>
                  </a:lnTo>
                  <a:lnTo>
                    <a:pt x="13687" y="5321"/>
                  </a:lnTo>
                  <a:lnTo>
                    <a:pt x="13729" y="5393"/>
                  </a:lnTo>
                  <a:lnTo>
                    <a:pt x="13850" y="5444"/>
                  </a:lnTo>
                  <a:lnTo>
                    <a:pt x="13838" y="5531"/>
                  </a:lnTo>
                  <a:lnTo>
                    <a:pt x="13645" y="5477"/>
                  </a:lnTo>
                  <a:lnTo>
                    <a:pt x="13574" y="5557"/>
                  </a:lnTo>
                  <a:lnTo>
                    <a:pt x="13461" y="5592"/>
                  </a:lnTo>
                  <a:lnTo>
                    <a:pt x="13380" y="5652"/>
                  </a:lnTo>
                  <a:lnTo>
                    <a:pt x="13338" y="5722"/>
                  </a:lnTo>
                  <a:lnTo>
                    <a:pt x="13244" y="5718"/>
                  </a:lnTo>
                  <a:lnTo>
                    <a:pt x="13167" y="5612"/>
                  </a:lnTo>
                  <a:lnTo>
                    <a:pt x="13079" y="5577"/>
                  </a:lnTo>
                  <a:lnTo>
                    <a:pt x="12965" y="5607"/>
                  </a:lnTo>
                  <a:lnTo>
                    <a:pt x="12781" y="5735"/>
                  </a:lnTo>
                  <a:lnTo>
                    <a:pt x="12574" y="5679"/>
                  </a:lnTo>
                  <a:lnTo>
                    <a:pt x="12478" y="5607"/>
                  </a:lnTo>
                  <a:lnTo>
                    <a:pt x="11967" y="5659"/>
                  </a:lnTo>
                  <a:lnTo>
                    <a:pt x="11923" y="5747"/>
                  </a:lnTo>
                  <a:lnTo>
                    <a:pt x="12019" y="5885"/>
                  </a:lnTo>
                  <a:lnTo>
                    <a:pt x="11918" y="5885"/>
                  </a:lnTo>
                  <a:lnTo>
                    <a:pt x="11891" y="5940"/>
                  </a:lnTo>
                  <a:lnTo>
                    <a:pt x="11765" y="5913"/>
                  </a:lnTo>
                  <a:lnTo>
                    <a:pt x="11679" y="5976"/>
                  </a:lnTo>
                  <a:lnTo>
                    <a:pt x="11568" y="5917"/>
                  </a:lnTo>
                  <a:lnTo>
                    <a:pt x="11549" y="6099"/>
                  </a:lnTo>
                  <a:lnTo>
                    <a:pt x="11441" y="6043"/>
                  </a:lnTo>
                  <a:lnTo>
                    <a:pt x="11345" y="5920"/>
                  </a:lnTo>
                  <a:lnTo>
                    <a:pt x="11367" y="5848"/>
                  </a:lnTo>
                  <a:lnTo>
                    <a:pt x="11324" y="5745"/>
                  </a:lnTo>
                  <a:lnTo>
                    <a:pt x="11224" y="5666"/>
                  </a:lnTo>
                  <a:lnTo>
                    <a:pt x="11140" y="5674"/>
                  </a:lnTo>
                  <a:lnTo>
                    <a:pt x="11026" y="5651"/>
                  </a:lnTo>
                  <a:lnTo>
                    <a:pt x="11031" y="5777"/>
                  </a:lnTo>
                  <a:lnTo>
                    <a:pt x="10800" y="5755"/>
                  </a:lnTo>
                  <a:lnTo>
                    <a:pt x="10788" y="5678"/>
                  </a:lnTo>
                  <a:lnTo>
                    <a:pt x="10620" y="5646"/>
                  </a:lnTo>
                  <a:lnTo>
                    <a:pt x="10532" y="5666"/>
                  </a:lnTo>
                  <a:lnTo>
                    <a:pt x="10504" y="5706"/>
                  </a:lnTo>
                  <a:lnTo>
                    <a:pt x="10492" y="5599"/>
                  </a:lnTo>
                  <a:lnTo>
                    <a:pt x="10440" y="5626"/>
                  </a:lnTo>
                  <a:lnTo>
                    <a:pt x="10371" y="5577"/>
                  </a:lnTo>
                  <a:lnTo>
                    <a:pt x="10312" y="5545"/>
                  </a:lnTo>
                  <a:lnTo>
                    <a:pt x="10359" y="5503"/>
                  </a:lnTo>
                  <a:lnTo>
                    <a:pt x="10502" y="5425"/>
                  </a:lnTo>
                  <a:lnTo>
                    <a:pt x="10563" y="5383"/>
                  </a:lnTo>
                  <a:lnTo>
                    <a:pt x="10583" y="5299"/>
                  </a:lnTo>
                  <a:lnTo>
                    <a:pt x="10554" y="5237"/>
                  </a:lnTo>
                  <a:lnTo>
                    <a:pt x="10468" y="5149"/>
                  </a:lnTo>
                  <a:lnTo>
                    <a:pt x="10344" y="5131"/>
                  </a:lnTo>
                  <a:lnTo>
                    <a:pt x="10297" y="5163"/>
                  </a:lnTo>
                  <a:lnTo>
                    <a:pt x="10305" y="5084"/>
                  </a:lnTo>
                  <a:lnTo>
                    <a:pt x="10219" y="5043"/>
                  </a:lnTo>
                  <a:lnTo>
                    <a:pt x="10285" y="5015"/>
                  </a:lnTo>
                  <a:lnTo>
                    <a:pt x="10233" y="4952"/>
                  </a:lnTo>
                  <a:lnTo>
                    <a:pt x="10118" y="4996"/>
                  </a:lnTo>
                  <a:lnTo>
                    <a:pt x="10056" y="5052"/>
                  </a:lnTo>
                  <a:lnTo>
                    <a:pt x="10019" y="5116"/>
                  </a:lnTo>
                  <a:lnTo>
                    <a:pt x="9943" y="5094"/>
                  </a:lnTo>
                  <a:lnTo>
                    <a:pt x="9814" y="5146"/>
                  </a:lnTo>
                  <a:lnTo>
                    <a:pt x="9795" y="5102"/>
                  </a:lnTo>
                  <a:lnTo>
                    <a:pt x="9681" y="5080"/>
                  </a:lnTo>
                  <a:lnTo>
                    <a:pt x="9645" y="5116"/>
                  </a:lnTo>
                  <a:lnTo>
                    <a:pt x="9526" y="5094"/>
                  </a:lnTo>
                  <a:lnTo>
                    <a:pt x="9400" y="5132"/>
                  </a:lnTo>
                  <a:lnTo>
                    <a:pt x="9349" y="5114"/>
                  </a:lnTo>
                  <a:lnTo>
                    <a:pt x="9236" y="5186"/>
                  </a:lnTo>
                  <a:lnTo>
                    <a:pt x="9218" y="5277"/>
                  </a:lnTo>
                  <a:lnTo>
                    <a:pt x="9112" y="5250"/>
                  </a:lnTo>
                  <a:lnTo>
                    <a:pt x="9014" y="5191"/>
                  </a:lnTo>
                  <a:lnTo>
                    <a:pt x="8920" y="5178"/>
                  </a:lnTo>
                  <a:lnTo>
                    <a:pt x="8802" y="5326"/>
                  </a:lnTo>
                  <a:lnTo>
                    <a:pt x="8748" y="5466"/>
                  </a:lnTo>
                  <a:lnTo>
                    <a:pt x="8731" y="5338"/>
                  </a:lnTo>
                  <a:lnTo>
                    <a:pt x="8635" y="5291"/>
                  </a:lnTo>
                  <a:lnTo>
                    <a:pt x="8516" y="5296"/>
                  </a:lnTo>
                  <a:lnTo>
                    <a:pt x="8447" y="5405"/>
                  </a:lnTo>
                  <a:lnTo>
                    <a:pt x="8423" y="5348"/>
                  </a:lnTo>
                  <a:lnTo>
                    <a:pt x="8560" y="5233"/>
                  </a:lnTo>
                  <a:lnTo>
                    <a:pt x="8608" y="5146"/>
                  </a:lnTo>
                  <a:lnTo>
                    <a:pt x="8586" y="5134"/>
                  </a:lnTo>
                  <a:lnTo>
                    <a:pt x="8506" y="5233"/>
                  </a:lnTo>
                  <a:lnTo>
                    <a:pt x="8346" y="5267"/>
                  </a:lnTo>
                  <a:lnTo>
                    <a:pt x="8295" y="5413"/>
                  </a:lnTo>
                  <a:lnTo>
                    <a:pt x="8132" y="5521"/>
                  </a:lnTo>
                  <a:lnTo>
                    <a:pt x="8071" y="5604"/>
                  </a:lnTo>
                  <a:lnTo>
                    <a:pt x="8113" y="5651"/>
                  </a:lnTo>
                  <a:lnTo>
                    <a:pt x="8009" y="5725"/>
                  </a:lnTo>
                  <a:lnTo>
                    <a:pt x="7967" y="5823"/>
                  </a:lnTo>
                  <a:lnTo>
                    <a:pt x="7864" y="5856"/>
                  </a:lnTo>
                  <a:lnTo>
                    <a:pt x="7789" y="5915"/>
                  </a:lnTo>
                  <a:lnTo>
                    <a:pt x="7701" y="5908"/>
                  </a:lnTo>
                  <a:lnTo>
                    <a:pt x="7634" y="5940"/>
                  </a:lnTo>
                  <a:lnTo>
                    <a:pt x="7595" y="5875"/>
                  </a:lnTo>
                  <a:lnTo>
                    <a:pt x="7874" y="5760"/>
                  </a:lnTo>
                  <a:lnTo>
                    <a:pt x="7980" y="5686"/>
                  </a:lnTo>
                  <a:lnTo>
                    <a:pt x="8007" y="5565"/>
                  </a:lnTo>
                  <a:lnTo>
                    <a:pt x="8194" y="5393"/>
                  </a:lnTo>
                  <a:lnTo>
                    <a:pt x="8273" y="5292"/>
                  </a:lnTo>
                  <a:lnTo>
                    <a:pt x="8290" y="5233"/>
                  </a:lnTo>
                  <a:lnTo>
                    <a:pt x="8435" y="5159"/>
                  </a:lnTo>
                  <a:lnTo>
                    <a:pt x="8499" y="5084"/>
                  </a:lnTo>
                  <a:lnTo>
                    <a:pt x="8438" y="4972"/>
                  </a:lnTo>
                  <a:lnTo>
                    <a:pt x="8384" y="4974"/>
                  </a:lnTo>
                  <a:lnTo>
                    <a:pt x="8235" y="5062"/>
                  </a:lnTo>
                  <a:lnTo>
                    <a:pt x="8039" y="5109"/>
                  </a:lnTo>
                  <a:lnTo>
                    <a:pt x="7994" y="5148"/>
                  </a:lnTo>
                  <a:lnTo>
                    <a:pt x="7905" y="5260"/>
                  </a:lnTo>
                  <a:lnTo>
                    <a:pt x="7826" y="5306"/>
                  </a:lnTo>
                  <a:lnTo>
                    <a:pt x="7859" y="5363"/>
                  </a:lnTo>
                  <a:lnTo>
                    <a:pt x="7832" y="5390"/>
                  </a:lnTo>
                  <a:lnTo>
                    <a:pt x="7802" y="5494"/>
                  </a:lnTo>
                  <a:lnTo>
                    <a:pt x="7701" y="5535"/>
                  </a:lnTo>
                  <a:lnTo>
                    <a:pt x="7715" y="5254"/>
                  </a:lnTo>
                  <a:lnTo>
                    <a:pt x="7708" y="5164"/>
                  </a:lnTo>
                  <a:lnTo>
                    <a:pt x="7651" y="5015"/>
                  </a:lnTo>
                  <a:lnTo>
                    <a:pt x="7583" y="5030"/>
                  </a:lnTo>
                  <a:lnTo>
                    <a:pt x="7531" y="5136"/>
                  </a:lnTo>
                  <a:lnTo>
                    <a:pt x="7391" y="5163"/>
                  </a:lnTo>
                  <a:lnTo>
                    <a:pt x="7445" y="5048"/>
                  </a:lnTo>
                  <a:lnTo>
                    <a:pt x="7332" y="5030"/>
                  </a:lnTo>
                  <a:lnTo>
                    <a:pt x="7272" y="4951"/>
                  </a:lnTo>
                  <a:lnTo>
                    <a:pt x="7196" y="4952"/>
                  </a:lnTo>
                  <a:lnTo>
                    <a:pt x="7178" y="4887"/>
                  </a:lnTo>
                  <a:lnTo>
                    <a:pt x="7302" y="4870"/>
                  </a:lnTo>
                  <a:lnTo>
                    <a:pt x="7289" y="4831"/>
                  </a:lnTo>
                  <a:lnTo>
                    <a:pt x="7060" y="4755"/>
                  </a:lnTo>
                  <a:lnTo>
                    <a:pt x="6932" y="4698"/>
                  </a:lnTo>
                  <a:lnTo>
                    <a:pt x="6821" y="4744"/>
                  </a:lnTo>
                  <a:lnTo>
                    <a:pt x="6752" y="4686"/>
                  </a:lnTo>
                  <a:lnTo>
                    <a:pt x="6792" y="4617"/>
                  </a:lnTo>
                  <a:lnTo>
                    <a:pt x="6885" y="4570"/>
                  </a:lnTo>
                  <a:lnTo>
                    <a:pt x="6932" y="4621"/>
                  </a:lnTo>
                  <a:lnTo>
                    <a:pt x="7013" y="4545"/>
                  </a:lnTo>
                  <a:lnTo>
                    <a:pt x="7018" y="4387"/>
                  </a:lnTo>
                  <a:lnTo>
                    <a:pt x="6925" y="4471"/>
                  </a:lnTo>
                  <a:lnTo>
                    <a:pt x="6816" y="4494"/>
                  </a:lnTo>
                  <a:lnTo>
                    <a:pt x="6730" y="4585"/>
                  </a:lnTo>
                  <a:lnTo>
                    <a:pt x="6604" y="4612"/>
                  </a:lnTo>
                  <a:lnTo>
                    <a:pt x="6646" y="4535"/>
                  </a:lnTo>
                  <a:lnTo>
                    <a:pt x="6641" y="4483"/>
                  </a:lnTo>
                  <a:lnTo>
                    <a:pt x="6442" y="4434"/>
                  </a:lnTo>
                  <a:lnTo>
                    <a:pt x="6327" y="4528"/>
                  </a:lnTo>
                  <a:lnTo>
                    <a:pt x="6275" y="4499"/>
                  </a:lnTo>
                  <a:lnTo>
                    <a:pt x="6353" y="4318"/>
                  </a:lnTo>
                  <a:lnTo>
                    <a:pt x="6284" y="4308"/>
                  </a:lnTo>
                  <a:lnTo>
                    <a:pt x="6215" y="4375"/>
                  </a:lnTo>
                  <a:lnTo>
                    <a:pt x="6132" y="4402"/>
                  </a:lnTo>
                  <a:lnTo>
                    <a:pt x="6169" y="4338"/>
                  </a:lnTo>
                  <a:lnTo>
                    <a:pt x="6210" y="4244"/>
                  </a:lnTo>
                  <a:lnTo>
                    <a:pt x="6462" y="4138"/>
                  </a:lnTo>
                  <a:lnTo>
                    <a:pt x="6578" y="4005"/>
                  </a:lnTo>
                  <a:lnTo>
                    <a:pt x="6604" y="4037"/>
                  </a:lnTo>
                  <a:lnTo>
                    <a:pt x="6509" y="4323"/>
                  </a:lnTo>
                  <a:lnTo>
                    <a:pt x="6575" y="4390"/>
                  </a:lnTo>
                  <a:lnTo>
                    <a:pt x="6679" y="4409"/>
                  </a:lnTo>
                  <a:lnTo>
                    <a:pt x="6792" y="4355"/>
                  </a:lnTo>
                  <a:lnTo>
                    <a:pt x="6863" y="4282"/>
                  </a:lnTo>
                  <a:lnTo>
                    <a:pt x="7021" y="4025"/>
                  </a:lnTo>
                  <a:lnTo>
                    <a:pt x="7046" y="3882"/>
                  </a:lnTo>
                  <a:lnTo>
                    <a:pt x="7147" y="3772"/>
                  </a:lnTo>
                  <a:lnTo>
                    <a:pt x="7083" y="3742"/>
                  </a:lnTo>
                  <a:lnTo>
                    <a:pt x="7194" y="3663"/>
                  </a:lnTo>
                  <a:lnTo>
                    <a:pt x="7243" y="3708"/>
                  </a:lnTo>
                  <a:lnTo>
                    <a:pt x="7373" y="3540"/>
                  </a:lnTo>
                  <a:lnTo>
                    <a:pt x="7343" y="3469"/>
                  </a:lnTo>
                  <a:lnTo>
                    <a:pt x="7359" y="3390"/>
                  </a:lnTo>
                  <a:lnTo>
                    <a:pt x="7225" y="3348"/>
                  </a:lnTo>
                  <a:lnTo>
                    <a:pt x="7248" y="3272"/>
                  </a:lnTo>
                  <a:lnTo>
                    <a:pt x="7194" y="3185"/>
                  </a:lnTo>
                  <a:lnTo>
                    <a:pt x="7018" y="3084"/>
                  </a:lnTo>
                  <a:lnTo>
                    <a:pt x="6920" y="3018"/>
                  </a:lnTo>
                  <a:lnTo>
                    <a:pt x="6651" y="2932"/>
                  </a:lnTo>
                  <a:lnTo>
                    <a:pt x="6471" y="2858"/>
                  </a:lnTo>
                  <a:lnTo>
                    <a:pt x="6365" y="2767"/>
                  </a:lnTo>
                  <a:lnTo>
                    <a:pt x="6322" y="2633"/>
                  </a:lnTo>
                  <a:lnTo>
                    <a:pt x="6258" y="2589"/>
                  </a:lnTo>
                  <a:lnTo>
                    <a:pt x="5902" y="2644"/>
                  </a:lnTo>
                  <a:lnTo>
                    <a:pt x="5730" y="2690"/>
                  </a:lnTo>
                  <a:lnTo>
                    <a:pt x="5600" y="2791"/>
                  </a:lnTo>
                  <a:lnTo>
                    <a:pt x="5585" y="2872"/>
                  </a:lnTo>
                  <a:lnTo>
                    <a:pt x="5691" y="2966"/>
                  </a:lnTo>
                  <a:lnTo>
                    <a:pt x="5577" y="3027"/>
                  </a:lnTo>
                  <a:lnTo>
                    <a:pt x="5338" y="3126"/>
                  </a:lnTo>
                  <a:lnTo>
                    <a:pt x="5142" y="3229"/>
                  </a:lnTo>
                  <a:lnTo>
                    <a:pt x="4991" y="3291"/>
                  </a:lnTo>
                  <a:lnTo>
                    <a:pt x="4964" y="3372"/>
                  </a:lnTo>
                  <a:lnTo>
                    <a:pt x="5065" y="3377"/>
                  </a:lnTo>
                  <a:lnTo>
                    <a:pt x="5020" y="3469"/>
                  </a:lnTo>
                  <a:lnTo>
                    <a:pt x="5148" y="3466"/>
                  </a:lnTo>
                  <a:lnTo>
                    <a:pt x="5398" y="3417"/>
                  </a:lnTo>
                  <a:lnTo>
                    <a:pt x="5413" y="3476"/>
                  </a:lnTo>
                  <a:lnTo>
                    <a:pt x="5575" y="3488"/>
                  </a:lnTo>
                  <a:lnTo>
                    <a:pt x="5681" y="3402"/>
                  </a:lnTo>
                  <a:lnTo>
                    <a:pt x="5809" y="3330"/>
                  </a:lnTo>
                  <a:lnTo>
                    <a:pt x="6023" y="3321"/>
                  </a:lnTo>
                  <a:lnTo>
                    <a:pt x="6132" y="3404"/>
                  </a:lnTo>
                  <a:lnTo>
                    <a:pt x="6245" y="3464"/>
                  </a:lnTo>
                  <a:lnTo>
                    <a:pt x="6349" y="3432"/>
                  </a:lnTo>
                  <a:lnTo>
                    <a:pt x="6457" y="3459"/>
                  </a:lnTo>
                  <a:lnTo>
                    <a:pt x="6489" y="3540"/>
                  </a:lnTo>
                  <a:lnTo>
                    <a:pt x="6398" y="3636"/>
                  </a:lnTo>
                  <a:lnTo>
                    <a:pt x="6326" y="3661"/>
                  </a:lnTo>
                  <a:lnTo>
                    <a:pt x="6296" y="3634"/>
                  </a:lnTo>
                  <a:lnTo>
                    <a:pt x="6132" y="3550"/>
                  </a:lnTo>
                  <a:lnTo>
                    <a:pt x="6040" y="3525"/>
                  </a:lnTo>
                  <a:lnTo>
                    <a:pt x="5949" y="3520"/>
                  </a:lnTo>
                  <a:lnTo>
                    <a:pt x="5794" y="3590"/>
                  </a:lnTo>
                  <a:lnTo>
                    <a:pt x="5636" y="3622"/>
                  </a:lnTo>
                  <a:lnTo>
                    <a:pt x="5570" y="3702"/>
                  </a:lnTo>
                  <a:lnTo>
                    <a:pt x="5476" y="3767"/>
                  </a:lnTo>
                  <a:lnTo>
                    <a:pt x="5493" y="3863"/>
                  </a:lnTo>
                  <a:lnTo>
                    <a:pt x="5540" y="3959"/>
                  </a:lnTo>
                  <a:lnTo>
                    <a:pt x="5543" y="4074"/>
                  </a:lnTo>
                  <a:lnTo>
                    <a:pt x="5464" y="4173"/>
                  </a:lnTo>
                  <a:lnTo>
                    <a:pt x="5376" y="4131"/>
                  </a:lnTo>
                  <a:lnTo>
                    <a:pt x="5376" y="4063"/>
                  </a:lnTo>
                  <a:lnTo>
                    <a:pt x="5410" y="3981"/>
                  </a:lnTo>
                  <a:lnTo>
                    <a:pt x="5397" y="3904"/>
                  </a:lnTo>
                  <a:lnTo>
                    <a:pt x="5365" y="3835"/>
                  </a:lnTo>
                  <a:lnTo>
                    <a:pt x="5270" y="3872"/>
                  </a:lnTo>
                  <a:lnTo>
                    <a:pt x="5208" y="3936"/>
                  </a:lnTo>
                  <a:lnTo>
                    <a:pt x="5223" y="3954"/>
                  </a:lnTo>
                  <a:lnTo>
                    <a:pt x="5132" y="3981"/>
                  </a:lnTo>
                  <a:lnTo>
                    <a:pt x="5013" y="4013"/>
                  </a:lnTo>
                  <a:lnTo>
                    <a:pt x="5018" y="3957"/>
                  </a:lnTo>
                  <a:lnTo>
                    <a:pt x="5146" y="3858"/>
                  </a:lnTo>
                  <a:lnTo>
                    <a:pt x="5105" y="3809"/>
                  </a:lnTo>
                  <a:lnTo>
                    <a:pt x="5015" y="3809"/>
                  </a:lnTo>
                  <a:lnTo>
                    <a:pt x="4898" y="3850"/>
                  </a:lnTo>
                  <a:lnTo>
                    <a:pt x="4767" y="3914"/>
                  </a:lnTo>
                  <a:lnTo>
                    <a:pt x="4742" y="3829"/>
                  </a:lnTo>
                  <a:lnTo>
                    <a:pt x="4680" y="3838"/>
                  </a:lnTo>
                  <a:lnTo>
                    <a:pt x="4701" y="3764"/>
                  </a:lnTo>
                  <a:lnTo>
                    <a:pt x="4740" y="3744"/>
                  </a:lnTo>
                  <a:lnTo>
                    <a:pt x="4787" y="3659"/>
                  </a:lnTo>
                  <a:lnTo>
                    <a:pt x="4769" y="3584"/>
                  </a:lnTo>
                  <a:lnTo>
                    <a:pt x="4742" y="3489"/>
                  </a:lnTo>
                  <a:lnTo>
                    <a:pt x="4720" y="3452"/>
                  </a:lnTo>
                  <a:lnTo>
                    <a:pt x="4781" y="3400"/>
                  </a:lnTo>
                  <a:lnTo>
                    <a:pt x="4875" y="3299"/>
                  </a:lnTo>
                  <a:lnTo>
                    <a:pt x="4853" y="3269"/>
                  </a:lnTo>
                  <a:lnTo>
                    <a:pt x="4861" y="3202"/>
                  </a:lnTo>
                  <a:lnTo>
                    <a:pt x="4914" y="3188"/>
                  </a:lnTo>
                  <a:lnTo>
                    <a:pt x="4983" y="3104"/>
                  </a:lnTo>
                  <a:lnTo>
                    <a:pt x="5040" y="3089"/>
                  </a:lnTo>
                  <a:lnTo>
                    <a:pt x="5121" y="3050"/>
                  </a:lnTo>
                  <a:lnTo>
                    <a:pt x="5200" y="3074"/>
                  </a:lnTo>
                  <a:lnTo>
                    <a:pt x="5173" y="3099"/>
                  </a:lnTo>
                  <a:lnTo>
                    <a:pt x="5220" y="3102"/>
                  </a:lnTo>
                  <a:lnTo>
                    <a:pt x="5262" y="3059"/>
                  </a:lnTo>
                  <a:lnTo>
                    <a:pt x="5307" y="3040"/>
                  </a:lnTo>
                  <a:lnTo>
                    <a:pt x="5344" y="3050"/>
                  </a:lnTo>
                  <a:lnTo>
                    <a:pt x="5420" y="3035"/>
                  </a:lnTo>
                  <a:lnTo>
                    <a:pt x="5407" y="2990"/>
                  </a:lnTo>
                  <a:lnTo>
                    <a:pt x="5378" y="2974"/>
                  </a:lnTo>
                  <a:lnTo>
                    <a:pt x="5402" y="2917"/>
                  </a:lnTo>
                  <a:lnTo>
                    <a:pt x="5368" y="2907"/>
                  </a:lnTo>
                  <a:lnTo>
                    <a:pt x="5334" y="2905"/>
                  </a:lnTo>
                  <a:lnTo>
                    <a:pt x="5186" y="2941"/>
                  </a:lnTo>
                  <a:lnTo>
                    <a:pt x="5090" y="2990"/>
                  </a:lnTo>
                  <a:lnTo>
                    <a:pt x="5008" y="3013"/>
                  </a:lnTo>
                  <a:lnTo>
                    <a:pt x="4946" y="3045"/>
                  </a:lnTo>
                  <a:lnTo>
                    <a:pt x="4903" y="3015"/>
                  </a:lnTo>
                  <a:lnTo>
                    <a:pt x="4942" y="2993"/>
                  </a:lnTo>
                  <a:lnTo>
                    <a:pt x="4971" y="2934"/>
                  </a:lnTo>
                  <a:lnTo>
                    <a:pt x="4949" y="2927"/>
                  </a:lnTo>
                  <a:lnTo>
                    <a:pt x="4991" y="2865"/>
                  </a:lnTo>
                  <a:lnTo>
                    <a:pt x="4998" y="2781"/>
                  </a:lnTo>
                  <a:lnTo>
                    <a:pt x="4845" y="2769"/>
                  </a:lnTo>
                  <a:lnTo>
                    <a:pt x="4834" y="2740"/>
                  </a:lnTo>
                  <a:lnTo>
                    <a:pt x="4851" y="2688"/>
                  </a:lnTo>
                  <a:lnTo>
                    <a:pt x="4875" y="2631"/>
                  </a:lnTo>
                  <a:lnTo>
                    <a:pt x="4787" y="2638"/>
                  </a:lnTo>
                  <a:lnTo>
                    <a:pt x="4831" y="2491"/>
                  </a:lnTo>
                  <a:lnTo>
                    <a:pt x="4944" y="2409"/>
                  </a:lnTo>
                  <a:lnTo>
                    <a:pt x="4786" y="2469"/>
                  </a:lnTo>
                  <a:lnTo>
                    <a:pt x="4929" y="2336"/>
                  </a:lnTo>
                  <a:lnTo>
                    <a:pt x="4993" y="2249"/>
                  </a:lnTo>
                  <a:lnTo>
                    <a:pt x="4902" y="2281"/>
                  </a:lnTo>
                  <a:lnTo>
                    <a:pt x="4750" y="2407"/>
                  </a:lnTo>
                  <a:lnTo>
                    <a:pt x="4641" y="2483"/>
                  </a:lnTo>
                  <a:lnTo>
                    <a:pt x="4449" y="2606"/>
                  </a:lnTo>
                  <a:lnTo>
                    <a:pt x="4235" y="2680"/>
                  </a:lnTo>
                  <a:lnTo>
                    <a:pt x="4207" y="2666"/>
                  </a:lnTo>
                  <a:lnTo>
                    <a:pt x="4329" y="2533"/>
                  </a:lnTo>
                  <a:lnTo>
                    <a:pt x="4387" y="2469"/>
                  </a:lnTo>
                  <a:lnTo>
                    <a:pt x="4488" y="2377"/>
                  </a:lnTo>
                  <a:lnTo>
                    <a:pt x="4595" y="2272"/>
                  </a:lnTo>
                  <a:lnTo>
                    <a:pt x="4715" y="2171"/>
                  </a:lnTo>
                  <a:lnTo>
                    <a:pt x="4764" y="2094"/>
                  </a:lnTo>
                  <a:lnTo>
                    <a:pt x="4685" y="2141"/>
                  </a:lnTo>
                  <a:lnTo>
                    <a:pt x="4619" y="2168"/>
                  </a:lnTo>
                  <a:lnTo>
                    <a:pt x="4584" y="2187"/>
                  </a:lnTo>
                  <a:lnTo>
                    <a:pt x="4531" y="2217"/>
                  </a:lnTo>
                  <a:lnTo>
                    <a:pt x="4488" y="2239"/>
                  </a:lnTo>
                  <a:lnTo>
                    <a:pt x="4451" y="2251"/>
                  </a:lnTo>
                  <a:lnTo>
                    <a:pt x="4419" y="2264"/>
                  </a:lnTo>
                  <a:lnTo>
                    <a:pt x="4422" y="2251"/>
                  </a:lnTo>
                  <a:lnTo>
                    <a:pt x="4370" y="2276"/>
                  </a:lnTo>
                  <a:lnTo>
                    <a:pt x="4313" y="2315"/>
                  </a:lnTo>
                  <a:lnTo>
                    <a:pt x="4264" y="2357"/>
                  </a:lnTo>
                  <a:lnTo>
                    <a:pt x="4200" y="2397"/>
                  </a:lnTo>
                  <a:lnTo>
                    <a:pt x="4144" y="2427"/>
                  </a:lnTo>
                  <a:lnTo>
                    <a:pt x="4106" y="2464"/>
                  </a:lnTo>
                  <a:lnTo>
                    <a:pt x="4045" y="2517"/>
                  </a:lnTo>
                  <a:lnTo>
                    <a:pt x="4030" y="2535"/>
                  </a:lnTo>
                  <a:lnTo>
                    <a:pt x="3932" y="2623"/>
                  </a:lnTo>
                  <a:lnTo>
                    <a:pt x="3855" y="2681"/>
                  </a:lnTo>
                  <a:lnTo>
                    <a:pt x="3792" y="2734"/>
                  </a:lnTo>
                  <a:lnTo>
                    <a:pt x="3740" y="2782"/>
                  </a:lnTo>
                  <a:lnTo>
                    <a:pt x="3742" y="2793"/>
                  </a:lnTo>
                  <a:lnTo>
                    <a:pt x="3720" y="2825"/>
                  </a:lnTo>
                  <a:lnTo>
                    <a:pt x="3638" y="2910"/>
                  </a:lnTo>
                  <a:lnTo>
                    <a:pt x="3537" y="3023"/>
                  </a:lnTo>
                  <a:lnTo>
                    <a:pt x="3553" y="3038"/>
                  </a:lnTo>
                  <a:lnTo>
                    <a:pt x="3515" y="3094"/>
                  </a:lnTo>
                  <a:lnTo>
                    <a:pt x="3564" y="3072"/>
                  </a:lnTo>
                  <a:lnTo>
                    <a:pt x="3565" y="3097"/>
                  </a:lnTo>
                  <a:lnTo>
                    <a:pt x="3653" y="3027"/>
                  </a:lnTo>
                  <a:lnTo>
                    <a:pt x="3708" y="3013"/>
                  </a:lnTo>
                  <a:lnTo>
                    <a:pt x="3723" y="3035"/>
                  </a:lnTo>
                  <a:lnTo>
                    <a:pt x="3754" y="3023"/>
                  </a:lnTo>
                  <a:lnTo>
                    <a:pt x="3690" y="3124"/>
                  </a:lnTo>
                  <a:lnTo>
                    <a:pt x="3702" y="3168"/>
                  </a:lnTo>
                  <a:lnTo>
                    <a:pt x="3771" y="3129"/>
                  </a:lnTo>
                  <a:lnTo>
                    <a:pt x="3831" y="3106"/>
                  </a:lnTo>
                  <a:lnTo>
                    <a:pt x="3781" y="3213"/>
                  </a:lnTo>
                  <a:lnTo>
                    <a:pt x="3638" y="3404"/>
                  </a:lnTo>
                  <a:lnTo>
                    <a:pt x="3656" y="3451"/>
                  </a:lnTo>
                  <a:lnTo>
                    <a:pt x="3643" y="3483"/>
                  </a:lnTo>
                  <a:lnTo>
                    <a:pt x="3670" y="3506"/>
                  </a:lnTo>
                  <a:lnTo>
                    <a:pt x="3665" y="3538"/>
                  </a:lnTo>
                  <a:lnTo>
                    <a:pt x="3585" y="3631"/>
                  </a:lnTo>
                  <a:lnTo>
                    <a:pt x="3547" y="3683"/>
                  </a:lnTo>
                  <a:lnTo>
                    <a:pt x="3414" y="3777"/>
                  </a:lnTo>
                  <a:lnTo>
                    <a:pt x="3313" y="3878"/>
                  </a:lnTo>
                  <a:lnTo>
                    <a:pt x="3195" y="4011"/>
                  </a:lnTo>
                  <a:lnTo>
                    <a:pt x="3109" y="4117"/>
                  </a:lnTo>
                  <a:lnTo>
                    <a:pt x="3070" y="4193"/>
                  </a:lnTo>
                  <a:lnTo>
                    <a:pt x="3006" y="4265"/>
                  </a:lnTo>
                  <a:lnTo>
                    <a:pt x="2961" y="4343"/>
                  </a:lnTo>
                  <a:lnTo>
                    <a:pt x="2899" y="4405"/>
                  </a:lnTo>
                  <a:lnTo>
                    <a:pt x="2868" y="4456"/>
                  </a:lnTo>
                  <a:lnTo>
                    <a:pt x="2799" y="4526"/>
                  </a:lnTo>
                  <a:lnTo>
                    <a:pt x="2719" y="4614"/>
                  </a:lnTo>
                  <a:lnTo>
                    <a:pt x="2702" y="4609"/>
                  </a:lnTo>
                  <a:lnTo>
                    <a:pt x="2650" y="4634"/>
                  </a:lnTo>
                  <a:lnTo>
                    <a:pt x="2614" y="4659"/>
                  </a:lnTo>
                  <a:lnTo>
                    <a:pt x="2609" y="4695"/>
                  </a:lnTo>
                  <a:lnTo>
                    <a:pt x="2687" y="4676"/>
                  </a:lnTo>
                  <a:lnTo>
                    <a:pt x="2680" y="4713"/>
                  </a:lnTo>
                  <a:lnTo>
                    <a:pt x="2735" y="4681"/>
                  </a:lnTo>
                  <a:lnTo>
                    <a:pt x="2803" y="4579"/>
                  </a:lnTo>
                  <a:lnTo>
                    <a:pt x="2865" y="4568"/>
                  </a:lnTo>
                  <a:lnTo>
                    <a:pt x="2818" y="4668"/>
                  </a:lnTo>
                  <a:lnTo>
                    <a:pt x="2747" y="4762"/>
                  </a:lnTo>
                  <a:lnTo>
                    <a:pt x="2784" y="4750"/>
                  </a:lnTo>
                  <a:lnTo>
                    <a:pt x="2808" y="4723"/>
                  </a:lnTo>
                  <a:lnTo>
                    <a:pt x="2897" y="4595"/>
                  </a:lnTo>
                  <a:lnTo>
                    <a:pt x="2956" y="4499"/>
                  </a:lnTo>
                  <a:lnTo>
                    <a:pt x="3030" y="4385"/>
                  </a:lnTo>
                  <a:lnTo>
                    <a:pt x="3043" y="4397"/>
                  </a:lnTo>
                  <a:lnTo>
                    <a:pt x="3079" y="4356"/>
                  </a:lnTo>
                  <a:lnTo>
                    <a:pt x="3106" y="4281"/>
                  </a:lnTo>
                  <a:lnTo>
                    <a:pt x="3245" y="4116"/>
                  </a:lnTo>
                  <a:lnTo>
                    <a:pt x="3365" y="4010"/>
                  </a:lnTo>
                  <a:lnTo>
                    <a:pt x="3466" y="3888"/>
                  </a:lnTo>
                  <a:lnTo>
                    <a:pt x="3542" y="3826"/>
                  </a:lnTo>
                  <a:lnTo>
                    <a:pt x="3574" y="3818"/>
                  </a:lnTo>
                  <a:lnTo>
                    <a:pt x="3638" y="3781"/>
                  </a:lnTo>
                  <a:lnTo>
                    <a:pt x="3651" y="3829"/>
                  </a:lnTo>
                  <a:lnTo>
                    <a:pt x="3604" y="3910"/>
                  </a:lnTo>
                  <a:lnTo>
                    <a:pt x="3601" y="3897"/>
                  </a:lnTo>
                  <a:lnTo>
                    <a:pt x="3599" y="3895"/>
                  </a:lnTo>
                  <a:lnTo>
                    <a:pt x="3555" y="3915"/>
                  </a:lnTo>
                  <a:lnTo>
                    <a:pt x="3501" y="3964"/>
                  </a:lnTo>
                  <a:lnTo>
                    <a:pt x="3547" y="3962"/>
                  </a:lnTo>
                  <a:lnTo>
                    <a:pt x="3503" y="4031"/>
                  </a:lnTo>
                  <a:lnTo>
                    <a:pt x="3459" y="4057"/>
                  </a:lnTo>
                  <a:lnTo>
                    <a:pt x="3390" y="4129"/>
                  </a:lnTo>
                  <a:lnTo>
                    <a:pt x="3387" y="4116"/>
                  </a:lnTo>
                  <a:lnTo>
                    <a:pt x="3267" y="4247"/>
                  </a:lnTo>
                  <a:lnTo>
                    <a:pt x="3200" y="4356"/>
                  </a:lnTo>
                  <a:lnTo>
                    <a:pt x="3138" y="4439"/>
                  </a:lnTo>
                  <a:lnTo>
                    <a:pt x="3065" y="4557"/>
                  </a:lnTo>
                  <a:lnTo>
                    <a:pt x="3028" y="4616"/>
                  </a:lnTo>
                  <a:lnTo>
                    <a:pt x="2981" y="4669"/>
                  </a:lnTo>
                  <a:lnTo>
                    <a:pt x="2966" y="4695"/>
                  </a:lnTo>
                  <a:lnTo>
                    <a:pt x="2942" y="4725"/>
                  </a:lnTo>
                  <a:lnTo>
                    <a:pt x="2907" y="4737"/>
                  </a:lnTo>
                  <a:lnTo>
                    <a:pt x="2826" y="4786"/>
                  </a:lnTo>
                  <a:lnTo>
                    <a:pt x="2767" y="4834"/>
                  </a:lnTo>
                  <a:lnTo>
                    <a:pt x="2713" y="4920"/>
                  </a:lnTo>
                  <a:lnTo>
                    <a:pt x="2687" y="4940"/>
                  </a:lnTo>
                  <a:lnTo>
                    <a:pt x="2675" y="4964"/>
                  </a:lnTo>
                  <a:lnTo>
                    <a:pt x="2639" y="4996"/>
                  </a:lnTo>
                  <a:lnTo>
                    <a:pt x="2560" y="5099"/>
                  </a:lnTo>
                  <a:lnTo>
                    <a:pt x="2498" y="5181"/>
                  </a:lnTo>
                  <a:lnTo>
                    <a:pt x="2419" y="5260"/>
                  </a:lnTo>
                  <a:lnTo>
                    <a:pt x="2321" y="5373"/>
                  </a:lnTo>
                  <a:lnTo>
                    <a:pt x="2256" y="5503"/>
                  </a:lnTo>
                  <a:lnTo>
                    <a:pt x="2244" y="5572"/>
                  </a:lnTo>
                  <a:lnTo>
                    <a:pt x="2350" y="5447"/>
                  </a:lnTo>
                  <a:lnTo>
                    <a:pt x="2350" y="5503"/>
                  </a:lnTo>
                  <a:lnTo>
                    <a:pt x="2414" y="5424"/>
                  </a:lnTo>
                  <a:lnTo>
                    <a:pt x="2368" y="5545"/>
                  </a:lnTo>
                  <a:lnTo>
                    <a:pt x="2432" y="5489"/>
                  </a:lnTo>
                  <a:lnTo>
                    <a:pt x="2474" y="5410"/>
                  </a:lnTo>
                  <a:lnTo>
                    <a:pt x="2537" y="5311"/>
                  </a:lnTo>
                  <a:lnTo>
                    <a:pt x="2557" y="5329"/>
                  </a:lnTo>
                  <a:lnTo>
                    <a:pt x="2621" y="5235"/>
                  </a:lnTo>
                  <a:lnTo>
                    <a:pt x="2697" y="5158"/>
                  </a:lnTo>
                  <a:lnTo>
                    <a:pt x="2719" y="5156"/>
                  </a:lnTo>
                  <a:lnTo>
                    <a:pt x="2648" y="5257"/>
                  </a:lnTo>
                  <a:lnTo>
                    <a:pt x="2639" y="5312"/>
                  </a:lnTo>
                  <a:lnTo>
                    <a:pt x="2651" y="5350"/>
                  </a:lnTo>
                  <a:lnTo>
                    <a:pt x="2730" y="5228"/>
                  </a:lnTo>
                  <a:lnTo>
                    <a:pt x="2744" y="5326"/>
                  </a:lnTo>
                  <a:lnTo>
                    <a:pt x="2727" y="5387"/>
                  </a:lnTo>
                  <a:lnTo>
                    <a:pt x="2717" y="5450"/>
                  </a:lnTo>
                  <a:lnTo>
                    <a:pt x="2692" y="5469"/>
                  </a:lnTo>
                  <a:lnTo>
                    <a:pt x="2633" y="5545"/>
                  </a:lnTo>
                  <a:lnTo>
                    <a:pt x="2692" y="5577"/>
                  </a:lnTo>
                  <a:lnTo>
                    <a:pt x="2725" y="5590"/>
                  </a:lnTo>
                  <a:lnTo>
                    <a:pt x="2727" y="5705"/>
                  </a:lnTo>
                  <a:lnTo>
                    <a:pt x="2757" y="5698"/>
                  </a:lnTo>
                  <a:lnTo>
                    <a:pt x="2801" y="5580"/>
                  </a:lnTo>
                  <a:lnTo>
                    <a:pt x="2848" y="5531"/>
                  </a:lnTo>
                  <a:lnTo>
                    <a:pt x="2922" y="5445"/>
                  </a:lnTo>
                  <a:lnTo>
                    <a:pt x="3011" y="5413"/>
                  </a:lnTo>
                  <a:lnTo>
                    <a:pt x="3064" y="5425"/>
                  </a:lnTo>
                  <a:lnTo>
                    <a:pt x="3220" y="5339"/>
                  </a:lnTo>
                  <a:lnTo>
                    <a:pt x="3207" y="5378"/>
                  </a:lnTo>
                  <a:lnTo>
                    <a:pt x="3235" y="5403"/>
                  </a:lnTo>
                  <a:lnTo>
                    <a:pt x="3269" y="5376"/>
                  </a:lnTo>
                  <a:lnTo>
                    <a:pt x="3368" y="5380"/>
                  </a:lnTo>
                  <a:lnTo>
                    <a:pt x="3444" y="5363"/>
                  </a:lnTo>
                  <a:lnTo>
                    <a:pt x="3463" y="5437"/>
                  </a:lnTo>
                  <a:lnTo>
                    <a:pt x="3412" y="5477"/>
                  </a:lnTo>
                  <a:lnTo>
                    <a:pt x="3387" y="5646"/>
                  </a:lnTo>
                  <a:lnTo>
                    <a:pt x="3358" y="5695"/>
                  </a:lnTo>
                  <a:lnTo>
                    <a:pt x="3308" y="5639"/>
                  </a:lnTo>
                  <a:lnTo>
                    <a:pt x="3281" y="5641"/>
                  </a:lnTo>
                  <a:lnTo>
                    <a:pt x="3249" y="5772"/>
                  </a:lnTo>
                  <a:lnTo>
                    <a:pt x="3186" y="5797"/>
                  </a:lnTo>
                  <a:lnTo>
                    <a:pt x="3163" y="5871"/>
                  </a:lnTo>
                  <a:lnTo>
                    <a:pt x="3254" y="5940"/>
                  </a:lnTo>
                  <a:lnTo>
                    <a:pt x="3293" y="6025"/>
                  </a:lnTo>
                  <a:lnTo>
                    <a:pt x="3341" y="6006"/>
                  </a:lnTo>
                  <a:lnTo>
                    <a:pt x="3319" y="5917"/>
                  </a:lnTo>
                  <a:lnTo>
                    <a:pt x="3346" y="5848"/>
                  </a:lnTo>
                  <a:lnTo>
                    <a:pt x="3429" y="5779"/>
                  </a:lnTo>
                  <a:lnTo>
                    <a:pt x="3489" y="5821"/>
                  </a:lnTo>
                  <a:lnTo>
                    <a:pt x="3510" y="5900"/>
                  </a:lnTo>
                  <a:lnTo>
                    <a:pt x="3565" y="5927"/>
                  </a:lnTo>
                  <a:lnTo>
                    <a:pt x="3589" y="5991"/>
                  </a:lnTo>
                  <a:lnTo>
                    <a:pt x="3629" y="6053"/>
                  </a:lnTo>
                  <a:lnTo>
                    <a:pt x="3599" y="6078"/>
                  </a:lnTo>
                  <a:lnTo>
                    <a:pt x="3516" y="5989"/>
                  </a:lnTo>
                  <a:lnTo>
                    <a:pt x="3473" y="6082"/>
                  </a:lnTo>
                  <a:lnTo>
                    <a:pt x="3346" y="6094"/>
                  </a:lnTo>
                  <a:lnTo>
                    <a:pt x="3314" y="6043"/>
                  </a:lnTo>
                  <a:lnTo>
                    <a:pt x="3250" y="6184"/>
                  </a:lnTo>
                  <a:lnTo>
                    <a:pt x="3224" y="6333"/>
                  </a:lnTo>
                  <a:lnTo>
                    <a:pt x="3143" y="6546"/>
                  </a:lnTo>
                  <a:lnTo>
                    <a:pt x="3114" y="6617"/>
                  </a:lnTo>
                  <a:lnTo>
                    <a:pt x="3112" y="6683"/>
                  </a:lnTo>
                  <a:lnTo>
                    <a:pt x="3082" y="6780"/>
                  </a:lnTo>
                  <a:lnTo>
                    <a:pt x="3005" y="6883"/>
                  </a:lnTo>
                  <a:lnTo>
                    <a:pt x="2949" y="6918"/>
                  </a:lnTo>
                  <a:lnTo>
                    <a:pt x="2853" y="6863"/>
                  </a:lnTo>
                  <a:lnTo>
                    <a:pt x="2843" y="6769"/>
                  </a:lnTo>
                  <a:lnTo>
                    <a:pt x="2799" y="6671"/>
                  </a:lnTo>
                  <a:lnTo>
                    <a:pt x="2820" y="6484"/>
                  </a:lnTo>
                  <a:lnTo>
                    <a:pt x="2880" y="6237"/>
                  </a:lnTo>
                  <a:lnTo>
                    <a:pt x="2860" y="6075"/>
                  </a:lnTo>
                  <a:lnTo>
                    <a:pt x="2816" y="5989"/>
                  </a:lnTo>
                  <a:lnTo>
                    <a:pt x="2732" y="5935"/>
                  </a:lnTo>
                  <a:lnTo>
                    <a:pt x="2747" y="5732"/>
                  </a:lnTo>
                  <a:lnTo>
                    <a:pt x="2655" y="5764"/>
                  </a:lnTo>
                  <a:lnTo>
                    <a:pt x="2658" y="5612"/>
                  </a:lnTo>
                  <a:lnTo>
                    <a:pt x="2552" y="5592"/>
                  </a:lnTo>
                  <a:lnTo>
                    <a:pt x="2490" y="5703"/>
                  </a:lnTo>
                  <a:lnTo>
                    <a:pt x="2402" y="5730"/>
                  </a:lnTo>
                  <a:lnTo>
                    <a:pt x="2333" y="5861"/>
                  </a:lnTo>
                  <a:lnTo>
                    <a:pt x="2217" y="6026"/>
                  </a:lnTo>
                  <a:lnTo>
                    <a:pt x="2214" y="6141"/>
                  </a:lnTo>
                  <a:lnTo>
                    <a:pt x="2151" y="6301"/>
                  </a:lnTo>
                  <a:lnTo>
                    <a:pt x="2165" y="6361"/>
                  </a:lnTo>
                  <a:lnTo>
                    <a:pt x="2212" y="6341"/>
                  </a:lnTo>
                  <a:lnTo>
                    <a:pt x="2212" y="6460"/>
                  </a:lnTo>
                  <a:lnTo>
                    <a:pt x="2156" y="6605"/>
                  </a:lnTo>
                  <a:lnTo>
                    <a:pt x="2182" y="6755"/>
                  </a:lnTo>
                  <a:lnTo>
                    <a:pt x="2254" y="6763"/>
                  </a:lnTo>
                  <a:lnTo>
                    <a:pt x="2239" y="6880"/>
                  </a:lnTo>
                  <a:lnTo>
                    <a:pt x="2257" y="6933"/>
                  </a:lnTo>
                  <a:lnTo>
                    <a:pt x="2210" y="6937"/>
                  </a:lnTo>
                  <a:lnTo>
                    <a:pt x="2166" y="7028"/>
                  </a:lnTo>
                  <a:lnTo>
                    <a:pt x="2118" y="7050"/>
                  </a:lnTo>
                  <a:lnTo>
                    <a:pt x="2038" y="7149"/>
                  </a:lnTo>
                  <a:lnTo>
                    <a:pt x="2033" y="7151"/>
                  </a:lnTo>
                  <a:lnTo>
                    <a:pt x="1953" y="7179"/>
                  </a:lnTo>
                  <a:lnTo>
                    <a:pt x="1863" y="7235"/>
                  </a:lnTo>
                  <a:lnTo>
                    <a:pt x="1862" y="7233"/>
                  </a:lnTo>
                  <a:lnTo>
                    <a:pt x="1835" y="7247"/>
                  </a:lnTo>
                  <a:lnTo>
                    <a:pt x="1756" y="7312"/>
                  </a:lnTo>
                  <a:lnTo>
                    <a:pt x="1707" y="7337"/>
                  </a:lnTo>
                  <a:lnTo>
                    <a:pt x="1702" y="7353"/>
                  </a:lnTo>
                  <a:lnTo>
                    <a:pt x="1666" y="7359"/>
                  </a:lnTo>
                  <a:lnTo>
                    <a:pt x="1636" y="7332"/>
                  </a:lnTo>
                  <a:lnTo>
                    <a:pt x="1634" y="7236"/>
                  </a:lnTo>
                  <a:lnTo>
                    <a:pt x="1651" y="7119"/>
                  </a:lnTo>
                  <a:lnTo>
                    <a:pt x="1619" y="7130"/>
                  </a:lnTo>
                  <a:lnTo>
                    <a:pt x="1665" y="7041"/>
                  </a:lnTo>
                  <a:lnTo>
                    <a:pt x="1675" y="6947"/>
                  </a:lnTo>
                  <a:lnTo>
                    <a:pt x="1665" y="6856"/>
                  </a:lnTo>
                  <a:lnTo>
                    <a:pt x="1638" y="6843"/>
                  </a:lnTo>
                  <a:lnTo>
                    <a:pt x="1609" y="6790"/>
                  </a:lnTo>
                  <a:lnTo>
                    <a:pt x="1626" y="6720"/>
                  </a:lnTo>
                  <a:lnTo>
                    <a:pt x="1660" y="6573"/>
                  </a:lnTo>
                  <a:lnTo>
                    <a:pt x="1693" y="6435"/>
                  </a:lnTo>
                  <a:lnTo>
                    <a:pt x="1707" y="6287"/>
                  </a:lnTo>
                  <a:lnTo>
                    <a:pt x="1744" y="6225"/>
                  </a:lnTo>
                  <a:lnTo>
                    <a:pt x="1771" y="6100"/>
                  </a:lnTo>
                  <a:lnTo>
                    <a:pt x="1793" y="6048"/>
                  </a:lnTo>
                  <a:lnTo>
                    <a:pt x="1799" y="6006"/>
                  </a:lnTo>
                  <a:lnTo>
                    <a:pt x="1852" y="5922"/>
                  </a:lnTo>
                  <a:lnTo>
                    <a:pt x="1900" y="5750"/>
                  </a:lnTo>
                  <a:lnTo>
                    <a:pt x="1904" y="5688"/>
                  </a:lnTo>
                  <a:lnTo>
                    <a:pt x="1875" y="5656"/>
                  </a:lnTo>
                  <a:lnTo>
                    <a:pt x="1836" y="5669"/>
                  </a:lnTo>
                  <a:lnTo>
                    <a:pt x="1757" y="5772"/>
                  </a:lnTo>
                  <a:lnTo>
                    <a:pt x="1727" y="5765"/>
                  </a:lnTo>
                  <a:lnTo>
                    <a:pt x="1719" y="5737"/>
                  </a:lnTo>
                  <a:lnTo>
                    <a:pt x="1798" y="5567"/>
                  </a:lnTo>
                  <a:lnTo>
                    <a:pt x="1887" y="5370"/>
                  </a:lnTo>
                  <a:lnTo>
                    <a:pt x="1941" y="5252"/>
                  </a:lnTo>
                  <a:lnTo>
                    <a:pt x="2044" y="5116"/>
                  </a:lnTo>
                  <a:lnTo>
                    <a:pt x="2143" y="4930"/>
                  </a:lnTo>
                  <a:lnTo>
                    <a:pt x="2197" y="4826"/>
                  </a:lnTo>
                  <a:lnTo>
                    <a:pt x="2208" y="4789"/>
                  </a:lnTo>
                  <a:lnTo>
                    <a:pt x="2299" y="4634"/>
                  </a:lnTo>
                  <a:lnTo>
                    <a:pt x="2333" y="4580"/>
                  </a:lnTo>
                  <a:lnTo>
                    <a:pt x="2392" y="4513"/>
                  </a:lnTo>
                  <a:lnTo>
                    <a:pt x="2421" y="4457"/>
                  </a:lnTo>
                  <a:lnTo>
                    <a:pt x="2485" y="4392"/>
                  </a:lnTo>
                  <a:lnTo>
                    <a:pt x="2501" y="4417"/>
                  </a:lnTo>
                  <a:lnTo>
                    <a:pt x="2582" y="4358"/>
                  </a:lnTo>
                  <a:lnTo>
                    <a:pt x="2626" y="4302"/>
                  </a:lnTo>
                  <a:lnTo>
                    <a:pt x="2673" y="4267"/>
                  </a:lnTo>
                  <a:lnTo>
                    <a:pt x="2700" y="4277"/>
                  </a:lnTo>
                  <a:lnTo>
                    <a:pt x="2725" y="4255"/>
                  </a:lnTo>
                  <a:lnTo>
                    <a:pt x="2729" y="4200"/>
                  </a:lnTo>
                  <a:lnTo>
                    <a:pt x="2781" y="4163"/>
                  </a:lnTo>
                  <a:lnTo>
                    <a:pt x="2830" y="4084"/>
                  </a:lnTo>
                  <a:lnTo>
                    <a:pt x="2845" y="4006"/>
                  </a:lnTo>
                  <a:lnTo>
                    <a:pt x="2877" y="3944"/>
                  </a:lnTo>
                  <a:lnTo>
                    <a:pt x="2926" y="3887"/>
                  </a:lnTo>
                  <a:lnTo>
                    <a:pt x="2988" y="3782"/>
                  </a:lnTo>
                  <a:lnTo>
                    <a:pt x="3005" y="3720"/>
                  </a:lnTo>
                  <a:lnTo>
                    <a:pt x="3052" y="3661"/>
                  </a:lnTo>
                  <a:lnTo>
                    <a:pt x="3153" y="3508"/>
                  </a:lnTo>
                  <a:lnTo>
                    <a:pt x="3254" y="3362"/>
                  </a:lnTo>
                  <a:lnTo>
                    <a:pt x="3294" y="3291"/>
                  </a:lnTo>
                  <a:lnTo>
                    <a:pt x="3303" y="3261"/>
                  </a:lnTo>
                  <a:lnTo>
                    <a:pt x="3372" y="3173"/>
                  </a:lnTo>
                  <a:lnTo>
                    <a:pt x="3399" y="3121"/>
                  </a:lnTo>
                  <a:lnTo>
                    <a:pt x="3434" y="3080"/>
                  </a:lnTo>
                  <a:lnTo>
                    <a:pt x="3542" y="2971"/>
                  </a:lnTo>
                  <a:lnTo>
                    <a:pt x="3617" y="2890"/>
                  </a:lnTo>
                  <a:lnTo>
                    <a:pt x="3708" y="2809"/>
                  </a:lnTo>
                  <a:lnTo>
                    <a:pt x="3774" y="2745"/>
                  </a:lnTo>
                  <a:lnTo>
                    <a:pt x="3749" y="2756"/>
                  </a:lnTo>
                  <a:lnTo>
                    <a:pt x="3722" y="2764"/>
                  </a:lnTo>
                  <a:lnTo>
                    <a:pt x="3757" y="2725"/>
                  </a:lnTo>
                  <a:lnTo>
                    <a:pt x="3766" y="2697"/>
                  </a:lnTo>
                  <a:cubicBezTo>
                    <a:pt x="5653" y="1056"/>
                    <a:pt x="8109" y="54"/>
                    <a:pt x="10800" y="54"/>
                  </a:cubicBezTo>
                  <a:close/>
                  <a:moveTo>
                    <a:pt x="9785" y="539"/>
                  </a:moveTo>
                  <a:lnTo>
                    <a:pt x="9607" y="567"/>
                  </a:lnTo>
                  <a:lnTo>
                    <a:pt x="9440" y="552"/>
                  </a:lnTo>
                  <a:lnTo>
                    <a:pt x="9315" y="581"/>
                  </a:lnTo>
                  <a:lnTo>
                    <a:pt x="9315" y="636"/>
                  </a:lnTo>
                  <a:lnTo>
                    <a:pt x="9319" y="683"/>
                  </a:lnTo>
                  <a:lnTo>
                    <a:pt x="9391" y="715"/>
                  </a:lnTo>
                  <a:lnTo>
                    <a:pt x="9300" y="788"/>
                  </a:lnTo>
                  <a:lnTo>
                    <a:pt x="9297" y="833"/>
                  </a:lnTo>
                  <a:lnTo>
                    <a:pt x="9336" y="874"/>
                  </a:lnTo>
                  <a:lnTo>
                    <a:pt x="9307" y="924"/>
                  </a:lnTo>
                  <a:lnTo>
                    <a:pt x="9216" y="966"/>
                  </a:lnTo>
                  <a:lnTo>
                    <a:pt x="9137" y="1008"/>
                  </a:lnTo>
                  <a:lnTo>
                    <a:pt x="9091" y="1025"/>
                  </a:lnTo>
                  <a:lnTo>
                    <a:pt x="8994" y="1114"/>
                  </a:lnTo>
                  <a:lnTo>
                    <a:pt x="8985" y="1207"/>
                  </a:lnTo>
                  <a:lnTo>
                    <a:pt x="8952" y="1254"/>
                  </a:lnTo>
                  <a:lnTo>
                    <a:pt x="8884" y="1281"/>
                  </a:lnTo>
                  <a:lnTo>
                    <a:pt x="8740" y="1374"/>
                  </a:lnTo>
                  <a:lnTo>
                    <a:pt x="8662" y="1490"/>
                  </a:lnTo>
                  <a:lnTo>
                    <a:pt x="8612" y="1611"/>
                  </a:lnTo>
                  <a:lnTo>
                    <a:pt x="8689" y="1577"/>
                  </a:lnTo>
                  <a:lnTo>
                    <a:pt x="8831" y="1512"/>
                  </a:lnTo>
                  <a:lnTo>
                    <a:pt x="8822" y="1571"/>
                  </a:lnTo>
                  <a:lnTo>
                    <a:pt x="8908" y="1604"/>
                  </a:lnTo>
                  <a:lnTo>
                    <a:pt x="8788" y="1599"/>
                  </a:lnTo>
                  <a:lnTo>
                    <a:pt x="8709" y="1597"/>
                  </a:lnTo>
                  <a:lnTo>
                    <a:pt x="8640" y="1656"/>
                  </a:lnTo>
                  <a:lnTo>
                    <a:pt x="8748" y="1692"/>
                  </a:lnTo>
                  <a:lnTo>
                    <a:pt x="8876" y="1695"/>
                  </a:lnTo>
                  <a:lnTo>
                    <a:pt x="8965" y="1678"/>
                  </a:lnTo>
                  <a:lnTo>
                    <a:pt x="8969" y="1707"/>
                  </a:lnTo>
                  <a:lnTo>
                    <a:pt x="8834" y="1729"/>
                  </a:lnTo>
                  <a:lnTo>
                    <a:pt x="8883" y="1756"/>
                  </a:lnTo>
                  <a:lnTo>
                    <a:pt x="9012" y="1767"/>
                  </a:lnTo>
                  <a:lnTo>
                    <a:pt x="8952" y="1801"/>
                  </a:lnTo>
                  <a:lnTo>
                    <a:pt x="8910" y="1843"/>
                  </a:lnTo>
                  <a:lnTo>
                    <a:pt x="8937" y="1874"/>
                  </a:lnTo>
                  <a:lnTo>
                    <a:pt x="9031" y="1872"/>
                  </a:lnTo>
                  <a:lnTo>
                    <a:pt x="8950" y="1927"/>
                  </a:lnTo>
                  <a:lnTo>
                    <a:pt x="9100" y="1953"/>
                  </a:lnTo>
                  <a:lnTo>
                    <a:pt x="9071" y="1981"/>
                  </a:lnTo>
                  <a:lnTo>
                    <a:pt x="9181" y="2033"/>
                  </a:lnTo>
                  <a:lnTo>
                    <a:pt x="9305" y="2032"/>
                  </a:lnTo>
                  <a:lnTo>
                    <a:pt x="9287" y="2086"/>
                  </a:lnTo>
                  <a:lnTo>
                    <a:pt x="9241" y="2119"/>
                  </a:lnTo>
                  <a:lnTo>
                    <a:pt x="9357" y="2141"/>
                  </a:lnTo>
                  <a:lnTo>
                    <a:pt x="9492" y="2222"/>
                  </a:lnTo>
                  <a:lnTo>
                    <a:pt x="9548" y="2283"/>
                  </a:lnTo>
                  <a:lnTo>
                    <a:pt x="9608" y="2355"/>
                  </a:lnTo>
                  <a:lnTo>
                    <a:pt x="9671" y="2325"/>
                  </a:lnTo>
                  <a:lnTo>
                    <a:pt x="9615" y="2385"/>
                  </a:lnTo>
                  <a:lnTo>
                    <a:pt x="9632" y="2410"/>
                  </a:lnTo>
                  <a:lnTo>
                    <a:pt x="9642" y="2522"/>
                  </a:lnTo>
                  <a:lnTo>
                    <a:pt x="9713" y="2543"/>
                  </a:lnTo>
                  <a:lnTo>
                    <a:pt x="9793" y="2517"/>
                  </a:lnTo>
                  <a:lnTo>
                    <a:pt x="9844" y="2424"/>
                  </a:lnTo>
                  <a:lnTo>
                    <a:pt x="9857" y="2362"/>
                  </a:lnTo>
                  <a:lnTo>
                    <a:pt x="9899" y="2424"/>
                  </a:lnTo>
                  <a:lnTo>
                    <a:pt x="9958" y="2446"/>
                  </a:lnTo>
                  <a:lnTo>
                    <a:pt x="9965" y="2397"/>
                  </a:lnTo>
                  <a:lnTo>
                    <a:pt x="10068" y="2397"/>
                  </a:lnTo>
                  <a:lnTo>
                    <a:pt x="10137" y="2355"/>
                  </a:lnTo>
                  <a:lnTo>
                    <a:pt x="10164" y="2367"/>
                  </a:lnTo>
                  <a:lnTo>
                    <a:pt x="10056" y="2426"/>
                  </a:lnTo>
                  <a:lnTo>
                    <a:pt x="9982" y="2469"/>
                  </a:lnTo>
                  <a:lnTo>
                    <a:pt x="9990" y="2523"/>
                  </a:lnTo>
                  <a:lnTo>
                    <a:pt x="10192" y="2537"/>
                  </a:lnTo>
                  <a:lnTo>
                    <a:pt x="10351" y="2491"/>
                  </a:lnTo>
                  <a:lnTo>
                    <a:pt x="10411" y="2461"/>
                  </a:lnTo>
                  <a:lnTo>
                    <a:pt x="10413" y="2414"/>
                  </a:lnTo>
                  <a:lnTo>
                    <a:pt x="10490" y="2400"/>
                  </a:lnTo>
                  <a:lnTo>
                    <a:pt x="10536" y="2320"/>
                  </a:lnTo>
                  <a:lnTo>
                    <a:pt x="10522" y="2272"/>
                  </a:lnTo>
                  <a:lnTo>
                    <a:pt x="10436" y="2224"/>
                  </a:lnTo>
                  <a:lnTo>
                    <a:pt x="10505" y="2251"/>
                  </a:lnTo>
                  <a:lnTo>
                    <a:pt x="10544" y="2252"/>
                  </a:lnTo>
                  <a:lnTo>
                    <a:pt x="10617" y="2286"/>
                  </a:lnTo>
                  <a:lnTo>
                    <a:pt x="10669" y="2217"/>
                  </a:lnTo>
                  <a:lnTo>
                    <a:pt x="10704" y="2251"/>
                  </a:lnTo>
                  <a:lnTo>
                    <a:pt x="10781" y="2246"/>
                  </a:lnTo>
                  <a:lnTo>
                    <a:pt x="10861" y="2227"/>
                  </a:lnTo>
                  <a:lnTo>
                    <a:pt x="10925" y="2198"/>
                  </a:lnTo>
                  <a:lnTo>
                    <a:pt x="10918" y="2146"/>
                  </a:lnTo>
                  <a:lnTo>
                    <a:pt x="10960" y="2136"/>
                  </a:lnTo>
                  <a:lnTo>
                    <a:pt x="11074" y="2067"/>
                  </a:lnTo>
                  <a:lnTo>
                    <a:pt x="11113" y="2027"/>
                  </a:lnTo>
                  <a:lnTo>
                    <a:pt x="11032" y="1981"/>
                  </a:lnTo>
                  <a:lnTo>
                    <a:pt x="11034" y="1976"/>
                  </a:lnTo>
                  <a:lnTo>
                    <a:pt x="11180" y="1991"/>
                  </a:lnTo>
                  <a:lnTo>
                    <a:pt x="11214" y="1981"/>
                  </a:lnTo>
                  <a:lnTo>
                    <a:pt x="11160" y="1951"/>
                  </a:lnTo>
                  <a:lnTo>
                    <a:pt x="11164" y="1912"/>
                  </a:lnTo>
                  <a:lnTo>
                    <a:pt x="11192" y="1905"/>
                  </a:lnTo>
                  <a:lnTo>
                    <a:pt x="11347" y="1875"/>
                  </a:lnTo>
                  <a:lnTo>
                    <a:pt x="11369" y="1836"/>
                  </a:lnTo>
                  <a:lnTo>
                    <a:pt x="11297" y="1783"/>
                  </a:lnTo>
                  <a:lnTo>
                    <a:pt x="11132" y="1739"/>
                  </a:lnTo>
                  <a:lnTo>
                    <a:pt x="11216" y="1741"/>
                  </a:lnTo>
                  <a:lnTo>
                    <a:pt x="11334" y="1724"/>
                  </a:lnTo>
                  <a:lnTo>
                    <a:pt x="11281" y="1653"/>
                  </a:lnTo>
                  <a:lnTo>
                    <a:pt x="11238" y="1616"/>
                  </a:lnTo>
                  <a:lnTo>
                    <a:pt x="11127" y="1614"/>
                  </a:lnTo>
                  <a:lnTo>
                    <a:pt x="11007" y="1611"/>
                  </a:lnTo>
                  <a:lnTo>
                    <a:pt x="10911" y="1601"/>
                  </a:lnTo>
                  <a:lnTo>
                    <a:pt x="10787" y="1545"/>
                  </a:lnTo>
                  <a:lnTo>
                    <a:pt x="10787" y="1505"/>
                  </a:lnTo>
                  <a:lnTo>
                    <a:pt x="10721" y="1470"/>
                  </a:lnTo>
                  <a:lnTo>
                    <a:pt x="10649" y="1375"/>
                  </a:lnTo>
                  <a:lnTo>
                    <a:pt x="10596" y="1316"/>
                  </a:lnTo>
                  <a:lnTo>
                    <a:pt x="10556" y="1286"/>
                  </a:lnTo>
                  <a:lnTo>
                    <a:pt x="10606" y="1202"/>
                  </a:lnTo>
                  <a:lnTo>
                    <a:pt x="10554" y="1185"/>
                  </a:lnTo>
                  <a:lnTo>
                    <a:pt x="10497" y="1200"/>
                  </a:lnTo>
                  <a:lnTo>
                    <a:pt x="10436" y="1177"/>
                  </a:lnTo>
                  <a:lnTo>
                    <a:pt x="10317" y="1135"/>
                  </a:lnTo>
                  <a:lnTo>
                    <a:pt x="10448" y="1145"/>
                  </a:lnTo>
                  <a:lnTo>
                    <a:pt x="10505" y="1140"/>
                  </a:lnTo>
                  <a:lnTo>
                    <a:pt x="10521" y="1094"/>
                  </a:lnTo>
                  <a:lnTo>
                    <a:pt x="10505" y="1040"/>
                  </a:lnTo>
                  <a:lnTo>
                    <a:pt x="10418" y="1022"/>
                  </a:lnTo>
                  <a:lnTo>
                    <a:pt x="10362" y="1037"/>
                  </a:lnTo>
                  <a:lnTo>
                    <a:pt x="10330" y="1052"/>
                  </a:lnTo>
                  <a:lnTo>
                    <a:pt x="10266" y="1087"/>
                  </a:lnTo>
                  <a:lnTo>
                    <a:pt x="10258" y="1027"/>
                  </a:lnTo>
                  <a:lnTo>
                    <a:pt x="10273" y="991"/>
                  </a:lnTo>
                  <a:lnTo>
                    <a:pt x="10367" y="954"/>
                  </a:lnTo>
                  <a:lnTo>
                    <a:pt x="10415" y="865"/>
                  </a:lnTo>
                  <a:lnTo>
                    <a:pt x="10359" y="845"/>
                  </a:lnTo>
                  <a:lnTo>
                    <a:pt x="10371" y="791"/>
                  </a:lnTo>
                  <a:lnTo>
                    <a:pt x="10245" y="741"/>
                  </a:lnTo>
                  <a:lnTo>
                    <a:pt x="10213" y="685"/>
                  </a:lnTo>
                  <a:lnTo>
                    <a:pt x="10157" y="651"/>
                  </a:lnTo>
                  <a:lnTo>
                    <a:pt x="9977" y="598"/>
                  </a:lnTo>
                  <a:lnTo>
                    <a:pt x="9889" y="554"/>
                  </a:lnTo>
                  <a:lnTo>
                    <a:pt x="9785" y="539"/>
                  </a:lnTo>
                  <a:close/>
                  <a:moveTo>
                    <a:pt x="11399" y="539"/>
                  </a:moveTo>
                  <a:lnTo>
                    <a:pt x="11408" y="559"/>
                  </a:lnTo>
                  <a:lnTo>
                    <a:pt x="11485" y="599"/>
                  </a:lnTo>
                  <a:lnTo>
                    <a:pt x="11583" y="662"/>
                  </a:lnTo>
                  <a:lnTo>
                    <a:pt x="11391" y="596"/>
                  </a:lnTo>
                  <a:lnTo>
                    <a:pt x="11286" y="572"/>
                  </a:lnTo>
                  <a:lnTo>
                    <a:pt x="11248" y="613"/>
                  </a:lnTo>
                  <a:lnTo>
                    <a:pt x="11286" y="675"/>
                  </a:lnTo>
                  <a:lnTo>
                    <a:pt x="11315" y="694"/>
                  </a:lnTo>
                  <a:lnTo>
                    <a:pt x="11414" y="732"/>
                  </a:lnTo>
                  <a:lnTo>
                    <a:pt x="11483" y="778"/>
                  </a:lnTo>
                  <a:lnTo>
                    <a:pt x="11460" y="815"/>
                  </a:lnTo>
                  <a:lnTo>
                    <a:pt x="11359" y="813"/>
                  </a:lnTo>
                  <a:lnTo>
                    <a:pt x="11256" y="741"/>
                  </a:lnTo>
                  <a:lnTo>
                    <a:pt x="11165" y="707"/>
                  </a:lnTo>
                  <a:lnTo>
                    <a:pt x="11019" y="779"/>
                  </a:lnTo>
                  <a:lnTo>
                    <a:pt x="10990" y="826"/>
                  </a:lnTo>
                  <a:lnTo>
                    <a:pt x="11106" y="835"/>
                  </a:lnTo>
                  <a:lnTo>
                    <a:pt x="11199" y="906"/>
                  </a:lnTo>
                  <a:lnTo>
                    <a:pt x="11307" y="931"/>
                  </a:lnTo>
                  <a:lnTo>
                    <a:pt x="11453" y="993"/>
                  </a:lnTo>
                  <a:lnTo>
                    <a:pt x="11318" y="1017"/>
                  </a:lnTo>
                  <a:lnTo>
                    <a:pt x="11359" y="1094"/>
                  </a:lnTo>
                  <a:lnTo>
                    <a:pt x="11404" y="1133"/>
                  </a:lnTo>
                  <a:lnTo>
                    <a:pt x="11539" y="1182"/>
                  </a:lnTo>
                  <a:lnTo>
                    <a:pt x="11578" y="1242"/>
                  </a:lnTo>
                  <a:lnTo>
                    <a:pt x="11696" y="1242"/>
                  </a:lnTo>
                  <a:lnTo>
                    <a:pt x="11684" y="1279"/>
                  </a:lnTo>
                  <a:lnTo>
                    <a:pt x="11739" y="1331"/>
                  </a:lnTo>
                  <a:lnTo>
                    <a:pt x="11834" y="1399"/>
                  </a:lnTo>
                  <a:lnTo>
                    <a:pt x="11908" y="1379"/>
                  </a:lnTo>
                  <a:lnTo>
                    <a:pt x="12032" y="1384"/>
                  </a:lnTo>
                  <a:lnTo>
                    <a:pt x="11982" y="1432"/>
                  </a:lnTo>
                  <a:lnTo>
                    <a:pt x="12000" y="1540"/>
                  </a:lnTo>
                  <a:lnTo>
                    <a:pt x="12155" y="1545"/>
                  </a:lnTo>
                  <a:lnTo>
                    <a:pt x="12263" y="1500"/>
                  </a:lnTo>
                  <a:lnTo>
                    <a:pt x="12253" y="1560"/>
                  </a:lnTo>
                  <a:lnTo>
                    <a:pt x="12165" y="1597"/>
                  </a:lnTo>
                  <a:lnTo>
                    <a:pt x="12310" y="1621"/>
                  </a:lnTo>
                  <a:lnTo>
                    <a:pt x="12394" y="1609"/>
                  </a:lnTo>
                  <a:lnTo>
                    <a:pt x="12510" y="1562"/>
                  </a:lnTo>
                  <a:lnTo>
                    <a:pt x="12586" y="1486"/>
                  </a:lnTo>
                  <a:lnTo>
                    <a:pt x="12510" y="1456"/>
                  </a:lnTo>
                  <a:lnTo>
                    <a:pt x="12606" y="1448"/>
                  </a:lnTo>
                  <a:lnTo>
                    <a:pt x="12591" y="1407"/>
                  </a:lnTo>
                  <a:lnTo>
                    <a:pt x="12512" y="1363"/>
                  </a:lnTo>
                  <a:lnTo>
                    <a:pt x="12413" y="1301"/>
                  </a:lnTo>
                  <a:lnTo>
                    <a:pt x="12212" y="1220"/>
                  </a:lnTo>
                  <a:lnTo>
                    <a:pt x="12093" y="1200"/>
                  </a:lnTo>
                  <a:lnTo>
                    <a:pt x="12044" y="1214"/>
                  </a:lnTo>
                  <a:lnTo>
                    <a:pt x="12015" y="1178"/>
                  </a:lnTo>
                  <a:lnTo>
                    <a:pt x="11963" y="1161"/>
                  </a:lnTo>
                  <a:lnTo>
                    <a:pt x="11928" y="1103"/>
                  </a:lnTo>
                  <a:lnTo>
                    <a:pt x="11982" y="1092"/>
                  </a:lnTo>
                  <a:lnTo>
                    <a:pt x="11866" y="1042"/>
                  </a:lnTo>
                  <a:lnTo>
                    <a:pt x="11781" y="988"/>
                  </a:lnTo>
                  <a:lnTo>
                    <a:pt x="11770" y="961"/>
                  </a:lnTo>
                  <a:lnTo>
                    <a:pt x="11766" y="927"/>
                  </a:lnTo>
                  <a:lnTo>
                    <a:pt x="11899" y="877"/>
                  </a:lnTo>
                  <a:lnTo>
                    <a:pt x="11946" y="850"/>
                  </a:lnTo>
                  <a:lnTo>
                    <a:pt x="11935" y="823"/>
                  </a:lnTo>
                  <a:lnTo>
                    <a:pt x="12098" y="845"/>
                  </a:lnTo>
                  <a:lnTo>
                    <a:pt x="12239" y="875"/>
                  </a:lnTo>
                  <a:lnTo>
                    <a:pt x="12328" y="843"/>
                  </a:lnTo>
                  <a:lnTo>
                    <a:pt x="12281" y="810"/>
                  </a:lnTo>
                  <a:lnTo>
                    <a:pt x="12047" y="771"/>
                  </a:lnTo>
                  <a:lnTo>
                    <a:pt x="12036" y="788"/>
                  </a:lnTo>
                  <a:lnTo>
                    <a:pt x="11941" y="739"/>
                  </a:lnTo>
                  <a:lnTo>
                    <a:pt x="11839" y="690"/>
                  </a:lnTo>
                  <a:lnTo>
                    <a:pt x="11877" y="678"/>
                  </a:lnTo>
                  <a:lnTo>
                    <a:pt x="11793" y="636"/>
                  </a:lnTo>
                  <a:lnTo>
                    <a:pt x="11626" y="582"/>
                  </a:lnTo>
                  <a:lnTo>
                    <a:pt x="11399" y="539"/>
                  </a:lnTo>
                  <a:close/>
                  <a:moveTo>
                    <a:pt x="12579" y="712"/>
                  </a:moveTo>
                  <a:lnTo>
                    <a:pt x="12517" y="729"/>
                  </a:lnTo>
                  <a:lnTo>
                    <a:pt x="12527" y="746"/>
                  </a:lnTo>
                  <a:lnTo>
                    <a:pt x="12559" y="754"/>
                  </a:lnTo>
                  <a:lnTo>
                    <a:pt x="12608" y="747"/>
                  </a:lnTo>
                  <a:lnTo>
                    <a:pt x="12616" y="746"/>
                  </a:lnTo>
                  <a:lnTo>
                    <a:pt x="12611" y="725"/>
                  </a:lnTo>
                  <a:lnTo>
                    <a:pt x="12579" y="712"/>
                  </a:lnTo>
                  <a:close/>
                  <a:moveTo>
                    <a:pt x="12699" y="813"/>
                  </a:moveTo>
                  <a:lnTo>
                    <a:pt x="12685" y="823"/>
                  </a:lnTo>
                  <a:lnTo>
                    <a:pt x="12793" y="855"/>
                  </a:lnTo>
                  <a:lnTo>
                    <a:pt x="12884" y="852"/>
                  </a:lnTo>
                  <a:lnTo>
                    <a:pt x="12884" y="833"/>
                  </a:lnTo>
                  <a:lnTo>
                    <a:pt x="12828" y="815"/>
                  </a:lnTo>
                  <a:lnTo>
                    <a:pt x="12699" y="813"/>
                  </a:lnTo>
                  <a:close/>
                  <a:moveTo>
                    <a:pt x="12495" y="826"/>
                  </a:moveTo>
                  <a:lnTo>
                    <a:pt x="12532" y="858"/>
                  </a:lnTo>
                  <a:lnTo>
                    <a:pt x="12593" y="870"/>
                  </a:lnTo>
                  <a:lnTo>
                    <a:pt x="12571" y="897"/>
                  </a:lnTo>
                  <a:lnTo>
                    <a:pt x="12636" y="939"/>
                  </a:lnTo>
                  <a:lnTo>
                    <a:pt x="12692" y="983"/>
                  </a:lnTo>
                  <a:lnTo>
                    <a:pt x="12716" y="1010"/>
                  </a:lnTo>
                  <a:lnTo>
                    <a:pt x="12764" y="1013"/>
                  </a:lnTo>
                  <a:lnTo>
                    <a:pt x="12746" y="1042"/>
                  </a:lnTo>
                  <a:lnTo>
                    <a:pt x="12790" y="1064"/>
                  </a:lnTo>
                  <a:lnTo>
                    <a:pt x="12882" y="1023"/>
                  </a:lnTo>
                  <a:lnTo>
                    <a:pt x="12951" y="986"/>
                  </a:lnTo>
                  <a:lnTo>
                    <a:pt x="13054" y="986"/>
                  </a:lnTo>
                  <a:lnTo>
                    <a:pt x="12945" y="954"/>
                  </a:lnTo>
                  <a:lnTo>
                    <a:pt x="12961" y="919"/>
                  </a:lnTo>
                  <a:lnTo>
                    <a:pt x="12815" y="907"/>
                  </a:lnTo>
                  <a:lnTo>
                    <a:pt x="12704" y="911"/>
                  </a:lnTo>
                  <a:lnTo>
                    <a:pt x="12690" y="875"/>
                  </a:lnTo>
                  <a:lnTo>
                    <a:pt x="12584" y="828"/>
                  </a:lnTo>
                  <a:lnTo>
                    <a:pt x="12495" y="826"/>
                  </a:lnTo>
                  <a:close/>
                  <a:moveTo>
                    <a:pt x="13670" y="897"/>
                  </a:moveTo>
                  <a:lnTo>
                    <a:pt x="13715" y="948"/>
                  </a:lnTo>
                  <a:lnTo>
                    <a:pt x="13741" y="946"/>
                  </a:lnTo>
                  <a:lnTo>
                    <a:pt x="13726" y="912"/>
                  </a:lnTo>
                  <a:lnTo>
                    <a:pt x="13788" y="904"/>
                  </a:lnTo>
                  <a:lnTo>
                    <a:pt x="13784" y="897"/>
                  </a:lnTo>
                  <a:lnTo>
                    <a:pt x="13670" y="897"/>
                  </a:lnTo>
                  <a:close/>
                  <a:moveTo>
                    <a:pt x="12000" y="958"/>
                  </a:moveTo>
                  <a:lnTo>
                    <a:pt x="11940" y="970"/>
                  </a:lnTo>
                  <a:lnTo>
                    <a:pt x="11926" y="978"/>
                  </a:lnTo>
                  <a:lnTo>
                    <a:pt x="11908" y="1007"/>
                  </a:lnTo>
                  <a:lnTo>
                    <a:pt x="11948" y="1037"/>
                  </a:lnTo>
                  <a:lnTo>
                    <a:pt x="12015" y="1040"/>
                  </a:lnTo>
                  <a:lnTo>
                    <a:pt x="12073" y="1008"/>
                  </a:lnTo>
                  <a:lnTo>
                    <a:pt x="12081" y="971"/>
                  </a:lnTo>
                  <a:lnTo>
                    <a:pt x="12000" y="958"/>
                  </a:lnTo>
                  <a:close/>
                  <a:moveTo>
                    <a:pt x="8159" y="1313"/>
                  </a:moveTo>
                  <a:lnTo>
                    <a:pt x="7969" y="1369"/>
                  </a:lnTo>
                  <a:lnTo>
                    <a:pt x="7987" y="1318"/>
                  </a:lnTo>
                  <a:lnTo>
                    <a:pt x="7772" y="1409"/>
                  </a:lnTo>
                  <a:lnTo>
                    <a:pt x="7672" y="1456"/>
                  </a:lnTo>
                  <a:lnTo>
                    <a:pt x="7639" y="1495"/>
                  </a:lnTo>
                  <a:lnTo>
                    <a:pt x="7546" y="1631"/>
                  </a:lnTo>
                  <a:lnTo>
                    <a:pt x="7566" y="1705"/>
                  </a:lnTo>
                  <a:lnTo>
                    <a:pt x="7713" y="1680"/>
                  </a:lnTo>
                  <a:lnTo>
                    <a:pt x="7778" y="1709"/>
                  </a:lnTo>
                  <a:lnTo>
                    <a:pt x="7876" y="1650"/>
                  </a:lnTo>
                  <a:lnTo>
                    <a:pt x="7905" y="1571"/>
                  </a:lnTo>
                  <a:lnTo>
                    <a:pt x="8007" y="1537"/>
                  </a:lnTo>
                  <a:lnTo>
                    <a:pt x="8036" y="1461"/>
                  </a:lnTo>
                  <a:lnTo>
                    <a:pt x="8203" y="1438"/>
                  </a:lnTo>
                  <a:lnTo>
                    <a:pt x="8278" y="1382"/>
                  </a:lnTo>
                  <a:lnTo>
                    <a:pt x="8255" y="1331"/>
                  </a:lnTo>
                  <a:lnTo>
                    <a:pt x="8100" y="1390"/>
                  </a:lnTo>
                  <a:lnTo>
                    <a:pt x="8066" y="1380"/>
                  </a:lnTo>
                  <a:lnTo>
                    <a:pt x="8159" y="1313"/>
                  </a:lnTo>
                  <a:close/>
                  <a:moveTo>
                    <a:pt x="11746" y="1387"/>
                  </a:moveTo>
                  <a:lnTo>
                    <a:pt x="11736" y="1411"/>
                  </a:lnTo>
                  <a:lnTo>
                    <a:pt x="11797" y="1476"/>
                  </a:lnTo>
                  <a:lnTo>
                    <a:pt x="11904" y="1513"/>
                  </a:lnTo>
                  <a:lnTo>
                    <a:pt x="11931" y="1515"/>
                  </a:lnTo>
                  <a:lnTo>
                    <a:pt x="11956" y="1486"/>
                  </a:lnTo>
                  <a:lnTo>
                    <a:pt x="11935" y="1427"/>
                  </a:lnTo>
                  <a:lnTo>
                    <a:pt x="11923" y="1419"/>
                  </a:lnTo>
                  <a:lnTo>
                    <a:pt x="11857" y="1416"/>
                  </a:lnTo>
                  <a:lnTo>
                    <a:pt x="11802" y="1402"/>
                  </a:lnTo>
                  <a:lnTo>
                    <a:pt x="11746" y="1387"/>
                  </a:lnTo>
                  <a:close/>
                  <a:moveTo>
                    <a:pt x="13098" y="1500"/>
                  </a:moveTo>
                  <a:lnTo>
                    <a:pt x="13091" y="1539"/>
                  </a:lnTo>
                  <a:lnTo>
                    <a:pt x="13086" y="1557"/>
                  </a:lnTo>
                  <a:lnTo>
                    <a:pt x="13099" y="1582"/>
                  </a:lnTo>
                  <a:lnTo>
                    <a:pt x="13123" y="1628"/>
                  </a:lnTo>
                  <a:lnTo>
                    <a:pt x="13205" y="1624"/>
                  </a:lnTo>
                  <a:lnTo>
                    <a:pt x="13285" y="1634"/>
                  </a:lnTo>
                  <a:lnTo>
                    <a:pt x="13264" y="1572"/>
                  </a:lnTo>
                  <a:lnTo>
                    <a:pt x="13209" y="1554"/>
                  </a:lnTo>
                  <a:lnTo>
                    <a:pt x="13167" y="1500"/>
                  </a:lnTo>
                  <a:lnTo>
                    <a:pt x="13098" y="1500"/>
                  </a:lnTo>
                  <a:close/>
                  <a:moveTo>
                    <a:pt x="11852" y="1591"/>
                  </a:moveTo>
                  <a:lnTo>
                    <a:pt x="11807" y="1606"/>
                  </a:lnTo>
                  <a:lnTo>
                    <a:pt x="11791" y="1645"/>
                  </a:lnTo>
                  <a:lnTo>
                    <a:pt x="11813" y="1690"/>
                  </a:lnTo>
                  <a:lnTo>
                    <a:pt x="11879" y="1715"/>
                  </a:lnTo>
                  <a:lnTo>
                    <a:pt x="11972" y="1735"/>
                  </a:lnTo>
                  <a:lnTo>
                    <a:pt x="12056" y="1741"/>
                  </a:lnTo>
                  <a:lnTo>
                    <a:pt x="12111" y="1769"/>
                  </a:lnTo>
                  <a:lnTo>
                    <a:pt x="12162" y="1794"/>
                  </a:lnTo>
                  <a:lnTo>
                    <a:pt x="12167" y="1823"/>
                  </a:lnTo>
                  <a:lnTo>
                    <a:pt x="12190" y="1860"/>
                  </a:lnTo>
                  <a:lnTo>
                    <a:pt x="12147" y="1885"/>
                  </a:lnTo>
                  <a:lnTo>
                    <a:pt x="12148" y="1926"/>
                  </a:lnTo>
                  <a:lnTo>
                    <a:pt x="12219" y="1958"/>
                  </a:lnTo>
                  <a:lnTo>
                    <a:pt x="12226" y="2001"/>
                  </a:lnTo>
                  <a:lnTo>
                    <a:pt x="12290" y="2042"/>
                  </a:lnTo>
                  <a:lnTo>
                    <a:pt x="12347" y="2018"/>
                  </a:lnTo>
                  <a:lnTo>
                    <a:pt x="12340" y="1975"/>
                  </a:lnTo>
                  <a:lnTo>
                    <a:pt x="12278" y="1929"/>
                  </a:lnTo>
                  <a:lnTo>
                    <a:pt x="12283" y="1877"/>
                  </a:lnTo>
                  <a:lnTo>
                    <a:pt x="12328" y="1838"/>
                  </a:lnTo>
                  <a:lnTo>
                    <a:pt x="12367" y="1791"/>
                  </a:lnTo>
                  <a:lnTo>
                    <a:pt x="12285" y="1719"/>
                  </a:lnTo>
                  <a:lnTo>
                    <a:pt x="12224" y="1682"/>
                  </a:lnTo>
                  <a:lnTo>
                    <a:pt x="12130" y="1650"/>
                  </a:lnTo>
                  <a:lnTo>
                    <a:pt x="11987" y="1619"/>
                  </a:lnTo>
                  <a:lnTo>
                    <a:pt x="11936" y="1591"/>
                  </a:lnTo>
                  <a:lnTo>
                    <a:pt x="11852" y="1591"/>
                  </a:lnTo>
                  <a:close/>
                  <a:moveTo>
                    <a:pt x="12729" y="1636"/>
                  </a:moveTo>
                  <a:lnTo>
                    <a:pt x="12604" y="1661"/>
                  </a:lnTo>
                  <a:lnTo>
                    <a:pt x="12530" y="1650"/>
                  </a:lnTo>
                  <a:lnTo>
                    <a:pt x="12377" y="1683"/>
                  </a:lnTo>
                  <a:lnTo>
                    <a:pt x="12440" y="1737"/>
                  </a:lnTo>
                  <a:lnTo>
                    <a:pt x="12525" y="1781"/>
                  </a:lnTo>
                  <a:lnTo>
                    <a:pt x="12596" y="1784"/>
                  </a:lnTo>
                  <a:lnTo>
                    <a:pt x="12663" y="1767"/>
                  </a:lnTo>
                  <a:lnTo>
                    <a:pt x="12717" y="1735"/>
                  </a:lnTo>
                  <a:lnTo>
                    <a:pt x="12780" y="1665"/>
                  </a:lnTo>
                  <a:lnTo>
                    <a:pt x="12729" y="1636"/>
                  </a:lnTo>
                  <a:close/>
                  <a:moveTo>
                    <a:pt x="12886" y="1673"/>
                  </a:moveTo>
                  <a:lnTo>
                    <a:pt x="12780" y="1724"/>
                  </a:lnTo>
                  <a:lnTo>
                    <a:pt x="12800" y="1786"/>
                  </a:lnTo>
                  <a:lnTo>
                    <a:pt x="12707" y="1794"/>
                  </a:lnTo>
                  <a:lnTo>
                    <a:pt x="12687" y="1820"/>
                  </a:lnTo>
                  <a:lnTo>
                    <a:pt x="12775" y="1852"/>
                  </a:lnTo>
                  <a:lnTo>
                    <a:pt x="12800" y="1894"/>
                  </a:lnTo>
                  <a:lnTo>
                    <a:pt x="12904" y="1894"/>
                  </a:lnTo>
                  <a:lnTo>
                    <a:pt x="12936" y="1828"/>
                  </a:lnTo>
                  <a:lnTo>
                    <a:pt x="13007" y="1889"/>
                  </a:lnTo>
                  <a:lnTo>
                    <a:pt x="13046" y="1872"/>
                  </a:lnTo>
                  <a:lnTo>
                    <a:pt x="13029" y="1762"/>
                  </a:lnTo>
                  <a:lnTo>
                    <a:pt x="13040" y="1724"/>
                  </a:lnTo>
                  <a:lnTo>
                    <a:pt x="13005" y="1693"/>
                  </a:lnTo>
                  <a:lnTo>
                    <a:pt x="12886" y="1673"/>
                  </a:lnTo>
                  <a:close/>
                  <a:moveTo>
                    <a:pt x="13328" y="1683"/>
                  </a:moveTo>
                  <a:lnTo>
                    <a:pt x="13273" y="1702"/>
                  </a:lnTo>
                  <a:lnTo>
                    <a:pt x="13301" y="1778"/>
                  </a:lnTo>
                  <a:lnTo>
                    <a:pt x="13317" y="1853"/>
                  </a:lnTo>
                  <a:lnTo>
                    <a:pt x="13241" y="1895"/>
                  </a:lnTo>
                  <a:lnTo>
                    <a:pt x="13143" y="1961"/>
                  </a:lnTo>
                  <a:lnTo>
                    <a:pt x="13135" y="2012"/>
                  </a:lnTo>
                  <a:lnTo>
                    <a:pt x="13150" y="2049"/>
                  </a:lnTo>
                  <a:lnTo>
                    <a:pt x="13202" y="2067"/>
                  </a:lnTo>
                  <a:lnTo>
                    <a:pt x="13311" y="2000"/>
                  </a:lnTo>
                  <a:lnTo>
                    <a:pt x="13387" y="1996"/>
                  </a:lnTo>
                  <a:lnTo>
                    <a:pt x="13286" y="2064"/>
                  </a:lnTo>
                  <a:lnTo>
                    <a:pt x="13274" y="2106"/>
                  </a:lnTo>
                  <a:lnTo>
                    <a:pt x="13386" y="2119"/>
                  </a:lnTo>
                  <a:lnTo>
                    <a:pt x="13362" y="2182"/>
                  </a:lnTo>
                  <a:lnTo>
                    <a:pt x="13480" y="2242"/>
                  </a:lnTo>
                  <a:lnTo>
                    <a:pt x="13396" y="2242"/>
                  </a:lnTo>
                  <a:lnTo>
                    <a:pt x="13399" y="2281"/>
                  </a:lnTo>
                  <a:lnTo>
                    <a:pt x="13571" y="2348"/>
                  </a:lnTo>
                  <a:lnTo>
                    <a:pt x="13653" y="2362"/>
                  </a:lnTo>
                  <a:lnTo>
                    <a:pt x="13793" y="2373"/>
                  </a:lnTo>
                  <a:lnTo>
                    <a:pt x="13779" y="2304"/>
                  </a:lnTo>
                  <a:lnTo>
                    <a:pt x="13726" y="2249"/>
                  </a:lnTo>
                  <a:lnTo>
                    <a:pt x="13862" y="2323"/>
                  </a:lnTo>
                  <a:lnTo>
                    <a:pt x="13901" y="2296"/>
                  </a:lnTo>
                  <a:lnTo>
                    <a:pt x="13855" y="2242"/>
                  </a:lnTo>
                  <a:lnTo>
                    <a:pt x="13768" y="2166"/>
                  </a:lnTo>
                  <a:lnTo>
                    <a:pt x="13729" y="2091"/>
                  </a:lnTo>
                  <a:lnTo>
                    <a:pt x="13803" y="2131"/>
                  </a:lnTo>
                  <a:lnTo>
                    <a:pt x="13848" y="2185"/>
                  </a:lnTo>
                  <a:lnTo>
                    <a:pt x="13929" y="2239"/>
                  </a:lnTo>
                  <a:lnTo>
                    <a:pt x="13968" y="2261"/>
                  </a:lnTo>
                  <a:lnTo>
                    <a:pt x="14040" y="2197"/>
                  </a:lnTo>
                  <a:lnTo>
                    <a:pt x="13990" y="2165"/>
                  </a:lnTo>
                  <a:lnTo>
                    <a:pt x="13976" y="2104"/>
                  </a:lnTo>
                  <a:lnTo>
                    <a:pt x="14022" y="2072"/>
                  </a:lnTo>
                  <a:lnTo>
                    <a:pt x="13956" y="2022"/>
                  </a:lnTo>
                  <a:lnTo>
                    <a:pt x="13803" y="1916"/>
                  </a:lnTo>
                  <a:lnTo>
                    <a:pt x="13673" y="1860"/>
                  </a:lnTo>
                  <a:lnTo>
                    <a:pt x="13611" y="1823"/>
                  </a:lnTo>
                  <a:lnTo>
                    <a:pt x="13564" y="1754"/>
                  </a:lnTo>
                  <a:lnTo>
                    <a:pt x="13493" y="1688"/>
                  </a:lnTo>
                  <a:lnTo>
                    <a:pt x="13433" y="1693"/>
                  </a:lnTo>
                  <a:lnTo>
                    <a:pt x="13419" y="1730"/>
                  </a:lnTo>
                  <a:lnTo>
                    <a:pt x="13328" y="1683"/>
                  </a:lnTo>
                  <a:close/>
                  <a:moveTo>
                    <a:pt x="11759" y="1724"/>
                  </a:moveTo>
                  <a:lnTo>
                    <a:pt x="11613" y="1751"/>
                  </a:lnTo>
                  <a:lnTo>
                    <a:pt x="11600" y="1774"/>
                  </a:lnTo>
                  <a:lnTo>
                    <a:pt x="11670" y="1788"/>
                  </a:lnTo>
                  <a:lnTo>
                    <a:pt x="11662" y="1810"/>
                  </a:lnTo>
                  <a:lnTo>
                    <a:pt x="11589" y="1825"/>
                  </a:lnTo>
                  <a:lnTo>
                    <a:pt x="11549" y="1857"/>
                  </a:lnTo>
                  <a:lnTo>
                    <a:pt x="11477" y="1872"/>
                  </a:lnTo>
                  <a:lnTo>
                    <a:pt x="11425" y="1899"/>
                  </a:lnTo>
                  <a:lnTo>
                    <a:pt x="11428" y="1954"/>
                  </a:lnTo>
                  <a:lnTo>
                    <a:pt x="11396" y="1968"/>
                  </a:lnTo>
                  <a:lnTo>
                    <a:pt x="11436" y="1990"/>
                  </a:lnTo>
                  <a:lnTo>
                    <a:pt x="11329" y="1981"/>
                  </a:lnTo>
                  <a:lnTo>
                    <a:pt x="11298" y="1998"/>
                  </a:lnTo>
                  <a:lnTo>
                    <a:pt x="11224" y="2005"/>
                  </a:lnTo>
                  <a:lnTo>
                    <a:pt x="11143" y="2086"/>
                  </a:lnTo>
                  <a:lnTo>
                    <a:pt x="11086" y="2111"/>
                  </a:lnTo>
                  <a:lnTo>
                    <a:pt x="11005" y="2171"/>
                  </a:lnTo>
                  <a:lnTo>
                    <a:pt x="11066" y="2176"/>
                  </a:lnTo>
                  <a:lnTo>
                    <a:pt x="11036" y="2198"/>
                  </a:lnTo>
                  <a:lnTo>
                    <a:pt x="10968" y="2217"/>
                  </a:lnTo>
                  <a:lnTo>
                    <a:pt x="10901" y="2264"/>
                  </a:lnTo>
                  <a:lnTo>
                    <a:pt x="10898" y="2294"/>
                  </a:lnTo>
                  <a:lnTo>
                    <a:pt x="10940" y="2328"/>
                  </a:lnTo>
                  <a:lnTo>
                    <a:pt x="10987" y="2345"/>
                  </a:lnTo>
                  <a:lnTo>
                    <a:pt x="11046" y="2360"/>
                  </a:lnTo>
                  <a:lnTo>
                    <a:pt x="11091" y="2372"/>
                  </a:lnTo>
                  <a:lnTo>
                    <a:pt x="11137" y="2387"/>
                  </a:lnTo>
                  <a:lnTo>
                    <a:pt x="11207" y="2378"/>
                  </a:lnTo>
                  <a:lnTo>
                    <a:pt x="11212" y="2394"/>
                  </a:lnTo>
                  <a:lnTo>
                    <a:pt x="11281" y="2404"/>
                  </a:lnTo>
                  <a:lnTo>
                    <a:pt x="11327" y="2402"/>
                  </a:lnTo>
                  <a:lnTo>
                    <a:pt x="11366" y="2392"/>
                  </a:lnTo>
                  <a:lnTo>
                    <a:pt x="11421" y="2341"/>
                  </a:lnTo>
                  <a:lnTo>
                    <a:pt x="11425" y="2378"/>
                  </a:lnTo>
                  <a:lnTo>
                    <a:pt x="11448" y="2392"/>
                  </a:lnTo>
                  <a:lnTo>
                    <a:pt x="11512" y="2365"/>
                  </a:lnTo>
                  <a:lnTo>
                    <a:pt x="11571" y="2367"/>
                  </a:lnTo>
                  <a:lnTo>
                    <a:pt x="11600" y="2373"/>
                  </a:lnTo>
                  <a:lnTo>
                    <a:pt x="11652" y="2370"/>
                  </a:lnTo>
                  <a:lnTo>
                    <a:pt x="11679" y="2336"/>
                  </a:lnTo>
                  <a:lnTo>
                    <a:pt x="11679" y="2296"/>
                  </a:lnTo>
                  <a:lnTo>
                    <a:pt x="11696" y="2251"/>
                  </a:lnTo>
                  <a:lnTo>
                    <a:pt x="11679" y="2200"/>
                  </a:lnTo>
                  <a:lnTo>
                    <a:pt x="11576" y="2173"/>
                  </a:lnTo>
                  <a:lnTo>
                    <a:pt x="11519" y="2143"/>
                  </a:lnTo>
                  <a:lnTo>
                    <a:pt x="11591" y="2119"/>
                  </a:lnTo>
                  <a:lnTo>
                    <a:pt x="11606" y="2138"/>
                  </a:lnTo>
                  <a:lnTo>
                    <a:pt x="11682" y="2168"/>
                  </a:lnTo>
                  <a:lnTo>
                    <a:pt x="11712" y="2116"/>
                  </a:lnTo>
                  <a:lnTo>
                    <a:pt x="11701" y="2064"/>
                  </a:lnTo>
                  <a:lnTo>
                    <a:pt x="11738" y="2035"/>
                  </a:lnTo>
                  <a:lnTo>
                    <a:pt x="11815" y="2033"/>
                  </a:lnTo>
                  <a:lnTo>
                    <a:pt x="11874" y="2008"/>
                  </a:lnTo>
                  <a:lnTo>
                    <a:pt x="11835" y="1971"/>
                  </a:lnTo>
                  <a:lnTo>
                    <a:pt x="11837" y="1897"/>
                  </a:lnTo>
                  <a:lnTo>
                    <a:pt x="11898" y="1969"/>
                  </a:lnTo>
                  <a:lnTo>
                    <a:pt x="11926" y="1971"/>
                  </a:lnTo>
                  <a:lnTo>
                    <a:pt x="11970" y="1902"/>
                  </a:lnTo>
                  <a:lnTo>
                    <a:pt x="12059" y="1909"/>
                  </a:lnTo>
                  <a:lnTo>
                    <a:pt x="12098" y="1868"/>
                  </a:lnTo>
                  <a:lnTo>
                    <a:pt x="12029" y="1835"/>
                  </a:lnTo>
                  <a:lnTo>
                    <a:pt x="11980" y="1804"/>
                  </a:lnTo>
                  <a:lnTo>
                    <a:pt x="11849" y="1779"/>
                  </a:lnTo>
                  <a:lnTo>
                    <a:pt x="11759" y="1724"/>
                  </a:lnTo>
                  <a:close/>
                  <a:moveTo>
                    <a:pt x="5961" y="1804"/>
                  </a:moveTo>
                  <a:lnTo>
                    <a:pt x="5806" y="1848"/>
                  </a:lnTo>
                  <a:lnTo>
                    <a:pt x="5745" y="1813"/>
                  </a:lnTo>
                  <a:lnTo>
                    <a:pt x="5624" y="1905"/>
                  </a:lnTo>
                  <a:lnTo>
                    <a:pt x="5567" y="2010"/>
                  </a:lnTo>
                  <a:lnTo>
                    <a:pt x="5622" y="2044"/>
                  </a:lnTo>
                  <a:lnTo>
                    <a:pt x="5722" y="2022"/>
                  </a:lnTo>
                  <a:lnTo>
                    <a:pt x="5770" y="2045"/>
                  </a:lnTo>
                  <a:lnTo>
                    <a:pt x="5917" y="1971"/>
                  </a:lnTo>
                  <a:lnTo>
                    <a:pt x="5966" y="1921"/>
                  </a:lnTo>
                  <a:lnTo>
                    <a:pt x="5959" y="1879"/>
                  </a:lnTo>
                  <a:lnTo>
                    <a:pt x="5961" y="1804"/>
                  </a:lnTo>
                  <a:close/>
                  <a:moveTo>
                    <a:pt x="12465" y="1806"/>
                  </a:moveTo>
                  <a:lnTo>
                    <a:pt x="12402" y="1823"/>
                  </a:lnTo>
                  <a:lnTo>
                    <a:pt x="12386" y="1853"/>
                  </a:lnTo>
                  <a:lnTo>
                    <a:pt x="12384" y="1895"/>
                  </a:lnTo>
                  <a:lnTo>
                    <a:pt x="12466" y="1904"/>
                  </a:lnTo>
                  <a:lnTo>
                    <a:pt x="12537" y="1884"/>
                  </a:lnTo>
                  <a:lnTo>
                    <a:pt x="12515" y="1842"/>
                  </a:lnTo>
                  <a:lnTo>
                    <a:pt x="12465" y="1806"/>
                  </a:lnTo>
                  <a:close/>
                  <a:moveTo>
                    <a:pt x="12581" y="1917"/>
                  </a:moveTo>
                  <a:lnTo>
                    <a:pt x="12480" y="1958"/>
                  </a:lnTo>
                  <a:lnTo>
                    <a:pt x="12424" y="1995"/>
                  </a:lnTo>
                  <a:lnTo>
                    <a:pt x="12397" y="2042"/>
                  </a:lnTo>
                  <a:lnTo>
                    <a:pt x="12416" y="2035"/>
                  </a:lnTo>
                  <a:lnTo>
                    <a:pt x="12456" y="2065"/>
                  </a:lnTo>
                  <a:lnTo>
                    <a:pt x="12547" y="2074"/>
                  </a:lnTo>
                  <a:lnTo>
                    <a:pt x="12579" y="2099"/>
                  </a:lnTo>
                  <a:lnTo>
                    <a:pt x="12672" y="2049"/>
                  </a:lnTo>
                  <a:lnTo>
                    <a:pt x="12606" y="2017"/>
                  </a:lnTo>
                  <a:lnTo>
                    <a:pt x="12675" y="1981"/>
                  </a:lnTo>
                  <a:lnTo>
                    <a:pt x="12655" y="1946"/>
                  </a:lnTo>
                  <a:lnTo>
                    <a:pt x="12581" y="1917"/>
                  </a:lnTo>
                  <a:close/>
                  <a:moveTo>
                    <a:pt x="13131" y="1964"/>
                  </a:moveTo>
                  <a:lnTo>
                    <a:pt x="13014" y="1975"/>
                  </a:lnTo>
                  <a:lnTo>
                    <a:pt x="13014" y="2006"/>
                  </a:lnTo>
                  <a:lnTo>
                    <a:pt x="13069" y="2040"/>
                  </a:lnTo>
                  <a:lnTo>
                    <a:pt x="13099" y="2044"/>
                  </a:lnTo>
                  <a:lnTo>
                    <a:pt x="13131" y="1964"/>
                  </a:lnTo>
                  <a:close/>
                  <a:moveTo>
                    <a:pt x="6082" y="1991"/>
                  </a:moveTo>
                  <a:lnTo>
                    <a:pt x="5986" y="2025"/>
                  </a:lnTo>
                  <a:lnTo>
                    <a:pt x="5861" y="2040"/>
                  </a:lnTo>
                  <a:lnTo>
                    <a:pt x="5888" y="2067"/>
                  </a:lnTo>
                  <a:lnTo>
                    <a:pt x="5833" y="2091"/>
                  </a:lnTo>
                  <a:lnTo>
                    <a:pt x="5799" y="2074"/>
                  </a:lnTo>
                  <a:lnTo>
                    <a:pt x="5748" y="2092"/>
                  </a:lnTo>
                  <a:lnTo>
                    <a:pt x="5652" y="2173"/>
                  </a:lnTo>
                  <a:lnTo>
                    <a:pt x="5531" y="2229"/>
                  </a:lnTo>
                  <a:lnTo>
                    <a:pt x="5466" y="2230"/>
                  </a:lnTo>
                  <a:lnTo>
                    <a:pt x="5570" y="2131"/>
                  </a:lnTo>
                  <a:lnTo>
                    <a:pt x="5501" y="2131"/>
                  </a:lnTo>
                  <a:lnTo>
                    <a:pt x="5400" y="2178"/>
                  </a:lnTo>
                  <a:lnTo>
                    <a:pt x="5430" y="2116"/>
                  </a:lnTo>
                  <a:lnTo>
                    <a:pt x="5365" y="2143"/>
                  </a:lnTo>
                  <a:lnTo>
                    <a:pt x="5240" y="2256"/>
                  </a:lnTo>
                  <a:lnTo>
                    <a:pt x="5272" y="2198"/>
                  </a:lnTo>
                  <a:lnTo>
                    <a:pt x="5249" y="2124"/>
                  </a:lnTo>
                  <a:lnTo>
                    <a:pt x="5188" y="2166"/>
                  </a:lnTo>
                  <a:lnTo>
                    <a:pt x="5185" y="2205"/>
                  </a:lnTo>
                  <a:lnTo>
                    <a:pt x="5109" y="2272"/>
                  </a:lnTo>
                  <a:lnTo>
                    <a:pt x="5122" y="2306"/>
                  </a:lnTo>
                  <a:lnTo>
                    <a:pt x="5067" y="2345"/>
                  </a:lnTo>
                  <a:lnTo>
                    <a:pt x="4994" y="2459"/>
                  </a:lnTo>
                  <a:lnTo>
                    <a:pt x="4914" y="2557"/>
                  </a:lnTo>
                  <a:lnTo>
                    <a:pt x="4929" y="2606"/>
                  </a:lnTo>
                  <a:lnTo>
                    <a:pt x="5018" y="2560"/>
                  </a:lnTo>
                  <a:lnTo>
                    <a:pt x="5028" y="2587"/>
                  </a:lnTo>
                  <a:lnTo>
                    <a:pt x="5105" y="2575"/>
                  </a:lnTo>
                  <a:lnTo>
                    <a:pt x="5196" y="2485"/>
                  </a:lnTo>
                  <a:lnTo>
                    <a:pt x="5264" y="2454"/>
                  </a:lnTo>
                  <a:lnTo>
                    <a:pt x="5447" y="2385"/>
                  </a:lnTo>
                  <a:lnTo>
                    <a:pt x="5508" y="2336"/>
                  </a:lnTo>
                  <a:lnTo>
                    <a:pt x="5730" y="2251"/>
                  </a:lnTo>
                  <a:lnTo>
                    <a:pt x="5797" y="2183"/>
                  </a:lnTo>
                  <a:lnTo>
                    <a:pt x="5865" y="2227"/>
                  </a:lnTo>
                  <a:lnTo>
                    <a:pt x="5961" y="2234"/>
                  </a:lnTo>
                  <a:lnTo>
                    <a:pt x="6021" y="2166"/>
                  </a:lnTo>
                  <a:lnTo>
                    <a:pt x="6060" y="2107"/>
                  </a:lnTo>
                  <a:lnTo>
                    <a:pt x="6144" y="2161"/>
                  </a:lnTo>
                  <a:lnTo>
                    <a:pt x="6198" y="2092"/>
                  </a:lnTo>
                  <a:lnTo>
                    <a:pt x="6253" y="2047"/>
                  </a:lnTo>
                  <a:lnTo>
                    <a:pt x="6193" y="2006"/>
                  </a:lnTo>
                  <a:lnTo>
                    <a:pt x="6082" y="1991"/>
                  </a:lnTo>
                  <a:close/>
                  <a:moveTo>
                    <a:pt x="11918" y="2015"/>
                  </a:moveTo>
                  <a:lnTo>
                    <a:pt x="11791" y="2059"/>
                  </a:lnTo>
                  <a:lnTo>
                    <a:pt x="11724" y="2070"/>
                  </a:lnTo>
                  <a:lnTo>
                    <a:pt x="11734" y="2114"/>
                  </a:lnTo>
                  <a:lnTo>
                    <a:pt x="11701" y="2183"/>
                  </a:lnTo>
                  <a:lnTo>
                    <a:pt x="11729" y="2219"/>
                  </a:lnTo>
                  <a:lnTo>
                    <a:pt x="11754" y="2257"/>
                  </a:lnTo>
                  <a:lnTo>
                    <a:pt x="11734" y="2320"/>
                  </a:lnTo>
                  <a:lnTo>
                    <a:pt x="11795" y="2341"/>
                  </a:lnTo>
                  <a:lnTo>
                    <a:pt x="11808" y="2316"/>
                  </a:lnTo>
                  <a:lnTo>
                    <a:pt x="11840" y="2323"/>
                  </a:lnTo>
                  <a:lnTo>
                    <a:pt x="11891" y="2304"/>
                  </a:lnTo>
                  <a:lnTo>
                    <a:pt x="11956" y="2277"/>
                  </a:lnTo>
                  <a:lnTo>
                    <a:pt x="11990" y="2230"/>
                  </a:lnTo>
                  <a:lnTo>
                    <a:pt x="11995" y="2188"/>
                  </a:lnTo>
                  <a:lnTo>
                    <a:pt x="11941" y="2163"/>
                  </a:lnTo>
                  <a:lnTo>
                    <a:pt x="11992" y="2151"/>
                  </a:lnTo>
                  <a:lnTo>
                    <a:pt x="12030" y="2123"/>
                  </a:lnTo>
                  <a:lnTo>
                    <a:pt x="12037" y="2072"/>
                  </a:lnTo>
                  <a:lnTo>
                    <a:pt x="11983" y="2032"/>
                  </a:lnTo>
                  <a:lnTo>
                    <a:pt x="11918" y="2015"/>
                  </a:lnTo>
                  <a:close/>
                  <a:moveTo>
                    <a:pt x="12153" y="2020"/>
                  </a:moveTo>
                  <a:lnTo>
                    <a:pt x="12138" y="2028"/>
                  </a:lnTo>
                  <a:lnTo>
                    <a:pt x="12142" y="2054"/>
                  </a:lnTo>
                  <a:lnTo>
                    <a:pt x="12206" y="2087"/>
                  </a:lnTo>
                  <a:lnTo>
                    <a:pt x="12227" y="2062"/>
                  </a:lnTo>
                  <a:lnTo>
                    <a:pt x="12172" y="2025"/>
                  </a:lnTo>
                  <a:lnTo>
                    <a:pt x="12153" y="2020"/>
                  </a:lnTo>
                  <a:close/>
                  <a:moveTo>
                    <a:pt x="12162" y="2096"/>
                  </a:moveTo>
                  <a:lnTo>
                    <a:pt x="12115" y="2119"/>
                  </a:lnTo>
                  <a:lnTo>
                    <a:pt x="12113" y="2165"/>
                  </a:lnTo>
                  <a:lnTo>
                    <a:pt x="12121" y="2180"/>
                  </a:lnTo>
                  <a:lnTo>
                    <a:pt x="12155" y="2203"/>
                  </a:lnTo>
                  <a:lnTo>
                    <a:pt x="12200" y="2170"/>
                  </a:lnTo>
                  <a:lnTo>
                    <a:pt x="12231" y="2134"/>
                  </a:lnTo>
                  <a:lnTo>
                    <a:pt x="12231" y="2104"/>
                  </a:lnTo>
                  <a:lnTo>
                    <a:pt x="12162" y="2096"/>
                  </a:lnTo>
                  <a:close/>
                  <a:moveTo>
                    <a:pt x="12874" y="2106"/>
                  </a:moveTo>
                  <a:lnTo>
                    <a:pt x="12791" y="2118"/>
                  </a:lnTo>
                  <a:lnTo>
                    <a:pt x="12732" y="2150"/>
                  </a:lnTo>
                  <a:lnTo>
                    <a:pt x="12759" y="2176"/>
                  </a:lnTo>
                  <a:lnTo>
                    <a:pt x="12810" y="2188"/>
                  </a:lnTo>
                  <a:lnTo>
                    <a:pt x="12775" y="2217"/>
                  </a:lnTo>
                  <a:lnTo>
                    <a:pt x="12719" y="2252"/>
                  </a:lnTo>
                  <a:lnTo>
                    <a:pt x="12732" y="2283"/>
                  </a:lnTo>
                  <a:lnTo>
                    <a:pt x="12808" y="2284"/>
                  </a:lnTo>
                  <a:lnTo>
                    <a:pt x="12899" y="2200"/>
                  </a:lnTo>
                  <a:lnTo>
                    <a:pt x="12943" y="2249"/>
                  </a:lnTo>
                  <a:lnTo>
                    <a:pt x="12907" y="2321"/>
                  </a:lnTo>
                  <a:lnTo>
                    <a:pt x="12931" y="2409"/>
                  </a:lnTo>
                  <a:lnTo>
                    <a:pt x="12998" y="2422"/>
                  </a:lnTo>
                  <a:lnTo>
                    <a:pt x="13182" y="2422"/>
                  </a:lnTo>
                  <a:lnTo>
                    <a:pt x="13172" y="2377"/>
                  </a:lnTo>
                  <a:lnTo>
                    <a:pt x="13027" y="2256"/>
                  </a:lnTo>
                  <a:lnTo>
                    <a:pt x="13152" y="2294"/>
                  </a:lnTo>
                  <a:lnTo>
                    <a:pt x="13195" y="2277"/>
                  </a:lnTo>
                  <a:lnTo>
                    <a:pt x="13147" y="2235"/>
                  </a:lnTo>
                  <a:lnTo>
                    <a:pt x="13005" y="2185"/>
                  </a:lnTo>
                  <a:lnTo>
                    <a:pt x="12874" y="2106"/>
                  </a:lnTo>
                  <a:close/>
                  <a:moveTo>
                    <a:pt x="12298" y="2150"/>
                  </a:moveTo>
                  <a:lnTo>
                    <a:pt x="12259" y="2187"/>
                  </a:lnTo>
                  <a:lnTo>
                    <a:pt x="12224" y="2234"/>
                  </a:lnTo>
                  <a:lnTo>
                    <a:pt x="12251" y="2306"/>
                  </a:lnTo>
                  <a:lnTo>
                    <a:pt x="12283" y="2350"/>
                  </a:lnTo>
                  <a:lnTo>
                    <a:pt x="12332" y="2323"/>
                  </a:lnTo>
                  <a:lnTo>
                    <a:pt x="12332" y="2284"/>
                  </a:lnTo>
                  <a:lnTo>
                    <a:pt x="12396" y="2283"/>
                  </a:lnTo>
                  <a:lnTo>
                    <a:pt x="12340" y="2239"/>
                  </a:lnTo>
                  <a:lnTo>
                    <a:pt x="12333" y="2187"/>
                  </a:lnTo>
                  <a:lnTo>
                    <a:pt x="12298" y="2150"/>
                  </a:lnTo>
                  <a:close/>
                  <a:moveTo>
                    <a:pt x="13386" y="2296"/>
                  </a:moveTo>
                  <a:lnTo>
                    <a:pt x="13354" y="2345"/>
                  </a:lnTo>
                  <a:lnTo>
                    <a:pt x="13337" y="2384"/>
                  </a:lnTo>
                  <a:lnTo>
                    <a:pt x="13396" y="2464"/>
                  </a:lnTo>
                  <a:lnTo>
                    <a:pt x="13399" y="2515"/>
                  </a:lnTo>
                  <a:lnTo>
                    <a:pt x="13502" y="2619"/>
                  </a:lnTo>
                  <a:lnTo>
                    <a:pt x="13579" y="2575"/>
                  </a:lnTo>
                  <a:lnTo>
                    <a:pt x="13707" y="2594"/>
                  </a:lnTo>
                  <a:lnTo>
                    <a:pt x="13860" y="2612"/>
                  </a:lnTo>
                  <a:lnTo>
                    <a:pt x="13921" y="2621"/>
                  </a:lnTo>
                  <a:lnTo>
                    <a:pt x="13948" y="2527"/>
                  </a:lnTo>
                  <a:lnTo>
                    <a:pt x="14003" y="2501"/>
                  </a:lnTo>
                  <a:lnTo>
                    <a:pt x="13850" y="2409"/>
                  </a:lnTo>
                  <a:lnTo>
                    <a:pt x="13784" y="2417"/>
                  </a:lnTo>
                  <a:lnTo>
                    <a:pt x="13640" y="2390"/>
                  </a:lnTo>
                  <a:lnTo>
                    <a:pt x="13460" y="2328"/>
                  </a:lnTo>
                  <a:lnTo>
                    <a:pt x="13386" y="2296"/>
                  </a:lnTo>
                  <a:close/>
                  <a:moveTo>
                    <a:pt x="12621" y="2345"/>
                  </a:moveTo>
                  <a:lnTo>
                    <a:pt x="12571" y="2353"/>
                  </a:lnTo>
                  <a:lnTo>
                    <a:pt x="12583" y="2392"/>
                  </a:lnTo>
                  <a:lnTo>
                    <a:pt x="12633" y="2419"/>
                  </a:lnTo>
                  <a:lnTo>
                    <a:pt x="12699" y="2421"/>
                  </a:lnTo>
                  <a:lnTo>
                    <a:pt x="12711" y="2370"/>
                  </a:lnTo>
                  <a:lnTo>
                    <a:pt x="12621" y="2345"/>
                  </a:lnTo>
                  <a:close/>
                  <a:moveTo>
                    <a:pt x="12480" y="2385"/>
                  </a:moveTo>
                  <a:lnTo>
                    <a:pt x="12482" y="2422"/>
                  </a:lnTo>
                  <a:lnTo>
                    <a:pt x="12488" y="2436"/>
                  </a:lnTo>
                  <a:lnTo>
                    <a:pt x="12554" y="2441"/>
                  </a:lnTo>
                  <a:lnTo>
                    <a:pt x="12576" y="2434"/>
                  </a:lnTo>
                  <a:lnTo>
                    <a:pt x="12537" y="2399"/>
                  </a:lnTo>
                  <a:lnTo>
                    <a:pt x="12480" y="2385"/>
                  </a:lnTo>
                  <a:close/>
                  <a:moveTo>
                    <a:pt x="12894" y="2449"/>
                  </a:moveTo>
                  <a:lnTo>
                    <a:pt x="12773" y="2479"/>
                  </a:lnTo>
                  <a:lnTo>
                    <a:pt x="12827" y="2505"/>
                  </a:lnTo>
                  <a:lnTo>
                    <a:pt x="12857" y="2543"/>
                  </a:lnTo>
                  <a:lnTo>
                    <a:pt x="13003" y="2574"/>
                  </a:lnTo>
                  <a:lnTo>
                    <a:pt x="13160" y="2597"/>
                  </a:lnTo>
                  <a:lnTo>
                    <a:pt x="13165" y="2554"/>
                  </a:lnTo>
                  <a:lnTo>
                    <a:pt x="13104" y="2513"/>
                  </a:lnTo>
                  <a:lnTo>
                    <a:pt x="12995" y="2478"/>
                  </a:lnTo>
                  <a:lnTo>
                    <a:pt x="12966" y="2454"/>
                  </a:lnTo>
                  <a:lnTo>
                    <a:pt x="12894" y="2449"/>
                  </a:lnTo>
                  <a:close/>
                  <a:moveTo>
                    <a:pt x="17247" y="2870"/>
                  </a:moveTo>
                  <a:lnTo>
                    <a:pt x="17200" y="2878"/>
                  </a:lnTo>
                  <a:lnTo>
                    <a:pt x="17200" y="2939"/>
                  </a:lnTo>
                  <a:lnTo>
                    <a:pt x="17165" y="2956"/>
                  </a:lnTo>
                  <a:lnTo>
                    <a:pt x="17136" y="2968"/>
                  </a:lnTo>
                  <a:lnTo>
                    <a:pt x="17168" y="3037"/>
                  </a:lnTo>
                  <a:lnTo>
                    <a:pt x="17176" y="3077"/>
                  </a:lnTo>
                  <a:lnTo>
                    <a:pt x="17193" y="3149"/>
                  </a:lnTo>
                  <a:lnTo>
                    <a:pt x="17228" y="3166"/>
                  </a:lnTo>
                  <a:lnTo>
                    <a:pt x="17284" y="3163"/>
                  </a:lnTo>
                  <a:lnTo>
                    <a:pt x="17260" y="3089"/>
                  </a:lnTo>
                  <a:lnTo>
                    <a:pt x="17289" y="3089"/>
                  </a:lnTo>
                  <a:lnTo>
                    <a:pt x="17291" y="3033"/>
                  </a:lnTo>
                  <a:lnTo>
                    <a:pt x="17323" y="3025"/>
                  </a:lnTo>
                  <a:lnTo>
                    <a:pt x="17292" y="2915"/>
                  </a:lnTo>
                  <a:lnTo>
                    <a:pt x="17247" y="2870"/>
                  </a:lnTo>
                  <a:close/>
                  <a:moveTo>
                    <a:pt x="9026" y="2875"/>
                  </a:moveTo>
                  <a:lnTo>
                    <a:pt x="8879" y="2880"/>
                  </a:lnTo>
                  <a:lnTo>
                    <a:pt x="8709" y="2919"/>
                  </a:lnTo>
                  <a:lnTo>
                    <a:pt x="8642" y="2956"/>
                  </a:lnTo>
                  <a:lnTo>
                    <a:pt x="8588" y="2929"/>
                  </a:lnTo>
                  <a:lnTo>
                    <a:pt x="8457" y="2988"/>
                  </a:lnTo>
                  <a:lnTo>
                    <a:pt x="8452" y="3023"/>
                  </a:lnTo>
                  <a:lnTo>
                    <a:pt x="8597" y="3037"/>
                  </a:lnTo>
                  <a:lnTo>
                    <a:pt x="8624" y="3060"/>
                  </a:lnTo>
                  <a:lnTo>
                    <a:pt x="8751" y="3074"/>
                  </a:lnTo>
                  <a:lnTo>
                    <a:pt x="8807" y="3138"/>
                  </a:lnTo>
                  <a:lnTo>
                    <a:pt x="8964" y="3055"/>
                  </a:lnTo>
                  <a:lnTo>
                    <a:pt x="9036" y="3028"/>
                  </a:lnTo>
                  <a:lnTo>
                    <a:pt x="9041" y="2996"/>
                  </a:lnTo>
                  <a:lnTo>
                    <a:pt x="8984" y="2983"/>
                  </a:lnTo>
                  <a:lnTo>
                    <a:pt x="8994" y="2951"/>
                  </a:lnTo>
                  <a:lnTo>
                    <a:pt x="9061" y="2942"/>
                  </a:lnTo>
                  <a:lnTo>
                    <a:pt x="9026" y="2875"/>
                  </a:lnTo>
                  <a:close/>
                  <a:moveTo>
                    <a:pt x="9081" y="3038"/>
                  </a:moveTo>
                  <a:lnTo>
                    <a:pt x="8990" y="3062"/>
                  </a:lnTo>
                  <a:lnTo>
                    <a:pt x="8979" y="3094"/>
                  </a:lnTo>
                  <a:lnTo>
                    <a:pt x="8928" y="3099"/>
                  </a:lnTo>
                  <a:lnTo>
                    <a:pt x="8883" y="3171"/>
                  </a:lnTo>
                  <a:lnTo>
                    <a:pt x="8895" y="3239"/>
                  </a:lnTo>
                  <a:lnTo>
                    <a:pt x="8990" y="3266"/>
                  </a:lnTo>
                  <a:lnTo>
                    <a:pt x="9059" y="3217"/>
                  </a:lnTo>
                  <a:lnTo>
                    <a:pt x="9113" y="3160"/>
                  </a:lnTo>
                  <a:lnTo>
                    <a:pt x="9063" y="3139"/>
                  </a:lnTo>
                  <a:lnTo>
                    <a:pt x="9113" y="3107"/>
                  </a:lnTo>
                  <a:lnTo>
                    <a:pt x="9081" y="3038"/>
                  </a:lnTo>
                  <a:close/>
                  <a:moveTo>
                    <a:pt x="8684" y="3123"/>
                  </a:moveTo>
                  <a:lnTo>
                    <a:pt x="8622" y="3141"/>
                  </a:lnTo>
                  <a:lnTo>
                    <a:pt x="8580" y="3124"/>
                  </a:lnTo>
                  <a:lnTo>
                    <a:pt x="8526" y="3176"/>
                  </a:lnTo>
                  <a:lnTo>
                    <a:pt x="8592" y="3234"/>
                  </a:lnTo>
                  <a:lnTo>
                    <a:pt x="8639" y="3192"/>
                  </a:lnTo>
                  <a:lnTo>
                    <a:pt x="8709" y="3176"/>
                  </a:lnTo>
                  <a:lnTo>
                    <a:pt x="8684" y="3123"/>
                  </a:lnTo>
                  <a:close/>
                  <a:moveTo>
                    <a:pt x="5121" y="3128"/>
                  </a:moveTo>
                  <a:lnTo>
                    <a:pt x="5055" y="3153"/>
                  </a:lnTo>
                  <a:lnTo>
                    <a:pt x="4937" y="3252"/>
                  </a:lnTo>
                  <a:lnTo>
                    <a:pt x="5036" y="3261"/>
                  </a:lnTo>
                  <a:lnTo>
                    <a:pt x="5121" y="3218"/>
                  </a:lnTo>
                  <a:lnTo>
                    <a:pt x="5121" y="3128"/>
                  </a:lnTo>
                  <a:close/>
                  <a:moveTo>
                    <a:pt x="16858" y="3257"/>
                  </a:moveTo>
                  <a:lnTo>
                    <a:pt x="16902" y="3333"/>
                  </a:lnTo>
                  <a:lnTo>
                    <a:pt x="16899" y="3362"/>
                  </a:lnTo>
                  <a:lnTo>
                    <a:pt x="16946" y="3380"/>
                  </a:lnTo>
                  <a:lnTo>
                    <a:pt x="17005" y="3388"/>
                  </a:lnTo>
                  <a:lnTo>
                    <a:pt x="17032" y="3365"/>
                  </a:lnTo>
                  <a:lnTo>
                    <a:pt x="17085" y="3358"/>
                  </a:lnTo>
                  <a:lnTo>
                    <a:pt x="17127" y="3333"/>
                  </a:lnTo>
                  <a:lnTo>
                    <a:pt x="17114" y="3303"/>
                  </a:lnTo>
                  <a:lnTo>
                    <a:pt x="17032" y="3331"/>
                  </a:lnTo>
                  <a:lnTo>
                    <a:pt x="16858" y="3257"/>
                  </a:lnTo>
                  <a:close/>
                  <a:moveTo>
                    <a:pt x="9147" y="3634"/>
                  </a:moveTo>
                  <a:lnTo>
                    <a:pt x="9160" y="3681"/>
                  </a:lnTo>
                  <a:lnTo>
                    <a:pt x="9100" y="3688"/>
                  </a:lnTo>
                  <a:lnTo>
                    <a:pt x="9068" y="3727"/>
                  </a:lnTo>
                  <a:lnTo>
                    <a:pt x="9108" y="3742"/>
                  </a:lnTo>
                  <a:lnTo>
                    <a:pt x="9139" y="3734"/>
                  </a:lnTo>
                  <a:lnTo>
                    <a:pt x="9162" y="3749"/>
                  </a:lnTo>
                  <a:lnTo>
                    <a:pt x="9199" y="3767"/>
                  </a:lnTo>
                  <a:lnTo>
                    <a:pt x="9229" y="3764"/>
                  </a:lnTo>
                  <a:lnTo>
                    <a:pt x="9253" y="3720"/>
                  </a:lnTo>
                  <a:lnTo>
                    <a:pt x="9214" y="3712"/>
                  </a:lnTo>
                  <a:lnTo>
                    <a:pt x="9167" y="3715"/>
                  </a:lnTo>
                  <a:lnTo>
                    <a:pt x="9213" y="3693"/>
                  </a:lnTo>
                  <a:lnTo>
                    <a:pt x="9196" y="3663"/>
                  </a:lnTo>
                  <a:lnTo>
                    <a:pt x="9147" y="3634"/>
                  </a:lnTo>
                  <a:close/>
                  <a:moveTo>
                    <a:pt x="3463" y="3636"/>
                  </a:moveTo>
                  <a:lnTo>
                    <a:pt x="3429" y="3641"/>
                  </a:lnTo>
                  <a:lnTo>
                    <a:pt x="3338" y="3707"/>
                  </a:lnTo>
                  <a:lnTo>
                    <a:pt x="3291" y="3764"/>
                  </a:lnTo>
                  <a:lnTo>
                    <a:pt x="3365" y="3742"/>
                  </a:lnTo>
                  <a:lnTo>
                    <a:pt x="3476" y="3670"/>
                  </a:lnTo>
                  <a:lnTo>
                    <a:pt x="3463" y="3636"/>
                  </a:lnTo>
                  <a:close/>
                  <a:moveTo>
                    <a:pt x="3298" y="3693"/>
                  </a:moveTo>
                  <a:lnTo>
                    <a:pt x="3220" y="3754"/>
                  </a:lnTo>
                  <a:lnTo>
                    <a:pt x="3084" y="3843"/>
                  </a:lnTo>
                  <a:lnTo>
                    <a:pt x="3035" y="3899"/>
                  </a:lnTo>
                  <a:lnTo>
                    <a:pt x="3050" y="3914"/>
                  </a:lnTo>
                  <a:lnTo>
                    <a:pt x="3020" y="3961"/>
                  </a:lnTo>
                  <a:lnTo>
                    <a:pt x="3161" y="3880"/>
                  </a:lnTo>
                  <a:lnTo>
                    <a:pt x="3272" y="3772"/>
                  </a:lnTo>
                  <a:lnTo>
                    <a:pt x="3262" y="3747"/>
                  </a:lnTo>
                  <a:lnTo>
                    <a:pt x="3298" y="3693"/>
                  </a:lnTo>
                  <a:close/>
                  <a:moveTo>
                    <a:pt x="8347" y="4318"/>
                  </a:moveTo>
                  <a:lnTo>
                    <a:pt x="8278" y="4368"/>
                  </a:lnTo>
                  <a:lnTo>
                    <a:pt x="8083" y="4368"/>
                  </a:lnTo>
                  <a:lnTo>
                    <a:pt x="8083" y="4410"/>
                  </a:lnTo>
                  <a:lnTo>
                    <a:pt x="7898" y="4417"/>
                  </a:lnTo>
                  <a:lnTo>
                    <a:pt x="7809" y="4466"/>
                  </a:lnTo>
                  <a:lnTo>
                    <a:pt x="7752" y="4446"/>
                  </a:lnTo>
                  <a:lnTo>
                    <a:pt x="7664" y="4499"/>
                  </a:lnTo>
                  <a:lnTo>
                    <a:pt x="7662" y="4595"/>
                  </a:lnTo>
                  <a:lnTo>
                    <a:pt x="7597" y="4648"/>
                  </a:lnTo>
                  <a:lnTo>
                    <a:pt x="7662" y="4789"/>
                  </a:lnTo>
                  <a:lnTo>
                    <a:pt x="7693" y="4804"/>
                  </a:lnTo>
                  <a:lnTo>
                    <a:pt x="7772" y="4649"/>
                  </a:lnTo>
                  <a:lnTo>
                    <a:pt x="7901" y="4562"/>
                  </a:lnTo>
                  <a:lnTo>
                    <a:pt x="8095" y="4525"/>
                  </a:lnTo>
                  <a:lnTo>
                    <a:pt x="8287" y="4479"/>
                  </a:lnTo>
                  <a:lnTo>
                    <a:pt x="8514" y="4479"/>
                  </a:lnTo>
                  <a:lnTo>
                    <a:pt x="8666" y="4515"/>
                  </a:lnTo>
                  <a:lnTo>
                    <a:pt x="8834" y="4553"/>
                  </a:lnTo>
                  <a:lnTo>
                    <a:pt x="8898" y="4535"/>
                  </a:lnTo>
                  <a:lnTo>
                    <a:pt x="8935" y="4474"/>
                  </a:lnTo>
                  <a:lnTo>
                    <a:pt x="8866" y="4442"/>
                  </a:lnTo>
                  <a:lnTo>
                    <a:pt x="8767" y="4437"/>
                  </a:lnTo>
                  <a:lnTo>
                    <a:pt x="8659" y="4368"/>
                  </a:lnTo>
                  <a:lnTo>
                    <a:pt x="8482" y="4338"/>
                  </a:lnTo>
                  <a:lnTo>
                    <a:pt x="8347" y="4318"/>
                  </a:lnTo>
                  <a:close/>
                  <a:moveTo>
                    <a:pt x="2766" y="4328"/>
                  </a:moveTo>
                  <a:lnTo>
                    <a:pt x="2715" y="4355"/>
                  </a:lnTo>
                  <a:lnTo>
                    <a:pt x="2599" y="4536"/>
                  </a:lnTo>
                  <a:lnTo>
                    <a:pt x="2567" y="4599"/>
                  </a:lnTo>
                  <a:lnTo>
                    <a:pt x="2496" y="4708"/>
                  </a:lnTo>
                  <a:lnTo>
                    <a:pt x="2543" y="4686"/>
                  </a:lnTo>
                  <a:lnTo>
                    <a:pt x="2584" y="4644"/>
                  </a:lnTo>
                  <a:lnTo>
                    <a:pt x="2658" y="4616"/>
                  </a:lnTo>
                  <a:lnTo>
                    <a:pt x="2676" y="4545"/>
                  </a:lnTo>
                  <a:lnTo>
                    <a:pt x="2705" y="4452"/>
                  </a:lnTo>
                  <a:lnTo>
                    <a:pt x="2766" y="4328"/>
                  </a:lnTo>
                  <a:close/>
                  <a:moveTo>
                    <a:pt x="10184" y="4360"/>
                  </a:moveTo>
                  <a:lnTo>
                    <a:pt x="10110" y="4373"/>
                  </a:lnTo>
                  <a:lnTo>
                    <a:pt x="9980" y="4442"/>
                  </a:lnTo>
                  <a:lnTo>
                    <a:pt x="10002" y="4483"/>
                  </a:lnTo>
                  <a:lnTo>
                    <a:pt x="9963" y="4592"/>
                  </a:lnTo>
                  <a:lnTo>
                    <a:pt x="9985" y="4664"/>
                  </a:lnTo>
                  <a:lnTo>
                    <a:pt x="10056" y="4735"/>
                  </a:lnTo>
                  <a:lnTo>
                    <a:pt x="10140" y="4737"/>
                  </a:lnTo>
                  <a:lnTo>
                    <a:pt x="10204" y="4607"/>
                  </a:lnTo>
                  <a:lnTo>
                    <a:pt x="10201" y="4447"/>
                  </a:lnTo>
                  <a:lnTo>
                    <a:pt x="10184" y="4360"/>
                  </a:lnTo>
                  <a:close/>
                  <a:moveTo>
                    <a:pt x="16633" y="4552"/>
                  </a:moveTo>
                  <a:lnTo>
                    <a:pt x="16580" y="4558"/>
                  </a:lnTo>
                  <a:lnTo>
                    <a:pt x="16567" y="4599"/>
                  </a:lnTo>
                  <a:lnTo>
                    <a:pt x="16587" y="4649"/>
                  </a:lnTo>
                  <a:lnTo>
                    <a:pt x="16638" y="4742"/>
                  </a:lnTo>
                  <a:lnTo>
                    <a:pt x="16712" y="4769"/>
                  </a:lnTo>
                  <a:lnTo>
                    <a:pt x="16757" y="4752"/>
                  </a:lnTo>
                  <a:lnTo>
                    <a:pt x="16703" y="4649"/>
                  </a:lnTo>
                  <a:lnTo>
                    <a:pt x="16633" y="4552"/>
                  </a:lnTo>
                  <a:close/>
                  <a:moveTo>
                    <a:pt x="10239" y="4686"/>
                  </a:moveTo>
                  <a:lnTo>
                    <a:pt x="10206" y="4696"/>
                  </a:lnTo>
                  <a:lnTo>
                    <a:pt x="10059" y="4876"/>
                  </a:lnTo>
                  <a:lnTo>
                    <a:pt x="10290" y="4865"/>
                  </a:lnTo>
                  <a:lnTo>
                    <a:pt x="10320" y="4804"/>
                  </a:lnTo>
                  <a:lnTo>
                    <a:pt x="10261" y="4701"/>
                  </a:lnTo>
                  <a:lnTo>
                    <a:pt x="10239" y="4686"/>
                  </a:lnTo>
                  <a:close/>
                  <a:moveTo>
                    <a:pt x="13926" y="4750"/>
                  </a:moveTo>
                  <a:lnTo>
                    <a:pt x="13840" y="4775"/>
                  </a:lnTo>
                  <a:lnTo>
                    <a:pt x="13815" y="4806"/>
                  </a:lnTo>
                  <a:lnTo>
                    <a:pt x="13818" y="4814"/>
                  </a:lnTo>
                  <a:lnTo>
                    <a:pt x="13843" y="4907"/>
                  </a:lnTo>
                  <a:lnTo>
                    <a:pt x="13897" y="4934"/>
                  </a:lnTo>
                  <a:lnTo>
                    <a:pt x="13924" y="4887"/>
                  </a:lnTo>
                  <a:lnTo>
                    <a:pt x="13953" y="4831"/>
                  </a:lnTo>
                  <a:lnTo>
                    <a:pt x="13946" y="4767"/>
                  </a:lnTo>
                  <a:lnTo>
                    <a:pt x="13926" y="4750"/>
                  </a:lnTo>
                  <a:close/>
                  <a:moveTo>
                    <a:pt x="15448" y="5124"/>
                  </a:moveTo>
                  <a:lnTo>
                    <a:pt x="15399" y="5166"/>
                  </a:lnTo>
                  <a:lnTo>
                    <a:pt x="15333" y="5185"/>
                  </a:lnTo>
                  <a:lnTo>
                    <a:pt x="15331" y="5230"/>
                  </a:lnTo>
                  <a:lnTo>
                    <a:pt x="15283" y="5243"/>
                  </a:lnTo>
                  <a:lnTo>
                    <a:pt x="15340" y="5286"/>
                  </a:lnTo>
                  <a:lnTo>
                    <a:pt x="15362" y="5282"/>
                  </a:lnTo>
                  <a:lnTo>
                    <a:pt x="15379" y="5227"/>
                  </a:lnTo>
                  <a:lnTo>
                    <a:pt x="15419" y="5223"/>
                  </a:lnTo>
                  <a:lnTo>
                    <a:pt x="15475" y="5203"/>
                  </a:lnTo>
                  <a:lnTo>
                    <a:pt x="15463" y="5139"/>
                  </a:lnTo>
                  <a:lnTo>
                    <a:pt x="15448" y="5124"/>
                  </a:lnTo>
                  <a:close/>
                  <a:moveTo>
                    <a:pt x="11803" y="5142"/>
                  </a:moveTo>
                  <a:lnTo>
                    <a:pt x="11689" y="5164"/>
                  </a:lnTo>
                  <a:lnTo>
                    <a:pt x="11642" y="5206"/>
                  </a:lnTo>
                  <a:lnTo>
                    <a:pt x="11655" y="5319"/>
                  </a:lnTo>
                  <a:lnTo>
                    <a:pt x="11785" y="5400"/>
                  </a:lnTo>
                  <a:lnTo>
                    <a:pt x="11847" y="5344"/>
                  </a:lnTo>
                  <a:lnTo>
                    <a:pt x="12017" y="5299"/>
                  </a:lnTo>
                  <a:lnTo>
                    <a:pt x="11995" y="5176"/>
                  </a:lnTo>
                  <a:lnTo>
                    <a:pt x="11803" y="5142"/>
                  </a:lnTo>
                  <a:close/>
                  <a:moveTo>
                    <a:pt x="12275" y="5158"/>
                  </a:moveTo>
                  <a:lnTo>
                    <a:pt x="12145" y="5161"/>
                  </a:lnTo>
                  <a:lnTo>
                    <a:pt x="12054" y="5168"/>
                  </a:lnTo>
                  <a:lnTo>
                    <a:pt x="12071" y="5220"/>
                  </a:lnTo>
                  <a:lnTo>
                    <a:pt x="12184" y="5249"/>
                  </a:lnTo>
                  <a:lnTo>
                    <a:pt x="12261" y="5235"/>
                  </a:lnTo>
                  <a:lnTo>
                    <a:pt x="12275" y="5158"/>
                  </a:lnTo>
                  <a:close/>
                  <a:moveTo>
                    <a:pt x="16001" y="5235"/>
                  </a:moveTo>
                  <a:lnTo>
                    <a:pt x="15968" y="5275"/>
                  </a:lnTo>
                  <a:lnTo>
                    <a:pt x="15968" y="5356"/>
                  </a:lnTo>
                  <a:lnTo>
                    <a:pt x="16027" y="5344"/>
                  </a:lnTo>
                  <a:lnTo>
                    <a:pt x="16074" y="5321"/>
                  </a:lnTo>
                  <a:lnTo>
                    <a:pt x="16065" y="5265"/>
                  </a:lnTo>
                  <a:lnTo>
                    <a:pt x="16001" y="5235"/>
                  </a:lnTo>
                  <a:close/>
                  <a:moveTo>
                    <a:pt x="11982" y="5479"/>
                  </a:moveTo>
                  <a:lnTo>
                    <a:pt x="11926" y="5511"/>
                  </a:lnTo>
                  <a:lnTo>
                    <a:pt x="11904" y="5585"/>
                  </a:lnTo>
                  <a:lnTo>
                    <a:pt x="11916" y="5590"/>
                  </a:lnTo>
                  <a:lnTo>
                    <a:pt x="12027" y="5580"/>
                  </a:lnTo>
                  <a:lnTo>
                    <a:pt x="12103" y="5557"/>
                  </a:lnTo>
                  <a:lnTo>
                    <a:pt x="12078" y="5518"/>
                  </a:lnTo>
                  <a:lnTo>
                    <a:pt x="11982" y="5479"/>
                  </a:lnTo>
                  <a:close/>
                  <a:moveTo>
                    <a:pt x="2156" y="5700"/>
                  </a:moveTo>
                  <a:lnTo>
                    <a:pt x="2114" y="5722"/>
                  </a:lnTo>
                  <a:lnTo>
                    <a:pt x="2074" y="5873"/>
                  </a:lnTo>
                  <a:lnTo>
                    <a:pt x="2057" y="5890"/>
                  </a:lnTo>
                  <a:lnTo>
                    <a:pt x="2047" y="6038"/>
                  </a:lnTo>
                  <a:lnTo>
                    <a:pt x="2079" y="6019"/>
                  </a:lnTo>
                  <a:lnTo>
                    <a:pt x="2070" y="5974"/>
                  </a:lnTo>
                  <a:lnTo>
                    <a:pt x="2089" y="5959"/>
                  </a:lnTo>
                  <a:lnTo>
                    <a:pt x="2106" y="5871"/>
                  </a:lnTo>
                  <a:lnTo>
                    <a:pt x="2111" y="5792"/>
                  </a:lnTo>
                  <a:lnTo>
                    <a:pt x="2156" y="5700"/>
                  </a:lnTo>
                  <a:close/>
                  <a:moveTo>
                    <a:pt x="2045" y="6689"/>
                  </a:moveTo>
                  <a:lnTo>
                    <a:pt x="2003" y="6760"/>
                  </a:lnTo>
                  <a:lnTo>
                    <a:pt x="1993" y="6827"/>
                  </a:lnTo>
                  <a:lnTo>
                    <a:pt x="2047" y="6893"/>
                  </a:lnTo>
                  <a:lnTo>
                    <a:pt x="2055" y="6881"/>
                  </a:lnTo>
                  <a:lnTo>
                    <a:pt x="2074" y="6851"/>
                  </a:lnTo>
                  <a:lnTo>
                    <a:pt x="2128" y="6876"/>
                  </a:lnTo>
                  <a:lnTo>
                    <a:pt x="2086" y="6812"/>
                  </a:lnTo>
                  <a:lnTo>
                    <a:pt x="2081" y="6733"/>
                  </a:lnTo>
                  <a:lnTo>
                    <a:pt x="2054" y="6743"/>
                  </a:lnTo>
                  <a:lnTo>
                    <a:pt x="2052" y="6737"/>
                  </a:lnTo>
                  <a:lnTo>
                    <a:pt x="2045" y="6689"/>
                  </a:lnTo>
                  <a:close/>
                  <a:moveTo>
                    <a:pt x="3671" y="7001"/>
                  </a:moveTo>
                  <a:lnTo>
                    <a:pt x="3732" y="7065"/>
                  </a:lnTo>
                  <a:lnTo>
                    <a:pt x="3828" y="7033"/>
                  </a:lnTo>
                  <a:lnTo>
                    <a:pt x="3895" y="7087"/>
                  </a:lnTo>
                  <a:lnTo>
                    <a:pt x="4005" y="7130"/>
                  </a:lnTo>
                  <a:lnTo>
                    <a:pt x="4013" y="7233"/>
                  </a:lnTo>
                  <a:lnTo>
                    <a:pt x="4069" y="7312"/>
                  </a:lnTo>
                  <a:lnTo>
                    <a:pt x="4000" y="7406"/>
                  </a:lnTo>
                  <a:lnTo>
                    <a:pt x="3870" y="7518"/>
                  </a:lnTo>
                  <a:lnTo>
                    <a:pt x="3845" y="7423"/>
                  </a:lnTo>
                  <a:lnTo>
                    <a:pt x="3782" y="7369"/>
                  </a:lnTo>
                  <a:lnTo>
                    <a:pt x="3690" y="7460"/>
                  </a:lnTo>
                  <a:lnTo>
                    <a:pt x="3656" y="7361"/>
                  </a:lnTo>
                  <a:lnTo>
                    <a:pt x="3617" y="7406"/>
                  </a:lnTo>
                  <a:lnTo>
                    <a:pt x="3612" y="7487"/>
                  </a:lnTo>
                  <a:lnTo>
                    <a:pt x="3526" y="7644"/>
                  </a:lnTo>
                  <a:lnTo>
                    <a:pt x="3545" y="7794"/>
                  </a:lnTo>
                  <a:lnTo>
                    <a:pt x="3515" y="7856"/>
                  </a:lnTo>
                  <a:lnTo>
                    <a:pt x="3454" y="7890"/>
                  </a:lnTo>
                  <a:lnTo>
                    <a:pt x="3429" y="7927"/>
                  </a:lnTo>
                  <a:lnTo>
                    <a:pt x="3372" y="8041"/>
                  </a:lnTo>
                  <a:lnTo>
                    <a:pt x="3461" y="7954"/>
                  </a:lnTo>
                  <a:lnTo>
                    <a:pt x="3535" y="7992"/>
                  </a:lnTo>
                  <a:lnTo>
                    <a:pt x="3484" y="8095"/>
                  </a:lnTo>
                  <a:lnTo>
                    <a:pt x="3461" y="8243"/>
                  </a:lnTo>
                  <a:lnTo>
                    <a:pt x="3373" y="8206"/>
                  </a:lnTo>
                  <a:lnTo>
                    <a:pt x="3346" y="8085"/>
                  </a:lnTo>
                  <a:lnTo>
                    <a:pt x="3240" y="8177"/>
                  </a:lnTo>
                  <a:lnTo>
                    <a:pt x="3271" y="8248"/>
                  </a:lnTo>
                  <a:lnTo>
                    <a:pt x="3181" y="8317"/>
                  </a:lnTo>
                  <a:lnTo>
                    <a:pt x="3190" y="8437"/>
                  </a:lnTo>
                  <a:lnTo>
                    <a:pt x="3070" y="8566"/>
                  </a:lnTo>
                  <a:lnTo>
                    <a:pt x="3008" y="8681"/>
                  </a:lnTo>
                  <a:lnTo>
                    <a:pt x="2978" y="8704"/>
                  </a:lnTo>
                  <a:lnTo>
                    <a:pt x="2858" y="8588"/>
                  </a:lnTo>
                  <a:lnTo>
                    <a:pt x="2798" y="8423"/>
                  </a:lnTo>
                  <a:lnTo>
                    <a:pt x="2814" y="8287"/>
                  </a:lnTo>
                  <a:lnTo>
                    <a:pt x="2789" y="8166"/>
                  </a:lnTo>
                  <a:lnTo>
                    <a:pt x="2853" y="8038"/>
                  </a:lnTo>
                  <a:lnTo>
                    <a:pt x="2907" y="7970"/>
                  </a:lnTo>
                  <a:lnTo>
                    <a:pt x="2951" y="7975"/>
                  </a:lnTo>
                  <a:lnTo>
                    <a:pt x="2998" y="7947"/>
                  </a:lnTo>
                  <a:lnTo>
                    <a:pt x="3094" y="7863"/>
                  </a:lnTo>
                  <a:lnTo>
                    <a:pt x="3144" y="7930"/>
                  </a:lnTo>
                  <a:lnTo>
                    <a:pt x="3160" y="7866"/>
                  </a:lnTo>
                  <a:lnTo>
                    <a:pt x="3143" y="7816"/>
                  </a:lnTo>
                  <a:lnTo>
                    <a:pt x="3200" y="7676"/>
                  </a:lnTo>
                  <a:lnTo>
                    <a:pt x="3239" y="7560"/>
                  </a:lnTo>
                  <a:lnTo>
                    <a:pt x="3333" y="7309"/>
                  </a:lnTo>
                  <a:lnTo>
                    <a:pt x="3419" y="7235"/>
                  </a:lnTo>
                  <a:lnTo>
                    <a:pt x="3501" y="7036"/>
                  </a:lnTo>
                  <a:lnTo>
                    <a:pt x="3671" y="7001"/>
                  </a:lnTo>
                  <a:close/>
                  <a:moveTo>
                    <a:pt x="13274" y="8740"/>
                  </a:moveTo>
                  <a:lnTo>
                    <a:pt x="13237" y="8777"/>
                  </a:lnTo>
                  <a:lnTo>
                    <a:pt x="13305" y="8847"/>
                  </a:lnTo>
                  <a:lnTo>
                    <a:pt x="13236" y="8957"/>
                  </a:lnTo>
                  <a:lnTo>
                    <a:pt x="13301" y="9204"/>
                  </a:lnTo>
                  <a:lnTo>
                    <a:pt x="13419" y="9362"/>
                  </a:lnTo>
                  <a:lnTo>
                    <a:pt x="13487" y="9603"/>
                  </a:lnTo>
                  <a:lnTo>
                    <a:pt x="13500" y="9746"/>
                  </a:lnTo>
                  <a:lnTo>
                    <a:pt x="13571" y="9936"/>
                  </a:lnTo>
                  <a:lnTo>
                    <a:pt x="13608" y="10117"/>
                  </a:lnTo>
                  <a:lnTo>
                    <a:pt x="13672" y="10261"/>
                  </a:lnTo>
                  <a:lnTo>
                    <a:pt x="13710" y="10100"/>
                  </a:lnTo>
                  <a:lnTo>
                    <a:pt x="13833" y="10181"/>
                  </a:lnTo>
                  <a:lnTo>
                    <a:pt x="13800" y="10054"/>
                  </a:lnTo>
                  <a:lnTo>
                    <a:pt x="13630" y="9904"/>
                  </a:lnTo>
                  <a:lnTo>
                    <a:pt x="13621" y="9623"/>
                  </a:lnTo>
                  <a:lnTo>
                    <a:pt x="13806" y="9630"/>
                  </a:lnTo>
                  <a:lnTo>
                    <a:pt x="13591" y="9351"/>
                  </a:lnTo>
                  <a:lnTo>
                    <a:pt x="13488" y="9184"/>
                  </a:lnTo>
                  <a:lnTo>
                    <a:pt x="13433" y="9009"/>
                  </a:lnTo>
                  <a:lnTo>
                    <a:pt x="13340" y="8849"/>
                  </a:lnTo>
                  <a:lnTo>
                    <a:pt x="13274" y="8740"/>
                  </a:lnTo>
                  <a:close/>
                  <a:moveTo>
                    <a:pt x="20868" y="8859"/>
                  </a:moveTo>
                  <a:lnTo>
                    <a:pt x="20853" y="8871"/>
                  </a:lnTo>
                  <a:lnTo>
                    <a:pt x="20839" y="8903"/>
                  </a:lnTo>
                  <a:lnTo>
                    <a:pt x="20843" y="8926"/>
                  </a:lnTo>
                  <a:lnTo>
                    <a:pt x="20846" y="8933"/>
                  </a:lnTo>
                  <a:lnTo>
                    <a:pt x="20854" y="8928"/>
                  </a:lnTo>
                  <a:lnTo>
                    <a:pt x="20871" y="8935"/>
                  </a:lnTo>
                  <a:lnTo>
                    <a:pt x="20873" y="8884"/>
                  </a:lnTo>
                  <a:lnTo>
                    <a:pt x="20868" y="8859"/>
                  </a:lnTo>
                  <a:close/>
                  <a:moveTo>
                    <a:pt x="20942" y="8859"/>
                  </a:moveTo>
                  <a:lnTo>
                    <a:pt x="20930" y="8863"/>
                  </a:lnTo>
                  <a:lnTo>
                    <a:pt x="20922" y="8873"/>
                  </a:lnTo>
                  <a:lnTo>
                    <a:pt x="20905" y="8898"/>
                  </a:lnTo>
                  <a:lnTo>
                    <a:pt x="20901" y="8906"/>
                  </a:lnTo>
                  <a:lnTo>
                    <a:pt x="20906" y="8925"/>
                  </a:lnTo>
                  <a:lnTo>
                    <a:pt x="20920" y="8942"/>
                  </a:lnTo>
                  <a:lnTo>
                    <a:pt x="20928" y="8984"/>
                  </a:lnTo>
                  <a:lnTo>
                    <a:pt x="20933" y="9004"/>
                  </a:lnTo>
                  <a:lnTo>
                    <a:pt x="20959" y="9031"/>
                  </a:lnTo>
                  <a:lnTo>
                    <a:pt x="20975" y="9071"/>
                  </a:lnTo>
                  <a:lnTo>
                    <a:pt x="20989" y="9058"/>
                  </a:lnTo>
                  <a:lnTo>
                    <a:pt x="20982" y="9019"/>
                  </a:lnTo>
                  <a:lnTo>
                    <a:pt x="20977" y="8958"/>
                  </a:lnTo>
                  <a:lnTo>
                    <a:pt x="20970" y="8883"/>
                  </a:lnTo>
                  <a:lnTo>
                    <a:pt x="20967" y="8873"/>
                  </a:lnTo>
                  <a:lnTo>
                    <a:pt x="20942" y="8859"/>
                  </a:lnTo>
                  <a:close/>
                  <a:moveTo>
                    <a:pt x="20824" y="8900"/>
                  </a:moveTo>
                  <a:lnTo>
                    <a:pt x="20811" y="8955"/>
                  </a:lnTo>
                  <a:lnTo>
                    <a:pt x="20817" y="8979"/>
                  </a:lnTo>
                  <a:lnTo>
                    <a:pt x="20831" y="8916"/>
                  </a:lnTo>
                  <a:lnTo>
                    <a:pt x="20824" y="8900"/>
                  </a:lnTo>
                  <a:close/>
                  <a:moveTo>
                    <a:pt x="224" y="8915"/>
                  </a:moveTo>
                  <a:cubicBezTo>
                    <a:pt x="203" y="9031"/>
                    <a:pt x="182" y="9147"/>
                    <a:pt x="165" y="9265"/>
                  </a:cubicBezTo>
                  <a:cubicBezTo>
                    <a:pt x="182" y="9147"/>
                    <a:pt x="203" y="9031"/>
                    <a:pt x="224" y="8915"/>
                  </a:cubicBezTo>
                  <a:close/>
                  <a:moveTo>
                    <a:pt x="20767" y="8984"/>
                  </a:moveTo>
                  <a:lnTo>
                    <a:pt x="20760" y="8985"/>
                  </a:lnTo>
                  <a:lnTo>
                    <a:pt x="20762" y="9036"/>
                  </a:lnTo>
                  <a:lnTo>
                    <a:pt x="20767" y="9036"/>
                  </a:lnTo>
                  <a:lnTo>
                    <a:pt x="20785" y="9049"/>
                  </a:lnTo>
                  <a:lnTo>
                    <a:pt x="20795" y="9012"/>
                  </a:lnTo>
                  <a:lnTo>
                    <a:pt x="20797" y="9004"/>
                  </a:lnTo>
                  <a:lnTo>
                    <a:pt x="20795" y="8990"/>
                  </a:lnTo>
                  <a:lnTo>
                    <a:pt x="20767" y="8984"/>
                  </a:lnTo>
                  <a:close/>
                  <a:moveTo>
                    <a:pt x="20689" y="9083"/>
                  </a:moveTo>
                  <a:lnTo>
                    <a:pt x="20683" y="9108"/>
                  </a:lnTo>
                  <a:lnTo>
                    <a:pt x="20684" y="9140"/>
                  </a:lnTo>
                  <a:lnTo>
                    <a:pt x="20688" y="9155"/>
                  </a:lnTo>
                  <a:lnTo>
                    <a:pt x="20710" y="9139"/>
                  </a:lnTo>
                  <a:lnTo>
                    <a:pt x="20706" y="9112"/>
                  </a:lnTo>
                  <a:lnTo>
                    <a:pt x="20689" y="9083"/>
                  </a:lnTo>
                  <a:close/>
                  <a:moveTo>
                    <a:pt x="126" y="9570"/>
                  </a:moveTo>
                  <a:cubicBezTo>
                    <a:pt x="106" y="9743"/>
                    <a:pt x="91" y="9920"/>
                    <a:pt x="79" y="10096"/>
                  </a:cubicBezTo>
                  <a:cubicBezTo>
                    <a:pt x="91" y="9920"/>
                    <a:pt x="106" y="9744"/>
                    <a:pt x="126" y="9570"/>
                  </a:cubicBezTo>
                  <a:close/>
                  <a:moveTo>
                    <a:pt x="66" y="10317"/>
                  </a:moveTo>
                  <a:cubicBezTo>
                    <a:pt x="57" y="10499"/>
                    <a:pt x="55" y="10683"/>
                    <a:pt x="56" y="10867"/>
                  </a:cubicBezTo>
                  <a:cubicBezTo>
                    <a:pt x="55" y="10845"/>
                    <a:pt x="54" y="10823"/>
                    <a:pt x="54" y="10800"/>
                  </a:cubicBezTo>
                  <a:cubicBezTo>
                    <a:pt x="54" y="10638"/>
                    <a:pt x="58" y="10477"/>
                    <a:pt x="66" y="10317"/>
                  </a:cubicBezTo>
                  <a:close/>
                  <a:moveTo>
                    <a:pt x="13678" y="10340"/>
                  </a:moveTo>
                  <a:lnTo>
                    <a:pt x="13680" y="10492"/>
                  </a:lnTo>
                  <a:lnTo>
                    <a:pt x="13710" y="10753"/>
                  </a:lnTo>
                  <a:lnTo>
                    <a:pt x="13576" y="10800"/>
                  </a:lnTo>
                  <a:lnTo>
                    <a:pt x="13545" y="10957"/>
                  </a:lnTo>
                  <a:lnTo>
                    <a:pt x="13606" y="11133"/>
                  </a:lnTo>
                  <a:lnTo>
                    <a:pt x="13752" y="11091"/>
                  </a:lnTo>
                  <a:lnTo>
                    <a:pt x="13773" y="10872"/>
                  </a:lnTo>
                  <a:lnTo>
                    <a:pt x="14008" y="10938"/>
                  </a:lnTo>
                  <a:lnTo>
                    <a:pt x="14069" y="10724"/>
                  </a:lnTo>
                  <a:lnTo>
                    <a:pt x="14239" y="10615"/>
                  </a:lnTo>
                  <a:lnTo>
                    <a:pt x="14148" y="10425"/>
                  </a:lnTo>
                  <a:lnTo>
                    <a:pt x="14086" y="10529"/>
                  </a:lnTo>
                  <a:lnTo>
                    <a:pt x="13988" y="10517"/>
                  </a:lnTo>
                  <a:lnTo>
                    <a:pt x="13875" y="10487"/>
                  </a:lnTo>
                  <a:lnTo>
                    <a:pt x="13678" y="10340"/>
                  </a:lnTo>
                  <a:close/>
                  <a:moveTo>
                    <a:pt x="13801" y="11118"/>
                  </a:moveTo>
                  <a:lnTo>
                    <a:pt x="13668" y="11189"/>
                  </a:lnTo>
                  <a:lnTo>
                    <a:pt x="13638" y="11318"/>
                  </a:lnTo>
                  <a:lnTo>
                    <a:pt x="13709" y="11515"/>
                  </a:lnTo>
                  <a:lnTo>
                    <a:pt x="13670" y="11759"/>
                  </a:lnTo>
                  <a:lnTo>
                    <a:pt x="13604" y="11850"/>
                  </a:lnTo>
                  <a:lnTo>
                    <a:pt x="13431" y="12079"/>
                  </a:lnTo>
                  <a:lnTo>
                    <a:pt x="13320" y="12014"/>
                  </a:lnTo>
                  <a:lnTo>
                    <a:pt x="13224" y="12369"/>
                  </a:lnTo>
                  <a:lnTo>
                    <a:pt x="13061" y="12362"/>
                  </a:lnTo>
                  <a:lnTo>
                    <a:pt x="12771" y="12466"/>
                  </a:lnTo>
                  <a:lnTo>
                    <a:pt x="12677" y="12608"/>
                  </a:lnTo>
                  <a:lnTo>
                    <a:pt x="12535" y="12724"/>
                  </a:lnTo>
                  <a:lnTo>
                    <a:pt x="12466" y="12850"/>
                  </a:lnTo>
                  <a:lnTo>
                    <a:pt x="12325" y="12924"/>
                  </a:lnTo>
                  <a:lnTo>
                    <a:pt x="12401" y="13040"/>
                  </a:lnTo>
                  <a:lnTo>
                    <a:pt x="12505" y="13081"/>
                  </a:lnTo>
                  <a:lnTo>
                    <a:pt x="12482" y="13249"/>
                  </a:lnTo>
                  <a:lnTo>
                    <a:pt x="12566" y="13310"/>
                  </a:lnTo>
                  <a:lnTo>
                    <a:pt x="12660" y="13221"/>
                  </a:lnTo>
                  <a:lnTo>
                    <a:pt x="12729" y="12897"/>
                  </a:lnTo>
                  <a:lnTo>
                    <a:pt x="12559" y="12785"/>
                  </a:lnTo>
                  <a:lnTo>
                    <a:pt x="12737" y="12756"/>
                  </a:lnTo>
                  <a:lnTo>
                    <a:pt x="12906" y="12642"/>
                  </a:lnTo>
                  <a:lnTo>
                    <a:pt x="13162" y="12554"/>
                  </a:lnTo>
                  <a:lnTo>
                    <a:pt x="13189" y="12689"/>
                  </a:lnTo>
                  <a:lnTo>
                    <a:pt x="13300" y="12739"/>
                  </a:lnTo>
                  <a:lnTo>
                    <a:pt x="13478" y="12488"/>
                  </a:lnTo>
                  <a:lnTo>
                    <a:pt x="13736" y="12418"/>
                  </a:lnTo>
                  <a:lnTo>
                    <a:pt x="13904" y="12286"/>
                  </a:lnTo>
                  <a:lnTo>
                    <a:pt x="13951" y="12140"/>
                  </a:lnTo>
                  <a:lnTo>
                    <a:pt x="13907" y="12056"/>
                  </a:lnTo>
                  <a:lnTo>
                    <a:pt x="13929" y="11898"/>
                  </a:lnTo>
                  <a:lnTo>
                    <a:pt x="13884" y="11712"/>
                  </a:lnTo>
                  <a:lnTo>
                    <a:pt x="13968" y="11495"/>
                  </a:lnTo>
                  <a:lnTo>
                    <a:pt x="13936" y="11347"/>
                  </a:lnTo>
                  <a:lnTo>
                    <a:pt x="13801" y="11118"/>
                  </a:lnTo>
                  <a:close/>
                  <a:moveTo>
                    <a:pt x="66" y="11271"/>
                  </a:moveTo>
                  <a:cubicBezTo>
                    <a:pt x="69" y="11347"/>
                    <a:pt x="74" y="11424"/>
                    <a:pt x="79" y="11500"/>
                  </a:cubicBezTo>
                  <a:cubicBezTo>
                    <a:pt x="74" y="11424"/>
                    <a:pt x="69" y="11348"/>
                    <a:pt x="66" y="11271"/>
                  </a:cubicBezTo>
                  <a:close/>
                  <a:moveTo>
                    <a:pt x="12992" y="12630"/>
                  </a:moveTo>
                  <a:lnTo>
                    <a:pt x="12939" y="12716"/>
                  </a:lnTo>
                  <a:lnTo>
                    <a:pt x="12850" y="12709"/>
                  </a:lnTo>
                  <a:lnTo>
                    <a:pt x="12780" y="12832"/>
                  </a:lnTo>
                  <a:lnTo>
                    <a:pt x="12788" y="12918"/>
                  </a:lnTo>
                  <a:lnTo>
                    <a:pt x="12896" y="12953"/>
                  </a:lnTo>
                  <a:lnTo>
                    <a:pt x="12923" y="12840"/>
                  </a:lnTo>
                  <a:lnTo>
                    <a:pt x="12995" y="12785"/>
                  </a:lnTo>
                  <a:lnTo>
                    <a:pt x="13066" y="12832"/>
                  </a:lnTo>
                  <a:lnTo>
                    <a:pt x="13135" y="12707"/>
                  </a:lnTo>
                  <a:lnTo>
                    <a:pt x="13108" y="12648"/>
                  </a:lnTo>
                  <a:lnTo>
                    <a:pt x="12992" y="12630"/>
                  </a:lnTo>
                  <a:close/>
                  <a:moveTo>
                    <a:pt x="11108" y="14446"/>
                  </a:moveTo>
                  <a:lnTo>
                    <a:pt x="10972" y="14581"/>
                  </a:lnTo>
                  <a:lnTo>
                    <a:pt x="10872" y="14754"/>
                  </a:lnTo>
                  <a:lnTo>
                    <a:pt x="10893" y="14882"/>
                  </a:lnTo>
                  <a:lnTo>
                    <a:pt x="10983" y="15027"/>
                  </a:lnTo>
                  <a:lnTo>
                    <a:pt x="11058" y="14885"/>
                  </a:lnTo>
                  <a:lnTo>
                    <a:pt x="11159" y="14604"/>
                  </a:lnTo>
                  <a:lnTo>
                    <a:pt x="11185" y="14498"/>
                  </a:lnTo>
                  <a:lnTo>
                    <a:pt x="11108" y="14446"/>
                  </a:lnTo>
                  <a:close/>
                  <a:moveTo>
                    <a:pt x="9135" y="15242"/>
                  </a:moveTo>
                  <a:lnTo>
                    <a:pt x="8942" y="15266"/>
                  </a:lnTo>
                  <a:lnTo>
                    <a:pt x="8851" y="15330"/>
                  </a:lnTo>
                  <a:lnTo>
                    <a:pt x="8846" y="15475"/>
                  </a:lnTo>
                  <a:lnTo>
                    <a:pt x="8985" y="15545"/>
                  </a:lnTo>
                  <a:lnTo>
                    <a:pt x="9142" y="15485"/>
                  </a:lnTo>
                  <a:lnTo>
                    <a:pt x="9189" y="15392"/>
                  </a:lnTo>
                  <a:lnTo>
                    <a:pt x="9270" y="15328"/>
                  </a:lnTo>
                  <a:lnTo>
                    <a:pt x="9235" y="15259"/>
                  </a:lnTo>
                  <a:lnTo>
                    <a:pt x="9135" y="15242"/>
                  </a:lnTo>
                  <a:close/>
                  <a:moveTo>
                    <a:pt x="4057" y="15264"/>
                  </a:moveTo>
                  <a:lnTo>
                    <a:pt x="3962" y="15463"/>
                  </a:lnTo>
                  <a:lnTo>
                    <a:pt x="3964" y="15685"/>
                  </a:lnTo>
                  <a:lnTo>
                    <a:pt x="4023" y="15838"/>
                  </a:lnTo>
                  <a:lnTo>
                    <a:pt x="4151" y="15878"/>
                  </a:lnTo>
                  <a:lnTo>
                    <a:pt x="4217" y="15872"/>
                  </a:lnTo>
                  <a:lnTo>
                    <a:pt x="4254" y="15735"/>
                  </a:lnTo>
                  <a:lnTo>
                    <a:pt x="4200" y="15544"/>
                  </a:lnTo>
                  <a:lnTo>
                    <a:pt x="4144" y="15402"/>
                  </a:lnTo>
                  <a:lnTo>
                    <a:pt x="4057" y="15264"/>
                  </a:lnTo>
                  <a:close/>
                  <a:moveTo>
                    <a:pt x="10982" y="15614"/>
                  </a:moveTo>
                  <a:lnTo>
                    <a:pt x="10923" y="15766"/>
                  </a:lnTo>
                  <a:lnTo>
                    <a:pt x="10906" y="16023"/>
                  </a:lnTo>
                  <a:lnTo>
                    <a:pt x="10832" y="15969"/>
                  </a:lnTo>
                  <a:lnTo>
                    <a:pt x="10839" y="16126"/>
                  </a:lnTo>
                  <a:lnTo>
                    <a:pt x="10866" y="16197"/>
                  </a:lnTo>
                  <a:lnTo>
                    <a:pt x="10957" y="16289"/>
                  </a:lnTo>
                  <a:lnTo>
                    <a:pt x="10980" y="16230"/>
                  </a:lnTo>
                  <a:lnTo>
                    <a:pt x="11034" y="16267"/>
                  </a:lnTo>
                  <a:lnTo>
                    <a:pt x="10977" y="16309"/>
                  </a:lnTo>
                  <a:lnTo>
                    <a:pt x="10968" y="16375"/>
                  </a:lnTo>
                  <a:lnTo>
                    <a:pt x="11059" y="16409"/>
                  </a:lnTo>
                  <a:lnTo>
                    <a:pt x="11224" y="16382"/>
                  </a:lnTo>
                  <a:lnTo>
                    <a:pt x="11342" y="16474"/>
                  </a:lnTo>
                  <a:lnTo>
                    <a:pt x="11389" y="16414"/>
                  </a:lnTo>
                  <a:lnTo>
                    <a:pt x="11456" y="16495"/>
                  </a:lnTo>
                  <a:lnTo>
                    <a:pt x="11601" y="16567"/>
                  </a:lnTo>
                  <a:lnTo>
                    <a:pt x="11618" y="16493"/>
                  </a:lnTo>
                  <a:lnTo>
                    <a:pt x="11557" y="16458"/>
                  </a:lnTo>
                  <a:lnTo>
                    <a:pt x="11574" y="16370"/>
                  </a:lnTo>
                  <a:lnTo>
                    <a:pt x="11345" y="16291"/>
                  </a:lnTo>
                  <a:lnTo>
                    <a:pt x="11265" y="16313"/>
                  </a:lnTo>
                  <a:lnTo>
                    <a:pt x="11169" y="16298"/>
                  </a:lnTo>
                  <a:lnTo>
                    <a:pt x="11127" y="16170"/>
                  </a:lnTo>
                  <a:lnTo>
                    <a:pt x="11153" y="16038"/>
                  </a:lnTo>
                  <a:lnTo>
                    <a:pt x="11260" y="15981"/>
                  </a:lnTo>
                  <a:lnTo>
                    <a:pt x="11305" y="15843"/>
                  </a:lnTo>
                  <a:lnTo>
                    <a:pt x="11243" y="15725"/>
                  </a:lnTo>
                  <a:lnTo>
                    <a:pt x="11271" y="15656"/>
                  </a:lnTo>
                  <a:lnTo>
                    <a:pt x="11254" y="15614"/>
                  </a:lnTo>
                  <a:lnTo>
                    <a:pt x="11199" y="15660"/>
                  </a:lnTo>
                  <a:lnTo>
                    <a:pt x="11090" y="15614"/>
                  </a:lnTo>
                  <a:lnTo>
                    <a:pt x="10982" y="15614"/>
                  </a:lnTo>
                  <a:close/>
                  <a:moveTo>
                    <a:pt x="10913" y="16437"/>
                  </a:moveTo>
                  <a:lnTo>
                    <a:pt x="11007" y="16559"/>
                  </a:lnTo>
                  <a:lnTo>
                    <a:pt x="11086" y="16636"/>
                  </a:lnTo>
                  <a:lnTo>
                    <a:pt x="11133" y="16498"/>
                  </a:lnTo>
                  <a:lnTo>
                    <a:pt x="11069" y="16442"/>
                  </a:lnTo>
                  <a:lnTo>
                    <a:pt x="10913" y="16437"/>
                  </a:lnTo>
                  <a:close/>
                  <a:moveTo>
                    <a:pt x="19834" y="16518"/>
                  </a:moveTo>
                  <a:lnTo>
                    <a:pt x="19812" y="16547"/>
                  </a:lnTo>
                  <a:lnTo>
                    <a:pt x="19745" y="16644"/>
                  </a:lnTo>
                  <a:lnTo>
                    <a:pt x="19715" y="16685"/>
                  </a:lnTo>
                  <a:lnTo>
                    <a:pt x="19657" y="16762"/>
                  </a:lnTo>
                  <a:lnTo>
                    <a:pt x="19652" y="16787"/>
                  </a:lnTo>
                  <a:lnTo>
                    <a:pt x="19721" y="16695"/>
                  </a:lnTo>
                  <a:lnTo>
                    <a:pt x="19790" y="16599"/>
                  </a:lnTo>
                  <a:lnTo>
                    <a:pt x="19801" y="16584"/>
                  </a:lnTo>
                  <a:lnTo>
                    <a:pt x="19834" y="16518"/>
                  </a:lnTo>
                  <a:close/>
                  <a:moveTo>
                    <a:pt x="11812" y="16555"/>
                  </a:moveTo>
                  <a:lnTo>
                    <a:pt x="11635" y="16562"/>
                  </a:lnTo>
                  <a:lnTo>
                    <a:pt x="11749" y="16675"/>
                  </a:lnTo>
                  <a:lnTo>
                    <a:pt x="11753" y="16734"/>
                  </a:lnTo>
                  <a:lnTo>
                    <a:pt x="11645" y="16727"/>
                  </a:lnTo>
                  <a:lnTo>
                    <a:pt x="11675" y="16819"/>
                  </a:lnTo>
                  <a:lnTo>
                    <a:pt x="11731" y="16825"/>
                  </a:lnTo>
                  <a:lnTo>
                    <a:pt x="11741" y="16932"/>
                  </a:lnTo>
                  <a:lnTo>
                    <a:pt x="11828" y="16892"/>
                  </a:lnTo>
                  <a:lnTo>
                    <a:pt x="11781" y="16799"/>
                  </a:lnTo>
                  <a:lnTo>
                    <a:pt x="11776" y="16749"/>
                  </a:lnTo>
                  <a:lnTo>
                    <a:pt x="11918" y="16781"/>
                  </a:lnTo>
                  <a:lnTo>
                    <a:pt x="11862" y="16609"/>
                  </a:lnTo>
                  <a:lnTo>
                    <a:pt x="11812" y="16555"/>
                  </a:lnTo>
                  <a:close/>
                  <a:moveTo>
                    <a:pt x="11201" y="16683"/>
                  </a:moveTo>
                  <a:lnTo>
                    <a:pt x="11229" y="16755"/>
                  </a:lnTo>
                  <a:lnTo>
                    <a:pt x="11216" y="16835"/>
                  </a:lnTo>
                  <a:lnTo>
                    <a:pt x="11224" y="16907"/>
                  </a:lnTo>
                  <a:lnTo>
                    <a:pt x="11340" y="16856"/>
                  </a:lnTo>
                  <a:lnTo>
                    <a:pt x="11425" y="16789"/>
                  </a:lnTo>
                  <a:lnTo>
                    <a:pt x="11428" y="16724"/>
                  </a:lnTo>
                  <a:lnTo>
                    <a:pt x="11310" y="16729"/>
                  </a:lnTo>
                  <a:lnTo>
                    <a:pt x="11201" y="16683"/>
                  </a:lnTo>
                  <a:close/>
                  <a:moveTo>
                    <a:pt x="10763" y="16767"/>
                  </a:moveTo>
                  <a:lnTo>
                    <a:pt x="10667" y="16920"/>
                  </a:lnTo>
                  <a:lnTo>
                    <a:pt x="10554" y="17025"/>
                  </a:lnTo>
                  <a:lnTo>
                    <a:pt x="10421" y="17114"/>
                  </a:lnTo>
                  <a:lnTo>
                    <a:pt x="10329" y="17217"/>
                  </a:lnTo>
                  <a:lnTo>
                    <a:pt x="10576" y="17080"/>
                  </a:lnTo>
                  <a:lnTo>
                    <a:pt x="10674" y="16978"/>
                  </a:lnTo>
                  <a:lnTo>
                    <a:pt x="10797" y="16894"/>
                  </a:lnTo>
                  <a:lnTo>
                    <a:pt x="10763" y="16767"/>
                  </a:lnTo>
                  <a:close/>
                  <a:moveTo>
                    <a:pt x="11605" y="16771"/>
                  </a:moveTo>
                  <a:lnTo>
                    <a:pt x="11470" y="16925"/>
                  </a:lnTo>
                  <a:lnTo>
                    <a:pt x="11499" y="16821"/>
                  </a:lnTo>
                  <a:lnTo>
                    <a:pt x="11398" y="16833"/>
                  </a:lnTo>
                  <a:lnTo>
                    <a:pt x="11377" y="16931"/>
                  </a:lnTo>
                  <a:lnTo>
                    <a:pt x="11332" y="16974"/>
                  </a:lnTo>
                  <a:lnTo>
                    <a:pt x="11295" y="17016"/>
                  </a:lnTo>
                  <a:lnTo>
                    <a:pt x="11409" y="17117"/>
                  </a:lnTo>
                  <a:lnTo>
                    <a:pt x="11467" y="17070"/>
                  </a:lnTo>
                  <a:lnTo>
                    <a:pt x="11524" y="16971"/>
                  </a:lnTo>
                  <a:lnTo>
                    <a:pt x="11589" y="16919"/>
                  </a:lnTo>
                  <a:lnTo>
                    <a:pt x="11605" y="16771"/>
                  </a:lnTo>
                  <a:close/>
                  <a:moveTo>
                    <a:pt x="19622" y="16853"/>
                  </a:moveTo>
                  <a:lnTo>
                    <a:pt x="19605" y="16860"/>
                  </a:lnTo>
                  <a:lnTo>
                    <a:pt x="19573" y="16905"/>
                  </a:lnTo>
                  <a:lnTo>
                    <a:pt x="19536" y="16941"/>
                  </a:lnTo>
                  <a:lnTo>
                    <a:pt x="19482" y="17018"/>
                  </a:lnTo>
                  <a:lnTo>
                    <a:pt x="19471" y="17053"/>
                  </a:lnTo>
                  <a:lnTo>
                    <a:pt x="19516" y="17006"/>
                  </a:lnTo>
                  <a:lnTo>
                    <a:pt x="19582" y="16925"/>
                  </a:lnTo>
                  <a:lnTo>
                    <a:pt x="19622" y="16853"/>
                  </a:lnTo>
                  <a:close/>
                  <a:moveTo>
                    <a:pt x="6375" y="16957"/>
                  </a:moveTo>
                  <a:lnTo>
                    <a:pt x="6386" y="17033"/>
                  </a:lnTo>
                  <a:lnTo>
                    <a:pt x="6558" y="17245"/>
                  </a:lnTo>
                  <a:lnTo>
                    <a:pt x="6686" y="17363"/>
                  </a:lnTo>
                  <a:lnTo>
                    <a:pt x="6774" y="17508"/>
                  </a:lnTo>
                  <a:lnTo>
                    <a:pt x="6928" y="17638"/>
                  </a:lnTo>
                  <a:lnTo>
                    <a:pt x="6992" y="17760"/>
                  </a:lnTo>
                  <a:lnTo>
                    <a:pt x="7043" y="17890"/>
                  </a:lnTo>
                  <a:lnTo>
                    <a:pt x="7198" y="18040"/>
                  </a:lnTo>
                  <a:lnTo>
                    <a:pt x="7334" y="18254"/>
                  </a:lnTo>
                  <a:lnTo>
                    <a:pt x="7425" y="18370"/>
                  </a:lnTo>
                  <a:lnTo>
                    <a:pt x="7561" y="18503"/>
                  </a:lnTo>
                  <a:lnTo>
                    <a:pt x="7640" y="18595"/>
                  </a:lnTo>
                  <a:lnTo>
                    <a:pt x="7874" y="18743"/>
                  </a:lnTo>
                  <a:lnTo>
                    <a:pt x="8031" y="18873"/>
                  </a:lnTo>
                  <a:lnTo>
                    <a:pt x="8230" y="18907"/>
                  </a:lnTo>
                  <a:lnTo>
                    <a:pt x="8231" y="18723"/>
                  </a:lnTo>
                  <a:lnTo>
                    <a:pt x="8273" y="18577"/>
                  </a:lnTo>
                  <a:lnTo>
                    <a:pt x="8184" y="18483"/>
                  </a:lnTo>
                  <a:lnTo>
                    <a:pt x="8050" y="18446"/>
                  </a:lnTo>
                  <a:lnTo>
                    <a:pt x="7986" y="18363"/>
                  </a:lnTo>
                  <a:lnTo>
                    <a:pt x="7954" y="18267"/>
                  </a:lnTo>
                  <a:lnTo>
                    <a:pt x="7890" y="18250"/>
                  </a:lnTo>
                  <a:lnTo>
                    <a:pt x="7785" y="18185"/>
                  </a:lnTo>
                  <a:lnTo>
                    <a:pt x="7858" y="18092"/>
                  </a:lnTo>
                  <a:lnTo>
                    <a:pt x="7721" y="18003"/>
                  </a:lnTo>
                  <a:lnTo>
                    <a:pt x="7619" y="17868"/>
                  </a:lnTo>
                  <a:lnTo>
                    <a:pt x="7469" y="17740"/>
                  </a:lnTo>
                  <a:lnTo>
                    <a:pt x="7289" y="17695"/>
                  </a:lnTo>
                  <a:lnTo>
                    <a:pt x="7124" y="17505"/>
                  </a:lnTo>
                  <a:lnTo>
                    <a:pt x="7029" y="17420"/>
                  </a:lnTo>
                  <a:lnTo>
                    <a:pt x="6896" y="17289"/>
                  </a:lnTo>
                  <a:lnTo>
                    <a:pt x="6750" y="17106"/>
                  </a:lnTo>
                  <a:lnTo>
                    <a:pt x="6484" y="16998"/>
                  </a:lnTo>
                  <a:lnTo>
                    <a:pt x="6375" y="16957"/>
                  </a:lnTo>
                  <a:close/>
                  <a:moveTo>
                    <a:pt x="11854" y="16983"/>
                  </a:moveTo>
                  <a:lnTo>
                    <a:pt x="11867" y="17099"/>
                  </a:lnTo>
                  <a:lnTo>
                    <a:pt x="11738" y="17111"/>
                  </a:lnTo>
                  <a:lnTo>
                    <a:pt x="11707" y="17180"/>
                  </a:lnTo>
                  <a:lnTo>
                    <a:pt x="11568" y="17228"/>
                  </a:lnTo>
                  <a:lnTo>
                    <a:pt x="11500" y="17163"/>
                  </a:lnTo>
                  <a:lnTo>
                    <a:pt x="11401" y="17223"/>
                  </a:lnTo>
                  <a:lnTo>
                    <a:pt x="11283" y="17269"/>
                  </a:lnTo>
                  <a:lnTo>
                    <a:pt x="11211" y="17397"/>
                  </a:lnTo>
                  <a:lnTo>
                    <a:pt x="11243" y="17439"/>
                  </a:lnTo>
                  <a:lnTo>
                    <a:pt x="11379" y="17353"/>
                  </a:lnTo>
                  <a:lnTo>
                    <a:pt x="11467" y="17355"/>
                  </a:lnTo>
                  <a:lnTo>
                    <a:pt x="11525" y="17291"/>
                  </a:lnTo>
                  <a:lnTo>
                    <a:pt x="11643" y="17355"/>
                  </a:lnTo>
                  <a:lnTo>
                    <a:pt x="11588" y="17429"/>
                  </a:lnTo>
                  <a:lnTo>
                    <a:pt x="11642" y="17531"/>
                  </a:lnTo>
                  <a:lnTo>
                    <a:pt x="11860" y="17602"/>
                  </a:lnTo>
                  <a:lnTo>
                    <a:pt x="11914" y="17531"/>
                  </a:lnTo>
                  <a:lnTo>
                    <a:pt x="11852" y="17427"/>
                  </a:lnTo>
                  <a:lnTo>
                    <a:pt x="11938" y="17346"/>
                  </a:lnTo>
                  <a:lnTo>
                    <a:pt x="12009" y="17491"/>
                  </a:lnTo>
                  <a:lnTo>
                    <a:pt x="12069" y="17351"/>
                  </a:lnTo>
                  <a:lnTo>
                    <a:pt x="12057" y="17271"/>
                  </a:lnTo>
                  <a:lnTo>
                    <a:pt x="12037" y="17173"/>
                  </a:lnTo>
                  <a:lnTo>
                    <a:pt x="12022" y="17117"/>
                  </a:lnTo>
                  <a:lnTo>
                    <a:pt x="12005" y="17043"/>
                  </a:lnTo>
                  <a:lnTo>
                    <a:pt x="11854" y="16983"/>
                  </a:lnTo>
                  <a:close/>
                  <a:moveTo>
                    <a:pt x="10243" y="17427"/>
                  </a:moveTo>
                  <a:lnTo>
                    <a:pt x="10149" y="17538"/>
                  </a:lnTo>
                  <a:lnTo>
                    <a:pt x="10004" y="17631"/>
                  </a:lnTo>
                  <a:lnTo>
                    <a:pt x="9844" y="17700"/>
                  </a:lnTo>
                  <a:lnTo>
                    <a:pt x="9770" y="17747"/>
                  </a:lnTo>
                  <a:lnTo>
                    <a:pt x="9677" y="17829"/>
                  </a:lnTo>
                  <a:lnTo>
                    <a:pt x="9543" y="17930"/>
                  </a:lnTo>
                  <a:lnTo>
                    <a:pt x="9320" y="17939"/>
                  </a:lnTo>
                  <a:lnTo>
                    <a:pt x="9241" y="17956"/>
                  </a:lnTo>
                  <a:lnTo>
                    <a:pt x="9203" y="18068"/>
                  </a:lnTo>
                  <a:lnTo>
                    <a:pt x="9059" y="18077"/>
                  </a:lnTo>
                  <a:lnTo>
                    <a:pt x="8923" y="18015"/>
                  </a:lnTo>
                  <a:lnTo>
                    <a:pt x="8814" y="18090"/>
                  </a:lnTo>
                  <a:lnTo>
                    <a:pt x="8792" y="18210"/>
                  </a:lnTo>
                  <a:lnTo>
                    <a:pt x="8817" y="18329"/>
                  </a:lnTo>
                  <a:lnTo>
                    <a:pt x="8906" y="18452"/>
                  </a:lnTo>
                  <a:lnTo>
                    <a:pt x="8999" y="18499"/>
                  </a:lnTo>
                  <a:lnTo>
                    <a:pt x="9029" y="18673"/>
                  </a:lnTo>
                  <a:lnTo>
                    <a:pt x="9181" y="18705"/>
                  </a:lnTo>
                  <a:lnTo>
                    <a:pt x="9304" y="18711"/>
                  </a:lnTo>
                  <a:lnTo>
                    <a:pt x="9371" y="18779"/>
                  </a:lnTo>
                  <a:lnTo>
                    <a:pt x="9591" y="18754"/>
                  </a:lnTo>
                  <a:lnTo>
                    <a:pt x="9686" y="18801"/>
                  </a:lnTo>
                  <a:lnTo>
                    <a:pt x="9819" y="18818"/>
                  </a:lnTo>
                  <a:lnTo>
                    <a:pt x="9893" y="18898"/>
                  </a:lnTo>
                  <a:lnTo>
                    <a:pt x="10105" y="18855"/>
                  </a:lnTo>
                  <a:lnTo>
                    <a:pt x="10132" y="18900"/>
                  </a:lnTo>
                  <a:lnTo>
                    <a:pt x="10204" y="18713"/>
                  </a:lnTo>
                  <a:lnTo>
                    <a:pt x="10207" y="18587"/>
                  </a:lnTo>
                  <a:lnTo>
                    <a:pt x="10388" y="18504"/>
                  </a:lnTo>
                  <a:lnTo>
                    <a:pt x="10381" y="18387"/>
                  </a:lnTo>
                  <a:lnTo>
                    <a:pt x="10443" y="18297"/>
                  </a:lnTo>
                  <a:lnTo>
                    <a:pt x="10665" y="18286"/>
                  </a:lnTo>
                  <a:lnTo>
                    <a:pt x="10455" y="18156"/>
                  </a:lnTo>
                  <a:lnTo>
                    <a:pt x="10487" y="18094"/>
                  </a:lnTo>
                  <a:lnTo>
                    <a:pt x="10351" y="17959"/>
                  </a:lnTo>
                  <a:lnTo>
                    <a:pt x="10457" y="17836"/>
                  </a:lnTo>
                  <a:lnTo>
                    <a:pt x="10595" y="17791"/>
                  </a:lnTo>
                  <a:lnTo>
                    <a:pt x="10561" y="17722"/>
                  </a:lnTo>
                  <a:lnTo>
                    <a:pt x="10687" y="17715"/>
                  </a:lnTo>
                  <a:lnTo>
                    <a:pt x="10701" y="17659"/>
                  </a:lnTo>
                  <a:lnTo>
                    <a:pt x="10544" y="17614"/>
                  </a:lnTo>
                  <a:lnTo>
                    <a:pt x="10421" y="17570"/>
                  </a:lnTo>
                  <a:lnTo>
                    <a:pt x="10415" y="17508"/>
                  </a:lnTo>
                  <a:lnTo>
                    <a:pt x="10319" y="17430"/>
                  </a:lnTo>
                  <a:lnTo>
                    <a:pt x="10243" y="17427"/>
                  </a:lnTo>
                  <a:close/>
                  <a:moveTo>
                    <a:pt x="17829" y="17580"/>
                  </a:moveTo>
                  <a:lnTo>
                    <a:pt x="17782" y="17611"/>
                  </a:lnTo>
                  <a:lnTo>
                    <a:pt x="17801" y="17661"/>
                  </a:lnTo>
                  <a:lnTo>
                    <a:pt x="17887" y="17696"/>
                  </a:lnTo>
                  <a:lnTo>
                    <a:pt x="17912" y="17663"/>
                  </a:lnTo>
                  <a:lnTo>
                    <a:pt x="17865" y="17643"/>
                  </a:lnTo>
                  <a:lnTo>
                    <a:pt x="17829" y="17580"/>
                  </a:lnTo>
                  <a:close/>
                  <a:moveTo>
                    <a:pt x="16468" y="17646"/>
                  </a:moveTo>
                  <a:lnTo>
                    <a:pt x="16382" y="17648"/>
                  </a:lnTo>
                  <a:lnTo>
                    <a:pt x="16336" y="17696"/>
                  </a:lnTo>
                  <a:lnTo>
                    <a:pt x="16451" y="17685"/>
                  </a:lnTo>
                  <a:lnTo>
                    <a:pt x="16540" y="17698"/>
                  </a:lnTo>
                  <a:lnTo>
                    <a:pt x="16609" y="17707"/>
                  </a:lnTo>
                  <a:lnTo>
                    <a:pt x="16643" y="17739"/>
                  </a:lnTo>
                  <a:lnTo>
                    <a:pt x="16668" y="17797"/>
                  </a:lnTo>
                  <a:lnTo>
                    <a:pt x="16720" y="17742"/>
                  </a:lnTo>
                  <a:lnTo>
                    <a:pt x="16705" y="17686"/>
                  </a:lnTo>
                  <a:lnTo>
                    <a:pt x="16648" y="17675"/>
                  </a:lnTo>
                  <a:lnTo>
                    <a:pt x="16587" y="17651"/>
                  </a:lnTo>
                  <a:lnTo>
                    <a:pt x="16522" y="17649"/>
                  </a:lnTo>
                  <a:lnTo>
                    <a:pt x="16468" y="17646"/>
                  </a:lnTo>
                  <a:close/>
                  <a:moveTo>
                    <a:pt x="17653" y="17654"/>
                  </a:moveTo>
                  <a:lnTo>
                    <a:pt x="17543" y="17670"/>
                  </a:lnTo>
                  <a:lnTo>
                    <a:pt x="17479" y="17678"/>
                  </a:lnTo>
                  <a:lnTo>
                    <a:pt x="17456" y="17703"/>
                  </a:lnTo>
                  <a:lnTo>
                    <a:pt x="17506" y="17712"/>
                  </a:lnTo>
                  <a:lnTo>
                    <a:pt x="17579" y="17708"/>
                  </a:lnTo>
                  <a:lnTo>
                    <a:pt x="17685" y="17691"/>
                  </a:lnTo>
                  <a:lnTo>
                    <a:pt x="17681" y="17671"/>
                  </a:lnTo>
                  <a:lnTo>
                    <a:pt x="17653" y="17654"/>
                  </a:lnTo>
                  <a:close/>
                  <a:moveTo>
                    <a:pt x="16951" y="17696"/>
                  </a:moveTo>
                  <a:lnTo>
                    <a:pt x="16927" y="17720"/>
                  </a:lnTo>
                  <a:lnTo>
                    <a:pt x="16952" y="17796"/>
                  </a:lnTo>
                  <a:lnTo>
                    <a:pt x="17013" y="17838"/>
                  </a:lnTo>
                  <a:lnTo>
                    <a:pt x="17074" y="17850"/>
                  </a:lnTo>
                  <a:lnTo>
                    <a:pt x="17117" y="17818"/>
                  </a:lnTo>
                  <a:lnTo>
                    <a:pt x="17143" y="17772"/>
                  </a:lnTo>
                  <a:lnTo>
                    <a:pt x="17075" y="17769"/>
                  </a:lnTo>
                  <a:lnTo>
                    <a:pt x="17008" y="17730"/>
                  </a:lnTo>
                  <a:lnTo>
                    <a:pt x="16964" y="17725"/>
                  </a:lnTo>
                  <a:lnTo>
                    <a:pt x="16951" y="17696"/>
                  </a:lnTo>
                  <a:close/>
                  <a:moveTo>
                    <a:pt x="17952" y="17723"/>
                  </a:moveTo>
                  <a:lnTo>
                    <a:pt x="17925" y="17737"/>
                  </a:lnTo>
                  <a:lnTo>
                    <a:pt x="17848" y="17762"/>
                  </a:lnTo>
                  <a:lnTo>
                    <a:pt x="17887" y="17797"/>
                  </a:lnTo>
                  <a:lnTo>
                    <a:pt x="17983" y="17737"/>
                  </a:lnTo>
                  <a:lnTo>
                    <a:pt x="17952" y="17723"/>
                  </a:lnTo>
                  <a:close/>
                  <a:moveTo>
                    <a:pt x="17220" y="17739"/>
                  </a:moveTo>
                  <a:lnTo>
                    <a:pt x="17210" y="17762"/>
                  </a:lnTo>
                  <a:lnTo>
                    <a:pt x="17266" y="17779"/>
                  </a:lnTo>
                  <a:lnTo>
                    <a:pt x="17328" y="17771"/>
                  </a:lnTo>
                  <a:lnTo>
                    <a:pt x="17358" y="17749"/>
                  </a:lnTo>
                  <a:lnTo>
                    <a:pt x="17304" y="17742"/>
                  </a:lnTo>
                  <a:lnTo>
                    <a:pt x="17220" y="17739"/>
                  </a:lnTo>
                  <a:close/>
                  <a:moveTo>
                    <a:pt x="17772" y="17749"/>
                  </a:moveTo>
                  <a:lnTo>
                    <a:pt x="17732" y="17752"/>
                  </a:lnTo>
                  <a:lnTo>
                    <a:pt x="17641" y="17791"/>
                  </a:lnTo>
                  <a:lnTo>
                    <a:pt x="17624" y="17841"/>
                  </a:lnTo>
                  <a:lnTo>
                    <a:pt x="17651" y="17841"/>
                  </a:lnTo>
                  <a:lnTo>
                    <a:pt x="17735" y="17801"/>
                  </a:lnTo>
                  <a:lnTo>
                    <a:pt x="17791" y="17764"/>
                  </a:lnTo>
                  <a:lnTo>
                    <a:pt x="17772" y="17749"/>
                  </a:lnTo>
                  <a:close/>
                  <a:moveTo>
                    <a:pt x="18474" y="17750"/>
                  </a:moveTo>
                  <a:lnTo>
                    <a:pt x="18425" y="17764"/>
                  </a:lnTo>
                  <a:lnTo>
                    <a:pt x="18402" y="17841"/>
                  </a:lnTo>
                  <a:lnTo>
                    <a:pt x="18408" y="17856"/>
                  </a:lnTo>
                  <a:lnTo>
                    <a:pt x="18437" y="17831"/>
                  </a:lnTo>
                  <a:lnTo>
                    <a:pt x="18466" y="17819"/>
                  </a:lnTo>
                  <a:lnTo>
                    <a:pt x="18474" y="17750"/>
                  </a:lnTo>
                  <a:close/>
                  <a:moveTo>
                    <a:pt x="16564" y="17771"/>
                  </a:moveTo>
                  <a:lnTo>
                    <a:pt x="16469" y="17814"/>
                  </a:lnTo>
                  <a:lnTo>
                    <a:pt x="16481" y="17880"/>
                  </a:lnTo>
                  <a:lnTo>
                    <a:pt x="16390" y="17962"/>
                  </a:lnTo>
                  <a:lnTo>
                    <a:pt x="16341" y="18021"/>
                  </a:lnTo>
                  <a:lnTo>
                    <a:pt x="16249" y="18070"/>
                  </a:lnTo>
                  <a:lnTo>
                    <a:pt x="16237" y="18011"/>
                  </a:lnTo>
                  <a:lnTo>
                    <a:pt x="16213" y="18025"/>
                  </a:lnTo>
                  <a:lnTo>
                    <a:pt x="16185" y="18092"/>
                  </a:lnTo>
                  <a:lnTo>
                    <a:pt x="16096" y="18137"/>
                  </a:lnTo>
                  <a:lnTo>
                    <a:pt x="15951" y="18178"/>
                  </a:lnTo>
                  <a:lnTo>
                    <a:pt x="15934" y="18220"/>
                  </a:lnTo>
                  <a:lnTo>
                    <a:pt x="16025" y="18217"/>
                  </a:lnTo>
                  <a:lnTo>
                    <a:pt x="16156" y="18198"/>
                  </a:lnTo>
                  <a:lnTo>
                    <a:pt x="16242" y="18163"/>
                  </a:lnTo>
                  <a:lnTo>
                    <a:pt x="16326" y="18100"/>
                  </a:lnTo>
                  <a:lnTo>
                    <a:pt x="16417" y="18035"/>
                  </a:lnTo>
                  <a:lnTo>
                    <a:pt x="16444" y="17989"/>
                  </a:lnTo>
                  <a:lnTo>
                    <a:pt x="16528" y="17944"/>
                  </a:lnTo>
                  <a:lnTo>
                    <a:pt x="16587" y="17846"/>
                  </a:lnTo>
                  <a:lnTo>
                    <a:pt x="16596" y="17777"/>
                  </a:lnTo>
                  <a:lnTo>
                    <a:pt x="16564" y="17771"/>
                  </a:lnTo>
                  <a:close/>
                  <a:moveTo>
                    <a:pt x="18454" y="17840"/>
                  </a:moveTo>
                  <a:lnTo>
                    <a:pt x="18439" y="17870"/>
                  </a:lnTo>
                  <a:lnTo>
                    <a:pt x="18462" y="17883"/>
                  </a:lnTo>
                  <a:lnTo>
                    <a:pt x="18508" y="17840"/>
                  </a:lnTo>
                  <a:lnTo>
                    <a:pt x="18454" y="17840"/>
                  </a:lnTo>
                  <a:close/>
                  <a:moveTo>
                    <a:pt x="12339" y="18042"/>
                  </a:moveTo>
                  <a:lnTo>
                    <a:pt x="12276" y="18097"/>
                  </a:lnTo>
                  <a:lnTo>
                    <a:pt x="12239" y="18208"/>
                  </a:lnTo>
                  <a:lnTo>
                    <a:pt x="12295" y="18373"/>
                  </a:lnTo>
                  <a:lnTo>
                    <a:pt x="12371" y="18449"/>
                  </a:lnTo>
                  <a:lnTo>
                    <a:pt x="12423" y="18427"/>
                  </a:lnTo>
                  <a:lnTo>
                    <a:pt x="12345" y="18366"/>
                  </a:lnTo>
                  <a:lnTo>
                    <a:pt x="12374" y="18284"/>
                  </a:lnTo>
                  <a:lnTo>
                    <a:pt x="12470" y="18286"/>
                  </a:lnTo>
                  <a:lnTo>
                    <a:pt x="12480" y="18168"/>
                  </a:lnTo>
                  <a:lnTo>
                    <a:pt x="12461" y="18116"/>
                  </a:lnTo>
                  <a:lnTo>
                    <a:pt x="12352" y="18114"/>
                  </a:lnTo>
                  <a:lnTo>
                    <a:pt x="12339" y="18042"/>
                  </a:lnTo>
                  <a:close/>
                  <a:moveTo>
                    <a:pt x="11803" y="18158"/>
                  </a:moveTo>
                  <a:lnTo>
                    <a:pt x="11620" y="18265"/>
                  </a:lnTo>
                  <a:lnTo>
                    <a:pt x="11403" y="18281"/>
                  </a:lnTo>
                  <a:lnTo>
                    <a:pt x="11167" y="18269"/>
                  </a:lnTo>
                  <a:lnTo>
                    <a:pt x="11021" y="18232"/>
                  </a:lnTo>
                  <a:lnTo>
                    <a:pt x="10861" y="18331"/>
                  </a:lnTo>
                  <a:lnTo>
                    <a:pt x="10820" y="18387"/>
                  </a:lnTo>
                  <a:lnTo>
                    <a:pt x="10726" y="18582"/>
                  </a:lnTo>
                  <a:lnTo>
                    <a:pt x="10701" y="18685"/>
                  </a:lnTo>
                  <a:lnTo>
                    <a:pt x="10623" y="18765"/>
                  </a:lnTo>
                  <a:lnTo>
                    <a:pt x="10680" y="18851"/>
                  </a:lnTo>
                  <a:lnTo>
                    <a:pt x="10760" y="18853"/>
                  </a:lnTo>
                  <a:lnTo>
                    <a:pt x="10788" y="18971"/>
                  </a:lnTo>
                  <a:lnTo>
                    <a:pt x="10736" y="19082"/>
                  </a:lnTo>
                  <a:lnTo>
                    <a:pt x="10815" y="19117"/>
                  </a:lnTo>
                  <a:lnTo>
                    <a:pt x="10935" y="19100"/>
                  </a:lnTo>
                  <a:lnTo>
                    <a:pt x="10926" y="18927"/>
                  </a:lnTo>
                  <a:lnTo>
                    <a:pt x="10911" y="18784"/>
                  </a:lnTo>
                  <a:lnTo>
                    <a:pt x="11036" y="18743"/>
                  </a:lnTo>
                  <a:lnTo>
                    <a:pt x="11022" y="18866"/>
                  </a:lnTo>
                  <a:lnTo>
                    <a:pt x="11157" y="18935"/>
                  </a:lnTo>
                  <a:lnTo>
                    <a:pt x="11133" y="18982"/>
                  </a:lnTo>
                  <a:lnTo>
                    <a:pt x="11179" y="19016"/>
                  </a:lnTo>
                  <a:lnTo>
                    <a:pt x="11362" y="18964"/>
                  </a:lnTo>
                  <a:lnTo>
                    <a:pt x="11271" y="19065"/>
                  </a:lnTo>
                  <a:lnTo>
                    <a:pt x="11345" y="19104"/>
                  </a:lnTo>
                  <a:lnTo>
                    <a:pt x="11445" y="19067"/>
                  </a:lnTo>
                  <a:lnTo>
                    <a:pt x="11446" y="18988"/>
                  </a:lnTo>
                  <a:lnTo>
                    <a:pt x="11280" y="18851"/>
                  </a:lnTo>
                  <a:lnTo>
                    <a:pt x="11313" y="18807"/>
                  </a:lnTo>
                  <a:lnTo>
                    <a:pt x="11137" y="18651"/>
                  </a:lnTo>
                  <a:lnTo>
                    <a:pt x="11302" y="18597"/>
                  </a:lnTo>
                  <a:lnTo>
                    <a:pt x="11384" y="18520"/>
                  </a:lnTo>
                  <a:lnTo>
                    <a:pt x="11465" y="18535"/>
                  </a:lnTo>
                  <a:lnTo>
                    <a:pt x="11480" y="18474"/>
                  </a:lnTo>
                  <a:lnTo>
                    <a:pt x="11132" y="18530"/>
                  </a:lnTo>
                  <a:lnTo>
                    <a:pt x="11029" y="18589"/>
                  </a:lnTo>
                  <a:lnTo>
                    <a:pt x="10861" y="18474"/>
                  </a:lnTo>
                  <a:lnTo>
                    <a:pt x="10888" y="18375"/>
                  </a:lnTo>
                  <a:lnTo>
                    <a:pt x="11052" y="18355"/>
                  </a:lnTo>
                  <a:lnTo>
                    <a:pt x="11366" y="18341"/>
                  </a:lnTo>
                  <a:lnTo>
                    <a:pt x="11546" y="18360"/>
                  </a:lnTo>
                  <a:lnTo>
                    <a:pt x="11687" y="18328"/>
                  </a:lnTo>
                  <a:lnTo>
                    <a:pt x="11837" y="18185"/>
                  </a:lnTo>
                  <a:lnTo>
                    <a:pt x="11803" y="18158"/>
                  </a:lnTo>
                  <a:close/>
                  <a:moveTo>
                    <a:pt x="15321" y="18210"/>
                  </a:moveTo>
                  <a:lnTo>
                    <a:pt x="15007" y="18237"/>
                  </a:lnTo>
                  <a:lnTo>
                    <a:pt x="14707" y="18237"/>
                  </a:lnTo>
                  <a:lnTo>
                    <a:pt x="14518" y="18262"/>
                  </a:lnTo>
                  <a:lnTo>
                    <a:pt x="14389" y="18250"/>
                  </a:lnTo>
                  <a:lnTo>
                    <a:pt x="14237" y="18242"/>
                  </a:lnTo>
                  <a:lnTo>
                    <a:pt x="14077" y="18279"/>
                  </a:lnTo>
                  <a:lnTo>
                    <a:pt x="13870" y="18400"/>
                  </a:lnTo>
                  <a:lnTo>
                    <a:pt x="13717" y="18563"/>
                  </a:lnTo>
                  <a:lnTo>
                    <a:pt x="13532" y="18523"/>
                  </a:lnTo>
                  <a:lnTo>
                    <a:pt x="13483" y="18326"/>
                  </a:lnTo>
                  <a:lnTo>
                    <a:pt x="13455" y="18284"/>
                  </a:lnTo>
                  <a:lnTo>
                    <a:pt x="13162" y="18279"/>
                  </a:lnTo>
                  <a:lnTo>
                    <a:pt x="13067" y="18334"/>
                  </a:lnTo>
                  <a:lnTo>
                    <a:pt x="12818" y="18402"/>
                  </a:lnTo>
                  <a:lnTo>
                    <a:pt x="12896" y="18456"/>
                  </a:lnTo>
                  <a:lnTo>
                    <a:pt x="13061" y="18456"/>
                  </a:lnTo>
                  <a:lnTo>
                    <a:pt x="13133" y="18520"/>
                  </a:lnTo>
                  <a:lnTo>
                    <a:pt x="13401" y="18477"/>
                  </a:lnTo>
                  <a:lnTo>
                    <a:pt x="13416" y="18508"/>
                  </a:lnTo>
                  <a:lnTo>
                    <a:pt x="13285" y="18528"/>
                  </a:lnTo>
                  <a:lnTo>
                    <a:pt x="13088" y="18604"/>
                  </a:lnTo>
                  <a:lnTo>
                    <a:pt x="13226" y="18644"/>
                  </a:lnTo>
                  <a:lnTo>
                    <a:pt x="13226" y="18696"/>
                  </a:lnTo>
                  <a:lnTo>
                    <a:pt x="13266" y="18735"/>
                  </a:lnTo>
                  <a:lnTo>
                    <a:pt x="13337" y="18713"/>
                  </a:lnTo>
                  <a:lnTo>
                    <a:pt x="13391" y="18644"/>
                  </a:lnTo>
                  <a:lnTo>
                    <a:pt x="13662" y="18708"/>
                  </a:lnTo>
                  <a:lnTo>
                    <a:pt x="13810" y="18688"/>
                  </a:lnTo>
                  <a:lnTo>
                    <a:pt x="14151" y="18717"/>
                  </a:lnTo>
                  <a:lnTo>
                    <a:pt x="14232" y="18796"/>
                  </a:lnTo>
                  <a:lnTo>
                    <a:pt x="14271" y="18912"/>
                  </a:lnTo>
                  <a:lnTo>
                    <a:pt x="14158" y="18969"/>
                  </a:lnTo>
                  <a:lnTo>
                    <a:pt x="14076" y="19078"/>
                  </a:lnTo>
                  <a:lnTo>
                    <a:pt x="14300" y="19023"/>
                  </a:lnTo>
                  <a:lnTo>
                    <a:pt x="14345" y="18981"/>
                  </a:lnTo>
                  <a:lnTo>
                    <a:pt x="14522" y="18957"/>
                  </a:lnTo>
                  <a:lnTo>
                    <a:pt x="14668" y="19008"/>
                  </a:lnTo>
                  <a:lnTo>
                    <a:pt x="14847" y="18964"/>
                  </a:lnTo>
                  <a:lnTo>
                    <a:pt x="14941" y="18954"/>
                  </a:lnTo>
                  <a:lnTo>
                    <a:pt x="15079" y="18875"/>
                  </a:lnTo>
                  <a:lnTo>
                    <a:pt x="15065" y="18799"/>
                  </a:lnTo>
                  <a:lnTo>
                    <a:pt x="15173" y="18730"/>
                  </a:lnTo>
                  <a:lnTo>
                    <a:pt x="15320" y="18651"/>
                  </a:lnTo>
                  <a:lnTo>
                    <a:pt x="15533" y="18627"/>
                  </a:lnTo>
                  <a:lnTo>
                    <a:pt x="15609" y="18696"/>
                  </a:lnTo>
                  <a:lnTo>
                    <a:pt x="15697" y="18723"/>
                  </a:lnTo>
                  <a:lnTo>
                    <a:pt x="15815" y="18747"/>
                  </a:lnTo>
                  <a:lnTo>
                    <a:pt x="15976" y="18700"/>
                  </a:lnTo>
                  <a:lnTo>
                    <a:pt x="16112" y="18658"/>
                  </a:lnTo>
                  <a:lnTo>
                    <a:pt x="16148" y="18669"/>
                  </a:lnTo>
                  <a:lnTo>
                    <a:pt x="16254" y="18619"/>
                  </a:lnTo>
                  <a:lnTo>
                    <a:pt x="16277" y="18580"/>
                  </a:lnTo>
                  <a:lnTo>
                    <a:pt x="16114" y="18604"/>
                  </a:lnTo>
                  <a:lnTo>
                    <a:pt x="16165" y="18563"/>
                  </a:lnTo>
                  <a:lnTo>
                    <a:pt x="16043" y="18594"/>
                  </a:lnTo>
                  <a:lnTo>
                    <a:pt x="16057" y="18541"/>
                  </a:lnTo>
                  <a:lnTo>
                    <a:pt x="15963" y="18582"/>
                  </a:lnTo>
                  <a:lnTo>
                    <a:pt x="15872" y="18503"/>
                  </a:lnTo>
                  <a:lnTo>
                    <a:pt x="15732" y="18483"/>
                  </a:lnTo>
                  <a:lnTo>
                    <a:pt x="15702" y="18417"/>
                  </a:lnTo>
                  <a:lnTo>
                    <a:pt x="15855" y="18350"/>
                  </a:lnTo>
                  <a:lnTo>
                    <a:pt x="15820" y="18301"/>
                  </a:lnTo>
                  <a:lnTo>
                    <a:pt x="15547" y="18326"/>
                  </a:lnTo>
                  <a:lnTo>
                    <a:pt x="15527" y="18264"/>
                  </a:lnTo>
                  <a:lnTo>
                    <a:pt x="15436" y="18235"/>
                  </a:lnTo>
                  <a:lnTo>
                    <a:pt x="15321" y="18210"/>
                  </a:lnTo>
                  <a:close/>
                  <a:moveTo>
                    <a:pt x="18161" y="18447"/>
                  </a:moveTo>
                  <a:lnTo>
                    <a:pt x="18122" y="18454"/>
                  </a:lnTo>
                  <a:lnTo>
                    <a:pt x="18055" y="18471"/>
                  </a:lnTo>
                  <a:lnTo>
                    <a:pt x="18028" y="18474"/>
                  </a:lnTo>
                  <a:lnTo>
                    <a:pt x="17989" y="18483"/>
                  </a:lnTo>
                  <a:lnTo>
                    <a:pt x="17935" y="18499"/>
                  </a:lnTo>
                  <a:lnTo>
                    <a:pt x="17882" y="18536"/>
                  </a:lnTo>
                  <a:lnTo>
                    <a:pt x="17883" y="18555"/>
                  </a:lnTo>
                  <a:lnTo>
                    <a:pt x="17934" y="18562"/>
                  </a:lnTo>
                  <a:lnTo>
                    <a:pt x="17988" y="18552"/>
                  </a:lnTo>
                  <a:lnTo>
                    <a:pt x="18052" y="18528"/>
                  </a:lnTo>
                  <a:lnTo>
                    <a:pt x="18104" y="18503"/>
                  </a:lnTo>
                  <a:lnTo>
                    <a:pt x="18161" y="18447"/>
                  </a:lnTo>
                  <a:close/>
                  <a:moveTo>
                    <a:pt x="12604" y="18666"/>
                  </a:moveTo>
                  <a:lnTo>
                    <a:pt x="12376" y="18696"/>
                  </a:lnTo>
                  <a:lnTo>
                    <a:pt x="12330" y="18769"/>
                  </a:lnTo>
                  <a:lnTo>
                    <a:pt x="12458" y="18760"/>
                  </a:lnTo>
                  <a:lnTo>
                    <a:pt x="12564" y="18740"/>
                  </a:lnTo>
                  <a:lnTo>
                    <a:pt x="12717" y="18732"/>
                  </a:lnTo>
                  <a:lnTo>
                    <a:pt x="12872" y="18764"/>
                  </a:lnTo>
                  <a:lnTo>
                    <a:pt x="12806" y="18678"/>
                  </a:lnTo>
                  <a:lnTo>
                    <a:pt x="12604" y="18666"/>
                  </a:lnTo>
                  <a:close/>
                  <a:moveTo>
                    <a:pt x="12163" y="18752"/>
                  </a:moveTo>
                  <a:lnTo>
                    <a:pt x="11975" y="18772"/>
                  </a:lnTo>
                  <a:lnTo>
                    <a:pt x="12010" y="18823"/>
                  </a:lnTo>
                  <a:lnTo>
                    <a:pt x="12140" y="18836"/>
                  </a:lnTo>
                  <a:lnTo>
                    <a:pt x="12209" y="18789"/>
                  </a:lnTo>
                  <a:lnTo>
                    <a:pt x="12163" y="18752"/>
                  </a:lnTo>
                  <a:close/>
                  <a:moveTo>
                    <a:pt x="17946" y="18802"/>
                  </a:moveTo>
                  <a:cubicBezTo>
                    <a:pt x="17938" y="18809"/>
                    <a:pt x="17931" y="18817"/>
                    <a:pt x="17924" y="18824"/>
                  </a:cubicBezTo>
                  <a:lnTo>
                    <a:pt x="17914" y="18824"/>
                  </a:lnTo>
                  <a:lnTo>
                    <a:pt x="17946" y="18802"/>
                  </a:lnTo>
                  <a:close/>
                  <a:moveTo>
                    <a:pt x="13537" y="18848"/>
                  </a:moveTo>
                  <a:lnTo>
                    <a:pt x="13497" y="18895"/>
                  </a:lnTo>
                  <a:lnTo>
                    <a:pt x="13463" y="18944"/>
                  </a:lnTo>
                  <a:lnTo>
                    <a:pt x="13476" y="19028"/>
                  </a:lnTo>
                  <a:lnTo>
                    <a:pt x="13574" y="18932"/>
                  </a:lnTo>
                  <a:lnTo>
                    <a:pt x="13576" y="18876"/>
                  </a:lnTo>
                  <a:lnTo>
                    <a:pt x="13537" y="18848"/>
                  </a:lnTo>
                  <a:close/>
                  <a:moveTo>
                    <a:pt x="8273" y="18920"/>
                  </a:moveTo>
                  <a:lnTo>
                    <a:pt x="8154" y="19009"/>
                  </a:lnTo>
                  <a:lnTo>
                    <a:pt x="8319" y="19048"/>
                  </a:lnTo>
                  <a:lnTo>
                    <a:pt x="8354" y="19102"/>
                  </a:lnTo>
                  <a:lnTo>
                    <a:pt x="8687" y="19201"/>
                  </a:lnTo>
                  <a:lnTo>
                    <a:pt x="8762" y="19198"/>
                  </a:lnTo>
                  <a:lnTo>
                    <a:pt x="8896" y="19228"/>
                  </a:lnTo>
                  <a:lnTo>
                    <a:pt x="9110" y="19297"/>
                  </a:lnTo>
                  <a:lnTo>
                    <a:pt x="9283" y="19336"/>
                  </a:lnTo>
                  <a:lnTo>
                    <a:pt x="9475" y="19365"/>
                  </a:lnTo>
                  <a:lnTo>
                    <a:pt x="9642" y="19375"/>
                  </a:lnTo>
                  <a:lnTo>
                    <a:pt x="9846" y="19435"/>
                  </a:lnTo>
                  <a:lnTo>
                    <a:pt x="10056" y="19405"/>
                  </a:lnTo>
                  <a:lnTo>
                    <a:pt x="9827" y="19326"/>
                  </a:lnTo>
                  <a:lnTo>
                    <a:pt x="9549" y="19282"/>
                  </a:lnTo>
                  <a:lnTo>
                    <a:pt x="9480" y="19203"/>
                  </a:lnTo>
                  <a:lnTo>
                    <a:pt x="9137" y="19112"/>
                  </a:lnTo>
                  <a:lnTo>
                    <a:pt x="9097" y="19154"/>
                  </a:lnTo>
                  <a:lnTo>
                    <a:pt x="8745" y="19097"/>
                  </a:lnTo>
                  <a:lnTo>
                    <a:pt x="8719" y="19053"/>
                  </a:lnTo>
                  <a:lnTo>
                    <a:pt x="8642" y="19033"/>
                  </a:lnTo>
                  <a:lnTo>
                    <a:pt x="8494" y="18964"/>
                  </a:lnTo>
                  <a:lnTo>
                    <a:pt x="8273" y="18920"/>
                  </a:lnTo>
                  <a:close/>
                  <a:moveTo>
                    <a:pt x="17420" y="19141"/>
                  </a:moveTo>
                  <a:lnTo>
                    <a:pt x="17378" y="19161"/>
                  </a:lnTo>
                  <a:lnTo>
                    <a:pt x="17301" y="19211"/>
                  </a:lnTo>
                  <a:lnTo>
                    <a:pt x="17171" y="19296"/>
                  </a:lnTo>
                  <a:lnTo>
                    <a:pt x="17089" y="19353"/>
                  </a:lnTo>
                  <a:lnTo>
                    <a:pt x="17069" y="19344"/>
                  </a:lnTo>
                  <a:lnTo>
                    <a:pt x="17005" y="19403"/>
                  </a:lnTo>
                  <a:lnTo>
                    <a:pt x="16894" y="19482"/>
                  </a:lnTo>
                  <a:lnTo>
                    <a:pt x="16804" y="19526"/>
                  </a:lnTo>
                  <a:lnTo>
                    <a:pt x="16653" y="19600"/>
                  </a:lnTo>
                  <a:lnTo>
                    <a:pt x="16540" y="19671"/>
                  </a:lnTo>
                  <a:lnTo>
                    <a:pt x="16469" y="19713"/>
                  </a:lnTo>
                  <a:lnTo>
                    <a:pt x="16392" y="19777"/>
                  </a:lnTo>
                  <a:lnTo>
                    <a:pt x="16370" y="19811"/>
                  </a:lnTo>
                  <a:lnTo>
                    <a:pt x="16281" y="19883"/>
                  </a:lnTo>
                  <a:lnTo>
                    <a:pt x="16301" y="19885"/>
                  </a:lnTo>
                  <a:lnTo>
                    <a:pt x="16422" y="19827"/>
                  </a:lnTo>
                  <a:lnTo>
                    <a:pt x="16633" y="19708"/>
                  </a:lnTo>
                  <a:lnTo>
                    <a:pt x="16708" y="19654"/>
                  </a:lnTo>
                  <a:lnTo>
                    <a:pt x="16809" y="19588"/>
                  </a:lnTo>
                  <a:lnTo>
                    <a:pt x="16936" y="19504"/>
                  </a:lnTo>
                  <a:lnTo>
                    <a:pt x="17040" y="19439"/>
                  </a:lnTo>
                  <a:lnTo>
                    <a:pt x="17151" y="19373"/>
                  </a:lnTo>
                  <a:lnTo>
                    <a:pt x="17210" y="19333"/>
                  </a:lnTo>
                  <a:lnTo>
                    <a:pt x="17277" y="19294"/>
                  </a:lnTo>
                  <a:lnTo>
                    <a:pt x="17383" y="19216"/>
                  </a:lnTo>
                  <a:lnTo>
                    <a:pt x="17360" y="19220"/>
                  </a:lnTo>
                  <a:lnTo>
                    <a:pt x="17338" y="19220"/>
                  </a:lnTo>
                  <a:lnTo>
                    <a:pt x="17439" y="19144"/>
                  </a:lnTo>
                  <a:lnTo>
                    <a:pt x="17420" y="19141"/>
                  </a:lnTo>
                  <a:close/>
                  <a:moveTo>
                    <a:pt x="12143" y="19361"/>
                  </a:moveTo>
                  <a:lnTo>
                    <a:pt x="12086" y="19380"/>
                  </a:lnTo>
                  <a:lnTo>
                    <a:pt x="11956" y="19393"/>
                  </a:lnTo>
                  <a:lnTo>
                    <a:pt x="11797" y="19429"/>
                  </a:lnTo>
                  <a:lnTo>
                    <a:pt x="11775" y="19455"/>
                  </a:lnTo>
                  <a:lnTo>
                    <a:pt x="11591" y="19509"/>
                  </a:lnTo>
                  <a:lnTo>
                    <a:pt x="11510" y="19580"/>
                  </a:lnTo>
                  <a:lnTo>
                    <a:pt x="11494" y="19617"/>
                  </a:lnTo>
                  <a:lnTo>
                    <a:pt x="11515" y="19629"/>
                  </a:lnTo>
                  <a:lnTo>
                    <a:pt x="11674" y="19597"/>
                  </a:lnTo>
                  <a:lnTo>
                    <a:pt x="11795" y="19509"/>
                  </a:lnTo>
                  <a:lnTo>
                    <a:pt x="11951" y="19467"/>
                  </a:lnTo>
                  <a:lnTo>
                    <a:pt x="12145" y="19405"/>
                  </a:lnTo>
                  <a:lnTo>
                    <a:pt x="12214" y="19368"/>
                  </a:lnTo>
                  <a:lnTo>
                    <a:pt x="12143" y="19361"/>
                  </a:lnTo>
                  <a:close/>
                  <a:moveTo>
                    <a:pt x="11394" y="19386"/>
                  </a:moveTo>
                  <a:lnTo>
                    <a:pt x="11226" y="19432"/>
                  </a:lnTo>
                  <a:lnTo>
                    <a:pt x="11103" y="19444"/>
                  </a:lnTo>
                  <a:lnTo>
                    <a:pt x="10987" y="19412"/>
                  </a:lnTo>
                  <a:lnTo>
                    <a:pt x="10839" y="19435"/>
                  </a:lnTo>
                  <a:lnTo>
                    <a:pt x="10840" y="19476"/>
                  </a:lnTo>
                  <a:lnTo>
                    <a:pt x="11086" y="19487"/>
                  </a:lnTo>
                  <a:lnTo>
                    <a:pt x="11366" y="19449"/>
                  </a:lnTo>
                  <a:lnTo>
                    <a:pt x="11394" y="19386"/>
                  </a:lnTo>
                  <a:close/>
                  <a:moveTo>
                    <a:pt x="10463" y="19392"/>
                  </a:moveTo>
                  <a:lnTo>
                    <a:pt x="10415" y="19429"/>
                  </a:lnTo>
                  <a:lnTo>
                    <a:pt x="10312" y="19427"/>
                  </a:lnTo>
                  <a:lnTo>
                    <a:pt x="10250" y="19487"/>
                  </a:lnTo>
                  <a:lnTo>
                    <a:pt x="10349" y="19493"/>
                  </a:lnTo>
                  <a:lnTo>
                    <a:pt x="10477" y="19481"/>
                  </a:lnTo>
                  <a:lnTo>
                    <a:pt x="10692" y="19464"/>
                  </a:lnTo>
                  <a:lnTo>
                    <a:pt x="10645" y="19415"/>
                  </a:lnTo>
                  <a:lnTo>
                    <a:pt x="10531" y="19422"/>
                  </a:lnTo>
                  <a:lnTo>
                    <a:pt x="10463" y="19392"/>
                  </a:lnTo>
                  <a:close/>
                  <a:moveTo>
                    <a:pt x="10835" y="19536"/>
                  </a:moveTo>
                  <a:lnTo>
                    <a:pt x="10662" y="19556"/>
                  </a:lnTo>
                  <a:lnTo>
                    <a:pt x="10908" y="19632"/>
                  </a:lnTo>
                  <a:lnTo>
                    <a:pt x="10987" y="19629"/>
                  </a:lnTo>
                  <a:lnTo>
                    <a:pt x="10997" y="19600"/>
                  </a:lnTo>
                  <a:lnTo>
                    <a:pt x="10933" y="19568"/>
                  </a:lnTo>
                  <a:lnTo>
                    <a:pt x="10835" y="19536"/>
                  </a:lnTo>
                  <a:close/>
                </a:path>
              </a:pathLst>
            </a:custGeom>
            <a:solidFill>
              <a:srgbClr val="008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43" name="Group"/>
            <p:cNvGrpSpPr/>
            <p:nvPr/>
          </p:nvGrpSpPr>
          <p:grpSpPr>
            <a:xfrm>
              <a:off x="1075134" y="-1"/>
              <a:ext cx="1152589" cy="352556"/>
              <a:chOff x="0" y="0"/>
              <a:chExt cx="1152588" cy="352554"/>
            </a:xfrm>
          </p:grpSpPr>
          <p:sp>
            <p:nvSpPr>
              <p:cNvPr id="241" name="Line"/>
              <p:cNvSpPr/>
              <p:nvPr/>
            </p:nvSpPr>
            <p:spPr>
              <a:xfrm>
                <a:off x="1087273" y="12213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2" name="Connection Line"/>
              <p:cNvSpPr/>
              <p:nvPr/>
            </p:nvSpPr>
            <p:spPr>
              <a:xfrm>
                <a:off x="0" y="0"/>
                <a:ext cx="1071828" cy="35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9" extrusionOk="0">
                    <a:moveTo>
                      <a:pt x="0" y="19609"/>
                    </a:moveTo>
                    <a:cubicBezTo>
                      <a:pt x="5431" y="4365"/>
                      <a:pt x="12631" y="-1991"/>
                      <a:pt x="21600" y="54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46" name="Group"/>
            <p:cNvGrpSpPr/>
            <p:nvPr/>
          </p:nvGrpSpPr>
          <p:grpSpPr>
            <a:xfrm>
              <a:off x="1075134" y="1134309"/>
              <a:ext cx="1101789" cy="326884"/>
              <a:chOff x="0" y="0"/>
              <a:chExt cx="1101788" cy="326882"/>
            </a:xfrm>
          </p:grpSpPr>
          <p:sp>
            <p:nvSpPr>
              <p:cNvPr id="244" name="Line"/>
              <p:cNvSpPr/>
              <p:nvPr/>
            </p:nvSpPr>
            <p:spPr>
              <a:xfrm>
                <a:off x="1036473" y="291322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3" name="Connection Line"/>
              <p:cNvSpPr/>
              <p:nvPr/>
            </p:nvSpPr>
            <p:spPr>
              <a:xfrm>
                <a:off x="0" y="0"/>
                <a:ext cx="987359" cy="326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517" extrusionOk="0">
                    <a:moveTo>
                      <a:pt x="0" y="0"/>
                    </a:moveTo>
                    <a:cubicBezTo>
                      <a:pt x="4542" y="15956"/>
                      <a:pt x="11742" y="21600"/>
                      <a:pt x="21600" y="16933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49" name="Group"/>
            <p:cNvGrpSpPr/>
            <p:nvPr/>
          </p:nvGrpSpPr>
          <p:grpSpPr>
            <a:xfrm>
              <a:off x="1176734" y="292357"/>
              <a:ext cx="1152589" cy="352555"/>
              <a:chOff x="0" y="0"/>
              <a:chExt cx="1152588" cy="352554"/>
            </a:xfrm>
          </p:grpSpPr>
          <p:sp>
            <p:nvSpPr>
              <p:cNvPr id="247" name="Line"/>
              <p:cNvSpPr/>
              <p:nvPr/>
            </p:nvSpPr>
            <p:spPr>
              <a:xfrm>
                <a:off x="1087273" y="12213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4" name="Connection Line"/>
              <p:cNvSpPr/>
              <p:nvPr/>
            </p:nvSpPr>
            <p:spPr>
              <a:xfrm>
                <a:off x="0" y="0"/>
                <a:ext cx="1071828" cy="35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9" extrusionOk="0">
                    <a:moveTo>
                      <a:pt x="0" y="19609"/>
                    </a:moveTo>
                    <a:cubicBezTo>
                      <a:pt x="5431" y="4365"/>
                      <a:pt x="12631" y="-1991"/>
                      <a:pt x="21600" y="540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52" name="Group"/>
            <p:cNvGrpSpPr/>
            <p:nvPr/>
          </p:nvGrpSpPr>
          <p:grpSpPr>
            <a:xfrm>
              <a:off x="1176734" y="902106"/>
              <a:ext cx="1101789" cy="326884"/>
              <a:chOff x="0" y="0"/>
              <a:chExt cx="1101788" cy="326882"/>
            </a:xfrm>
          </p:grpSpPr>
          <p:sp>
            <p:nvSpPr>
              <p:cNvPr id="250" name="Line"/>
              <p:cNvSpPr/>
              <p:nvPr/>
            </p:nvSpPr>
            <p:spPr>
              <a:xfrm>
                <a:off x="1036473" y="291322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5" name="Connection Line"/>
              <p:cNvSpPr/>
              <p:nvPr/>
            </p:nvSpPr>
            <p:spPr>
              <a:xfrm>
                <a:off x="0" y="0"/>
                <a:ext cx="987359" cy="326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517" extrusionOk="0">
                    <a:moveTo>
                      <a:pt x="0" y="0"/>
                    </a:moveTo>
                    <a:cubicBezTo>
                      <a:pt x="4542" y="15956"/>
                      <a:pt x="11742" y="21600"/>
                      <a:pt x="21600" y="16933"/>
                    </a:cubicBez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253" name="Line"/>
            <p:cNvSpPr/>
            <p:nvPr/>
          </p:nvSpPr>
          <p:spPr>
            <a:xfrm>
              <a:off x="1377393" y="786455"/>
              <a:ext cx="109996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255" name="Supervised Learning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7453233"/>
          </a:xfrm>
          <a:prstGeom prst="rect">
            <a:avLst/>
          </a:prstGeom>
        </p:spPr>
        <p:txBody>
          <a:bodyPr/>
          <a:lstStyle/>
          <a:p>
            <a:r>
              <a:t>Supervised Learning</a:t>
            </a:r>
          </a:p>
          <a:p>
            <a:pPr lvl="1"/>
            <a:r>
              <a:t>Uses a </a:t>
            </a:r>
            <a:r>
              <a:rPr b="1">
                <a:solidFill>
                  <a:srgbClr val="FF9900"/>
                </a:solidFill>
              </a:rPr>
              <a:t>dataset</a:t>
            </a:r>
            <a:r>
              <a:t> to estimate relationships between features and a label.  These estimates are then used on unlabeled data in order to </a:t>
            </a:r>
            <a:r>
              <a:rPr b="1">
                <a:solidFill>
                  <a:srgbClr val="FF9900"/>
                </a:solidFill>
              </a:rPr>
              <a:t>predict</a:t>
            </a:r>
            <a:r>
              <a:t> new labels</a:t>
            </a:r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 lvl="1"/>
            <a:endParaRPr/>
          </a:p>
          <a:p>
            <a:pPr>
              <a:defRPr sz="200"/>
            </a:pPr>
            <a:endParaRPr/>
          </a:p>
          <a:p>
            <a:r>
              <a:t>Reinforcement Learning</a:t>
            </a:r>
          </a:p>
          <a:p>
            <a:pPr lvl="1"/>
            <a:r>
              <a:t>Uses </a:t>
            </a:r>
            <a:r>
              <a:rPr b="1">
                <a:solidFill>
                  <a:srgbClr val="FF9900"/>
                </a:solidFill>
              </a:rPr>
              <a:t>live</a:t>
            </a:r>
            <a:r>
              <a:t> data to predict what strategy is best in order to achieve a </a:t>
            </a:r>
            <a:r>
              <a:rPr b="1">
                <a:solidFill>
                  <a:srgbClr val="FF9900"/>
                </a:solidFill>
              </a:rPr>
              <a:t>goal</a:t>
            </a:r>
            <a:r>
              <a:t>.  Where Supervised Learning begins with a complete dataset, RL collects its data as a part of the process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6346475" y="4819593"/>
            <a:ext cx="1779494" cy="2370190"/>
            <a:chOff x="0" y="0"/>
            <a:chExt cx="1779493" cy="2370188"/>
          </a:xfrm>
        </p:grpSpPr>
        <p:sp>
          <p:nvSpPr>
            <p:cNvPr id="256" name="Ballot"/>
            <p:cNvSpPr/>
            <p:nvPr/>
          </p:nvSpPr>
          <p:spPr>
            <a:xfrm>
              <a:off x="0" y="0"/>
              <a:ext cx="1779494" cy="237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6"/>
                  </a:lnTo>
                  <a:lnTo>
                    <a:pt x="2780" y="4226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6"/>
                    <a:pt x="17628" y="4226"/>
                  </a:cubicBezTo>
                  <a:cubicBezTo>
                    <a:pt x="16849" y="4226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5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5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5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118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57" name="Screen Shot 2020-02-13 at 1.38.02 PM.png" descr="Screen Shot 2020-02-13 at 1.38.02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505" y="1870936"/>
              <a:ext cx="319814" cy="319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Screen Shot 2020-02-13 at 1.38.02 PM.png" descr="Screen Shot 2020-02-13 at 1.38.02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0505" y="1533769"/>
              <a:ext cx="319814" cy="319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0" name="Rectangle"/>
          <p:cNvSpPr/>
          <p:nvPr/>
        </p:nvSpPr>
        <p:spPr>
          <a:xfrm>
            <a:off x="7642931" y="5678823"/>
            <a:ext cx="352556" cy="326883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1" name="Supervised Learning vs 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000"/>
            </a:lvl1pPr>
          </a:lstStyle>
          <a:p>
            <a:r>
              <a:t>Supervised Learning vs Reinforcement Learning</a:t>
            </a:r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265" name="Group"/>
          <p:cNvGrpSpPr/>
          <p:nvPr/>
        </p:nvGrpSpPr>
        <p:grpSpPr>
          <a:xfrm>
            <a:off x="3117765" y="4819593"/>
            <a:ext cx="1779494" cy="2370190"/>
            <a:chOff x="0" y="0"/>
            <a:chExt cx="1779493" cy="2370188"/>
          </a:xfrm>
        </p:grpSpPr>
        <p:sp>
          <p:nvSpPr>
            <p:cNvPr id="263" name="Ballot"/>
            <p:cNvSpPr/>
            <p:nvPr/>
          </p:nvSpPr>
          <p:spPr>
            <a:xfrm>
              <a:off x="0" y="0"/>
              <a:ext cx="1779494" cy="2370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6"/>
                  </a:lnTo>
                  <a:lnTo>
                    <a:pt x="2780" y="4226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6"/>
                    <a:pt x="17628" y="4226"/>
                  </a:cubicBezTo>
                  <a:cubicBezTo>
                    <a:pt x="16849" y="4226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5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5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5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rgbClr val="118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264" name="Screen Shot 2020-02-13 at 1.38.02 PM.png" descr="Screen Shot 2020-02-13 at 1.38.02 PM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3272" y="1527298"/>
              <a:ext cx="319815" cy="3198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Arrow"/>
          <p:cNvSpPr/>
          <p:nvPr/>
        </p:nvSpPr>
        <p:spPr>
          <a:xfrm>
            <a:off x="4889500" y="5505900"/>
            <a:ext cx="1270000" cy="1270001"/>
          </a:xfrm>
          <a:prstGeom prst="rightArrow">
            <a:avLst>
              <a:gd name="adj1" fmla="val 66906"/>
              <a:gd name="adj2" fmla="val 62813"/>
            </a:avLst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83" name="Group"/>
          <p:cNvGrpSpPr/>
          <p:nvPr/>
        </p:nvGrpSpPr>
        <p:grpSpPr>
          <a:xfrm>
            <a:off x="3061562" y="10075243"/>
            <a:ext cx="2320158" cy="1461193"/>
            <a:chOff x="0" y="0"/>
            <a:chExt cx="2320156" cy="1461192"/>
          </a:xfrm>
        </p:grpSpPr>
        <p:sp>
          <p:nvSpPr>
            <p:cNvPr id="267" name="Line"/>
            <p:cNvSpPr/>
            <p:nvPr/>
          </p:nvSpPr>
          <p:spPr>
            <a:xfrm>
              <a:off x="2216741" y="759021"/>
              <a:ext cx="653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82" name="Group"/>
            <p:cNvGrpSpPr/>
            <p:nvPr/>
          </p:nvGrpSpPr>
          <p:grpSpPr>
            <a:xfrm>
              <a:off x="-1" y="0"/>
              <a:ext cx="2320158" cy="1461193"/>
              <a:chOff x="0" y="0"/>
              <a:chExt cx="2320156" cy="1461192"/>
            </a:xfrm>
          </p:grpSpPr>
          <p:sp>
            <p:nvSpPr>
              <p:cNvPr id="268" name="North America Globe"/>
              <p:cNvSpPr/>
              <p:nvPr/>
            </p:nvSpPr>
            <p:spPr>
              <a:xfrm>
                <a:off x="0" y="183629"/>
                <a:ext cx="1099959" cy="10999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21490" extrusionOk="0">
                    <a:moveTo>
                      <a:pt x="11022" y="6"/>
                    </a:moveTo>
                    <a:cubicBezTo>
                      <a:pt x="10672" y="-6"/>
                      <a:pt x="10319" y="-2"/>
                      <a:pt x="9964" y="21"/>
                    </a:cubicBezTo>
                    <a:cubicBezTo>
                      <a:pt x="7128" y="204"/>
                      <a:pt x="4532" y="1491"/>
                      <a:pt x="2654" y="3645"/>
                    </a:cubicBezTo>
                    <a:cubicBezTo>
                      <a:pt x="776" y="5799"/>
                      <a:pt x="-159" y="8563"/>
                      <a:pt x="22" y="11427"/>
                    </a:cubicBezTo>
                    <a:cubicBezTo>
                      <a:pt x="202" y="14291"/>
                      <a:pt x="1477" y="16912"/>
                      <a:pt x="3611" y="18808"/>
                    </a:cubicBezTo>
                    <a:cubicBezTo>
                      <a:pt x="5570" y="20550"/>
                      <a:pt x="8039" y="21489"/>
                      <a:pt x="10626" y="21489"/>
                    </a:cubicBezTo>
                    <a:cubicBezTo>
                      <a:pt x="10856" y="21489"/>
                      <a:pt x="11086" y="21481"/>
                      <a:pt x="11318" y="21466"/>
                    </a:cubicBezTo>
                    <a:cubicBezTo>
                      <a:pt x="14154" y="21283"/>
                      <a:pt x="16750" y="19996"/>
                      <a:pt x="18628" y="17842"/>
                    </a:cubicBezTo>
                    <a:cubicBezTo>
                      <a:pt x="20506" y="15688"/>
                      <a:pt x="21441" y="12924"/>
                      <a:pt x="21260" y="10060"/>
                    </a:cubicBezTo>
                    <a:cubicBezTo>
                      <a:pt x="21085" y="7291"/>
                      <a:pt x="19880" y="4754"/>
                      <a:pt x="17872" y="2875"/>
                    </a:cubicBezTo>
                    <a:lnTo>
                      <a:pt x="17864" y="2848"/>
                    </a:lnTo>
                    <a:lnTo>
                      <a:pt x="17794" y="2794"/>
                    </a:lnTo>
                    <a:lnTo>
                      <a:pt x="17787" y="2793"/>
                    </a:lnTo>
                    <a:cubicBezTo>
                      <a:pt x="17747" y="2756"/>
                      <a:pt x="17712" y="2715"/>
                      <a:pt x="17671" y="2679"/>
                    </a:cubicBezTo>
                    <a:cubicBezTo>
                      <a:pt x="15804" y="1020"/>
                      <a:pt x="13476" y="90"/>
                      <a:pt x="11022" y="6"/>
                    </a:cubicBezTo>
                    <a:close/>
                    <a:moveTo>
                      <a:pt x="10319" y="371"/>
                    </a:moveTo>
                    <a:lnTo>
                      <a:pt x="10404" y="385"/>
                    </a:lnTo>
                    <a:lnTo>
                      <a:pt x="10231" y="483"/>
                    </a:lnTo>
                    <a:lnTo>
                      <a:pt x="10190" y="534"/>
                    </a:lnTo>
                    <a:lnTo>
                      <a:pt x="10256" y="584"/>
                    </a:lnTo>
                    <a:lnTo>
                      <a:pt x="10216" y="694"/>
                    </a:lnTo>
                    <a:lnTo>
                      <a:pt x="10225" y="753"/>
                    </a:lnTo>
                    <a:lnTo>
                      <a:pt x="10256" y="781"/>
                    </a:lnTo>
                    <a:lnTo>
                      <a:pt x="10185" y="850"/>
                    </a:lnTo>
                    <a:lnTo>
                      <a:pt x="10187" y="900"/>
                    </a:lnTo>
                    <a:lnTo>
                      <a:pt x="10329" y="932"/>
                    </a:lnTo>
                    <a:lnTo>
                      <a:pt x="10376" y="917"/>
                    </a:lnTo>
                    <a:lnTo>
                      <a:pt x="10440" y="838"/>
                    </a:lnTo>
                    <a:lnTo>
                      <a:pt x="10581" y="771"/>
                    </a:lnTo>
                    <a:lnTo>
                      <a:pt x="10591" y="745"/>
                    </a:lnTo>
                    <a:lnTo>
                      <a:pt x="10585" y="678"/>
                    </a:lnTo>
                    <a:lnTo>
                      <a:pt x="10623" y="642"/>
                    </a:lnTo>
                    <a:lnTo>
                      <a:pt x="10546" y="626"/>
                    </a:lnTo>
                    <a:lnTo>
                      <a:pt x="10551" y="609"/>
                    </a:lnTo>
                    <a:lnTo>
                      <a:pt x="10498" y="564"/>
                    </a:lnTo>
                    <a:lnTo>
                      <a:pt x="10560" y="527"/>
                    </a:lnTo>
                    <a:lnTo>
                      <a:pt x="10765" y="639"/>
                    </a:lnTo>
                    <a:lnTo>
                      <a:pt x="10843" y="676"/>
                    </a:lnTo>
                    <a:lnTo>
                      <a:pt x="11017" y="731"/>
                    </a:lnTo>
                    <a:lnTo>
                      <a:pt x="11069" y="713"/>
                    </a:lnTo>
                    <a:lnTo>
                      <a:pt x="11032" y="656"/>
                    </a:lnTo>
                    <a:lnTo>
                      <a:pt x="11143" y="621"/>
                    </a:lnTo>
                    <a:lnTo>
                      <a:pt x="11185" y="679"/>
                    </a:lnTo>
                    <a:lnTo>
                      <a:pt x="11308" y="671"/>
                    </a:lnTo>
                    <a:lnTo>
                      <a:pt x="11432" y="699"/>
                    </a:lnTo>
                    <a:lnTo>
                      <a:pt x="11503" y="688"/>
                    </a:lnTo>
                    <a:lnTo>
                      <a:pt x="11576" y="718"/>
                    </a:lnTo>
                    <a:lnTo>
                      <a:pt x="11469" y="741"/>
                    </a:lnTo>
                    <a:lnTo>
                      <a:pt x="11513" y="758"/>
                    </a:lnTo>
                    <a:lnTo>
                      <a:pt x="11804" y="770"/>
                    </a:lnTo>
                    <a:lnTo>
                      <a:pt x="11978" y="786"/>
                    </a:lnTo>
                    <a:lnTo>
                      <a:pt x="12051" y="755"/>
                    </a:lnTo>
                    <a:lnTo>
                      <a:pt x="12172" y="780"/>
                    </a:lnTo>
                    <a:lnTo>
                      <a:pt x="12188" y="820"/>
                    </a:lnTo>
                    <a:lnTo>
                      <a:pt x="12135" y="852"/>
                    </a:lnTo>
                    <a:lnTo>
                      <a:pt x="12046" y="828"/>
                    </a:lnTo>
                    <a:lnTo>
                      <a:pt x="12027" y="875"/>
                    </a:lnTo>
                    <a:lnTo>
                      <a:pt x="12162" y="966"/>
                    </a:lnTo>
                    <a:lnTo>
                      <a:pt x="12182" y="910"/>
                    </a:lnTo>
                    <a:lnTo>
                      <a:pt x="12271" y="889"/>
                    </a:lnTo>
                    <a:lnTo>
                      <a:pt x="12280" y="833"/>
                    </a:lnTo>
                    <a:lnTo>
                      <a:pt x="12384" y="813"/>
                    </a:lnTo>
                    <a:lnTo>
                      <a:pt x="12409" y="858"/>
                    </a:lnTo>
                    <a:lnTo>
                      <a:pt x="12460" y="889"/>
                    </a:lnTo>
                    <a:lnTo>
                      <a:pt x="12712" y="914"/>
                    </a:lnTo>
                    <a:lnTo>
                      <a:pt x="12749" y="858"/>
                    </a:lnTo>
                    <a:lnTo>
                      <a:pt x="12830" y="877"/>
                    </a:lnTo>
                    <a:lnTo>
                      <a:pt x="12911" y="986"/>
                    </a:lnTo>
                    <a:lnTo>
                      <a:pt x="12994" y="994"/>
                    </a:lnTo>
                    <a:lnTo>
                      <a:pt x="13008" y="954"/>
                    </a:lnTo>
                    <a:lnTo>
                      <a:pt x="13071" y="940"/>
                    </a:lnTo>
                    <a:lnTo>
                      <a:pt x="13091" y="979"/>
                    </a:lnTo>
                    <a:lnTo>
                      <a:pt x="13134" y="1039"/>
                    </a:lnTo>
                    <a:lnTo>
                      <a:pt x="12963" y="1100"/>
                    </a:lnTo>
                    <a:lnTo>
                      <a:pt x="12963" y="1188"/>
                    </a:lnTo>
                    <a:lnTo>
                      <a:pt x="12906" y="1167"/>
                    </a:lnTo>
                    <a:lnTo>
                      <a:pt x="12741" y="981"/>
                    </a:lnTo>
                    <a:lnTo>
                      <a:pt x="12611" y="940"/>
                    </a:lnTo>
                    <a:lnTo>
                      <a:pt x="12487" y="932"/>
                    </a:lnTo>
                    <a:lnTo>
                      <a:pt x="12419" y="969"/>
                    </a:lnTo>
                    <a:lnTo>
                      <a:pt x="12412" y="1017"/>
                    </a:lnTo>
                    <a:lnTo>
                      <a:pt x="12487" y="1188"/>
                    </a:lnTo>
                    <a:lnTo>
                      <a:pt x="12596" y="1285"/>
                    </a:lnTo>
                    <a:lnTo>
                      <a:pt x="12596" y="1367"/>
                    </a:lnTo>
                    <a:lnTo>
                      <a:pt x="12689" y="1384"/>
                    </a:lnTo>
                    <a:lnTo>
                      <a:pt x="12654" y="1450"/>
                    </a:lnTo>
                    <a:lnTo>
                      <a:pt x="12563" y="1419"/>
                    </a:lnTo>
                    <a:lnTo>
                      <a:pt x="12595" y="1553"/>
                    </a:lnTo>
                    <a:lnTo>
                      <a:pt x="12694" y="1604"/>
                    </a:lnTo>
                    <a:lnTo>
                      <a:pt x="12759" y="1667"/>
                    </a:lnTo>
                    <a:lnTo>
                      <a:pt x="12938" y="1691"/>
                    </a:lnTo>
                    <a:lnTo>
                      <a:pt x="12991" y="1754"/>
                    </a:lnTo>
                    <a:lnTo>
                      <a:pt x="13135" y="1825"/>
                    </a:lnTo>
                    <a:lnTo>
                      <a:pt x="13427" y="1910"/>
                    </a:lnTo>
                    <a:lnTo>
                      <a:pt x="13603" y="1974"/>
                    </a:lnTo>
                    <a:lnTo>
                      <a:pt x="13994" y="2072"/>
                    </a:lnTo>
                    <a:lnTo>
                      <a:pt x="14280" y="2170"/>
                    </a:lnTo>
                    <a:lnTo>
                      <a:pt x="14510" y="2285"/>
                    </a:lnTo>
                    <a:lnTo>
                      <a:pt x="14726" y="2451"/>
                    </a:lnTo>
                    <a:lnTo>
                      <a:pt x="14857" y="2518"/>
                    </a:lnTo>
                    <a:lnTo>
                      <a:pt x="15223" y="2556"/>
                    </a:lnTo>
                    <a:lnTo>
                      <a:pt x="15384" y="2563"/>
                    </a:lnTo>
                    <a:lnTo>
                      <a:pt x="15421" y="2486"/>
                    </a:lnTo>
                    <a:lnTo>
                      <a:pt x="15336" y="2391"/>
                    </a:lnTo>
                    <a:lnTo>
                      <a:pt x="15084" y="2238"/>
                    </a:lnTo>
                    <a:lnTo>
                      <a:pt x="15152" y="2208"/>
                    </a:lnTo>
                    <a:lnTo>
                      <a:pt x="15338" y="2186"/>
                    </a:lnTo>
                    <a:lnTo>
                      <a:pt x="15470" y="2156"/>
                    </a:lnTo>
                    <a:lnTo>
                      <a:pt x="15595" y="2156"/>
                    </a:lnTo>
                    <a:lnTo>
                      <a:pt x="15533" y="2076"/>
                    </a:lnTo>
                    <a:lnTo>
                      <a:pt x="15391" y="2022"/>
                    </a:lnTo>
                    <a:lnTo>
                      <a:pt x="15344" y="1944"/>
                    </a:lnTo>
                    <a:lnTo>
                      <a:pt x="15180" y="1893"/>
                    </a:lnTo>
                    <a:lnTo>
                      <a:pt x="14917" y="1850"/>
                    </a:lnTo>
                    <a:lnTo>
                      <a:pt x="14832" y="1786"/>
                    </a:lnTo>
                    <a:lnTo>
                      <a:pt x="14621" y="1729"/>
                    </a:lnTo>
                    <a:lnTo>
                      <a:pt x="14586" y="1781"/>
                    </a:lnTo>
                    <a:lnTo>
                      <a:pt x="14515" y="1820"/>
                    </a:lnTo>
                    <a:lnTo>
                      <a:pt x="14271" y="1783"/>
                    </a:lnTo>
                    <a:lnTo>
                      <a:pt x="14056" y="1689"/>
                    </a:lnTo>
                    <a:lnTo>
                      <a:pt x="13863" y="1622"/>
                    </a:lnTo>
                    <a:lnTo>
                      <a:pt x="13780" y="1639"/>
                    </a:lnTo>
                    <a:lnTo>
                      <a:pt x="13635" y="1607"/>
                    </a:lnTo>
                    <a:lnTo>
                      <a:pt x="13515" y="1537"/>
                    </a:lnTo>
                    <a:lnTo>
                      <a:pt x="13517" y="1466"/>
                    </a:lnTo>
                    <a:lnTo>
                      <a:pt x="13572" y="1451"/>
                    </a:lnTo>
                    <a:lnTo>
                      <a:pt x="13635" y="1476"/>
                    </a:lnTo>
                    <a:lnTo>
                      <a:pt x="13900" y="1562"/>
                    </a:lnTo>
                    <a:lnTo>
                      <a:pt x="14034" y="1597"/>
                    </a:lnTo>
                    <a:lnTo>
                      <a:pt x="14142" y="1615"/>
                    </a:lnTo>
                    <a:lnTo>
                      <a:pt x="14248" y="1584"/>
                    </a:lnTo>
                    <a:lnTo>
                      <a:pt x="14401" y="1589"/>
                    </a:lnTo>
                    <a:lnTo>
                      <a:pt x="14396" y="1535"/>
                    </a:lnTo>
                    <a:lnTo>
                      <a:pt x="14441" y="1501"/>
                    </a:lnTo>
                    <a:lnTo>
                      <a:pt x="14319" y="1416"/>
                    </a:lnTo>
                    <a:lnTo>
                      <a:pt x="14167" y="1329"/>
                    </a:lnTo>
                    <a:lnTo>
                      <a:pt x="14047" y="1240"/>
                    </a:lnTo>
                    <a:lnTo>
                      <a:pt x="14043" y="1182"/>
                    </a:lnTo>
                    <a:lnTo>
                      <a:pt x="14185" y="1230"/>
                    </a:lnTo>
                    <a:lnTo>
                      <a:pt x="14255" y="1284"/>
                    </a:lnTo>
                    <a:lnTo>
                      <a:pt x="14298" y="1341"/>
                    </a:lnTo>
                    <a:lnTo>
                      <a:pt x="14392" y="1406"/>
                    </a:lnTo>
                    <a:lnTo>
                      <a:pt x="14504" y="1473"/>
                    </a:lnTo>
                    <a:lnTo>
                      <a:pt x="14578" y="1468"/>
                    </a:lnTo>
                    <a:lnTo>
                      <a:pt x="14588" y="1431"/>
                    </a:lnTo>
                    <a:lnTo>
                      <a:pt x="14548" y="1411"/>
                    </a:lnTo>
                    <a:lnTo>
                      <a:pt x="14635" y="1416"/>
                    </a:lnTo>
                    <a:lnTo>
                      <a:pt x="14749" y="1428"/>
                    </a:lnTo>
                    <a:lnTo>
                      <a:pt x="14802" y="1475"/>
                    </a:lnTo>
                    <a:lnTo>
                      <a:pt x="14747" y="1518"/>
                    </a:lnTo>
                    <a:lnTo>
                      <a:pt x="14850" y="1575"/>
                    </a:lnTo>
                    <a:lnTo>
                      <a:pt x="14965" y="1609"/>
                    </a:lnTo>
                    <a:lnTo>
                      <a:pt x="15069" y="1615"/>
                    </a:lnTo>
                    <a:lnTo>
                      <a:pt x="15170" y="1612"/>
                    </a:lnTo>
                    <a:lnTo>
                      <a:pt x="15298" y="1702"/>
                    </a:lnTo>
                    <a:lnTo>
                      <a:pt x="15371" y="1724"/>
                    </a:lnTo>
                    <a:lnTo>
                      <a:pt x="15426" y="1788"/>
                    </a:lnTo>
                    <a:lnTo>
                      <a:pt x="15396" y="1788"/>
                    </a:lnTo>
                    <a:lnTo>
                      <a:pt x="15429" y="1851"/>
                    </a:lnTo>
                    <a:lnTo>
                      <a:pt x="15545" y="1942"/>
                    </a:lnTo>
                    <a:lnTo>
                      <a:pt x="15693" y="2061"/>
                    </a:lnTo>
                    <a:lnTo>
                      <a:pt x="15769" y="2116"/>
                    </a:lnTo>
                    <a:lnTo>
                      <a:pt x="15747" y="2141"/>
                    </a:lnTo>
                    <a:lnTo>
                      <a:pt x="15746" y="2210"/>
                    </a:lnTo>
                    <a:lnTo>
                      <a:pt x="15810" y="2257"/>
                    </a:lnTo>
                    <a:lnTo>
                      <a:pt x="15885" y="2335"/>
                    </a:lnTo>
                    <a:lnTo>
                      <a:pt x="15832" y="2324"/>
                    </a:lnTo>
                    <a:lnTo>
                      <a:pt x="15842" y="2389"/>
                    </a:lnTo>
                    <a:lnTo>
                      <a:pt x="15786" y="2379"/>
                    </a:lnTo>
                    <a:lnTo>
                      <a:pt x="15724" y="2382"/>
                    </a:lnTo>
                    <a:lnTo>
                      <a:pt x="15585" y="2312"/>
                    </a:lnTo>
                    <a:lnTo>
                      <a:pt x="15590" y="2295"/>
                    </a:lnTo>
                    <a:lnTo>
                      <a:pt x="15522" y="2268"/>
                    </a:lnTo>
                    <a:lnTo>
                      <a:pt x="15522" y="2300"/>
                    </a:lnTo>
                    <a:lnTo>
                      <a:pt x="15484" y="2302"/>
                    </a:lnTo>
                    <a:lnTo>
                      <a:pt x="15422" y="2273"/>
                    </a:lnTo>
                    <a:lnTo>
                      <a:pt x="15343" y="2260"/>
                    </a:lnTo>
                    <a:lnTo>
                      <a:pt x="15417" y="2320"/>
                    </a:lnTo>
                    <a:lnTo>
                      <a:pt x="15474" y="2350"/>
                    </a:lnTo>
                    <a:lnTo>
                      <a:pt x="15517" y="2412"/>
                    </a:lnTo>
                    <a:lnTo>
                      <a:pt x="15573" y="2439"/>
                    </a:lnTo>
                    <a:lnTo>
                      <a:pt x="15621" y="2459"/>
                    </a:lnTo>
                    <a:lnTo>
                      <a:pt x="15777" y="2489"/>
                    </a:lnTo>
                    <a:lnTo>
                      <a:pt x="15845" y="2479"/>
                    </a:lnTo>
                    <a:lnTo>
                      <a:pt x="15928" y="2494"/>
                    </a:lnTo>
                    <a:lnTo>
                      <a:pt x="15975" y="2491"/>
                    </a:lnTo>
                    <a:lnTo>
                      <a:pt x="16076" y="2558"/>
                    </a:lnTo>
                    <a:lnTo>
                      <a:pt x="16051" y="2565"/>
                    </a:lnTo>
                    <a:lnTo>
                      <a:pt x="16091" y="2628"/>
                    </a:lnTo>
                    <a:lnTo>
                      <a:pt x="16131" y="2652"/>
                    </a:lnTo>
                    <a:lnTo>
                      <a:pt x="16157" y="2714"/>
                    </a:lnTo>
                    <a:lnTo>
                      <a:pt x="16268" y="2836"/>
                    </a:lnTo>
                    <a:lnTo>
                      <a:pt x="16517" y="2975"/>
                    </a:lnTo>
                    <a:lnTo>
                      <a:pt x="16575" y="3030"/>
                    </a:lnTo>
                    <a:lnTo>
                      <a:pt x="16630" y="3106"/>
                    </a:lnTo>
                    <a:lnTo>
                      <a:pt x="16688" y="3188"/>
                    </a:lnTo>
                    <a:lnTo>
                      <a:pt x="16817" y="3260"/>
                    </a:lnTo>
                    <a:lnTo>
                      <a:pt x="16996" y="3504"/>
                    </a:lnTo>
                    <a:lnTo>
                      <a:pt x="16955" y="3560"/>
                    </a:lnTo>
                    <a:lnTo>
                      <a:pt x="17114" y="3605"/>
                    </a:lnTo>
                    <a:lnTo>
                      <a:pt x="17114" y="3735"/>
                    </a:lnTo>
                    <a:lnTo>
                      <a:pt x="17170" y="3866"/>
                    </a:lnTo>
                    <a:lnTo>
                      <a:pt x="17275" y="3908"/>
                    </a:lnTo>
                    <a:lnTo>
                      <a:pt x="17301" y="3799"/>
                    </a:lnTo>
                    <a:lnTo>
                      <a:pt x="17356" y="3767"/>
                    </a:lnTo>
                    <a:lnTo>
                      <a:pt x="17481" y="3747"/>
                    </a:lnTo>
                    <a:lnTo>
                      <a:pt x="17761" y="3910"/>
                    </a:lnTo>
                    <a:lnTo>
                      <a:pt x="17855" y="4005"/>
                    </a:lnTo>
                    <a:lnTo>
                      <a:pt x="17889" y="4159"/>
                    </a:lnTo>
                    <a:lnTo>
                      <a:pt x="17913" y="4244"/>
                    </a:lnTo>
                    <a:lnTo>
                      <a:pt x="17910" y="4335"/>
                    </a:lnTo>
                    <a:lnTo>
                      <a:pt x="17932" y="4465"/>
                    </a:lnTo>
                    <a:lnTo>
                      <a:pt x="17922" y="4571"/>
                    </a:lnTo>
                    <a:lnTo>
                      <a:pt x="18034" y="4774"/>
                    </a:lnTo>
                    <a:lnTo>
                      <a:pt x="18089" y="4772"/>
                    </a:lnTo>
                    <a:lnTo>
                      <a:pt x="18185" y="4842"/>
                    </a:lnTo>
                    <a:lnTo>
                      <a:pt x="18230" y="4867"/>
                    </a:lnTo>
                    <a:lnTo>
                      <a:pt x="18275" y="4881"/>
                    </a:lnTo>
                    <a:lnTo>
                      <a:pt x="18331" y="4918"/>
                    </a:lnTo>
                    <a:lnTo>
                      <a:pt x="18411" y="4996"/>
                    </a:lnTo>
                    <a:lnTo>
                      <a:pt x="18462" y="5042"/>
                    </a:lnTo>
                    <a:lnTo>
                      <a:pt x="18512" y="5119"/>
                    </a:lnTo>
                    <a:lnTo>
                      <a:pt x="18597" y="5189"/>
                    </a:lnTo>
                    <a:lnTo>
                      <a:pt x="18641" y="5201"/>
                    </a:lnTo>
                    <a:lnTo>
                      <a:pt x="18648" y="5162"/>
                    </a:lnTo>
                    <a:lnTo>
                      <a:pt x="18724" y="5212"/>
                    </a:lnTo>
                    <a:lnTo>
                      <a:pt x="18821" y="5306"/>
                    </a:lnTo>
                    <a:lnTo>
                      <a:pt x="18802" y="5239"/>
                    </a:lnTo>
                    <a:lnTo>
                      <a:pt x="18812" y="5196"/>
                    </a:lnTo>
                    <a:lnTo>
                      <a:pt x="18776" y="5127"/>
                    </a:lnTo>
                    <a:lnTo>
                      <a:pt x="18781" y="5042"/>
                    </a:lnTo>
                    <a:lnTo>
                      <a:pt x="18845" y="5067"/>
                    </a:lnTo>
                    <a:lnTo>
                      <a:pt x="18879" y="5058"/>
                    </a:lnTo>
                    <a:lnTo>
                      <a:pt x="18879" y="5013"/>
                    </a:lnTo>
                    <a:lnTo>
                      <a:pt x="18827" y="4934"/>
                    </a:lnTo>
                    <a:lnTo>
                      <a:pt x="18773" y="4834"/>
                    </a:lnTo>
                    <a:lnTo>
                      <a:pt x="18753" y="4733"/>
                    </a:lnTo>
                    <a:lnTo>
                      <a:pt x="18718" y="4596"/>
                    </a:lnTo>
                    <a:lnTo>
                      <a:pt x="18605" y="4452"/>
                    </a:lnTo>
                    <a:lnTo>
                      <a:pt x="18559" y="4355"/>
                    </a:lnTo>
                    <a:lnTo>
                      <a:pt x="18472" y="4278"/>
                    </a:lnTo>
                    <a:lnTo>
                      <a:pt x="18399" y="4179"/>
                    </a:lnTo>
                    <a:lnTo>
                      <a:pt x="18341" y="4172"/>
                    </a:lnTo>
                    <a:lnTo>
                      <a:pt x="18227" y="4067"/>
                    </a:lnTo>
                    <a:lnTo>
                      <a:pt x="18137" y="3961"/>
                    </a:lnTo>
                    <a:lnTo>
                      <a:pt x="18091" y="3926"/>
                    </a:lnTo>
                    <a:lnTo>
                      <a:pt x="18020" y="3782"/>
                    </a:lnTo>
                    <a:lnTo>
                      <a:pt x="17898" y="3642"/>
                    </a:lnTo>
                    <a:lnTo>
                      <a:pt x="17826" y="3605"/>
                    </a:lnTo>
                    <a:lnTo>
                      <a:pt x="17743" y="3551"/>
                    </a:lnTo>
                    <a:lnTo>
                      <a:pt x="17643" y="3392"/>
                    </a:lnTo>
                    <a:lnTo>
                      <a:pt x="17593" y="3226"/>
                    </a:lnTo>
                    <a:lnTo>
                      <a:pt x="17477" y="3106"/>
                    </a:lnTo>
                    <a:lnTo>
                      <a:pt x="17447" y="3064"/>
                    </a:lnTo>
                    <a:lnTo>
                      <a:pt x="17359" y="2983"/>
                    </a:lnTo>
                    <a:lnTo>
                      <a:pt x="17320" y="2935"/>
                    </a:lnTo>
                    <a:lnTo>
                      <a:pt x="17321" y="2881"/>
                    </a:lnTo>
                    <a:lnTo>
                      <a:pt x="17310" y="2843"/>
                    </a:lnTo>
                    <a:lnTo>
                      <a:pt x="17418" y="2873"/>
                    </a:lnTo>
                    <a:lnTo>
                      <a:pt x="17452" y="2846"/>
                    </a:lnTo>
                    <a:lnTo>
                      <a:pt x="17479" y="2803"/>
                    </a:lnTo>
                    <a:lnTo>
                      <a:pt x="17486" y="2757"/>
                    </a:lnTo>
                    <a:lnTo>
                      <a:pt x="17446" y="2695"/>
                    </a:lnTo>
                    <a:lnTo>
                      <a:pt x="17466" y="2679"/>
                    </a:lnTo>
                    <a:lnTo>
                      <a:pt x="17446" y="2632"/>
                    </a:lnTo>
                    <a:lnTo>
                      <a:pt x="17476" y="2632"/>
                    </a:lnTo>
                    <a:lnTo>
                      <a:pt x="17462" y="2602"/>
                    </a:lnTo>
                    <a:lnTo>
                      <a:pt x="17472" y="2602"/>
                    </a:lnTo>
                    <a:cubicBezTo>
                      <a:pt x="17582" y="2695"/>
                      <a:pt x="17696" y="2783"/>
                      <a:pt x="17802" y="2881"/>
                    </a:cubicBezTo>
                    <a:lnTo>
                      <a:pt x="17869" y="2987"/>
                    </a:lnTo>
                    <a:lnTo>
                      <a:pt x="17935" y="3035"/>
                    </a:lnTo>
                    <a:lnTo>
                      <a:pt x="17918" y="2990"/>
                    </a:lnTo>
                    <a:cubicBezTo>
                      <a:pt x="18030" y="3097"/>
                      <a:pt x="18131" y="3214"/>
                      <a:pt x="18238" y="3325"/>
                    </a:cubicBezTo>
                    <a:lnTo>
                      <a:pt x="18235" y="3335"/>
                    </a:lnTo>
                    <a:lnTo>
                      <a:pt x="18184" y="3300"/>
                    </a:lnTo>
                    <a:lnTo>
                      <a:pt x="18099" y="3215"/>
                    </a:lnTo>
                    <a:lnTo>
                      <a:pt x="18081" y="3208"/>
                    </a:lnTo>
                    <a:lnTo>
                      <a:pt x="18174" y="3318"/>
                    </a:lnTo>
                    <a:lnTo>
                      <a:pt x="18114" y="3278"/>
                    </a:lnTo>
                    <a:lnTo>
                      <a:pt x="18142" y="3338"/>
                    </a:lnTo>
                    <a:lnTo>
                      <a:pt x="18248" y="3477"/>
                    </a:lnTo>
                    <a:lnTo>
                      <a:pt x="18292" y="3549"/>
                    </a:lnTo>
                    <a:lnTo>
                      <a:pt x="18287" y="3573"/>
                    </a:lnTo>
                    <a:lnTo>
                      <a:pt x="18341" y="3682"/>
                    </a:lnTo>
                    <a:lnTo>
                      <a:pt x="18433" y="3809"/>
                    </a:lnTo>
                    <a:lnTo>
                      <a:pt x="18439" y="3849"/>
                    </a:lnTo>
                    <a:lnTo>
                      <a:pt x="18520" y="4027"/>
                    </a:lnTo>
                    <a:lnTo>
                      <a:pt x="18608" y="4219"/>
                    </a:lnTo>
                    <a:lnTo>
                      <a:pt x="18678" y="4347"/>
                    </a:lnTo>
                    <a:lnTo>
                      <a:pt x="18748" y="4450"/>
                    </a:lnTo>
                    <a:lnTo>
                      <a:pt x="18802" y="4583"/>
                    </a:lnTo>
                    <a:lnTo>
                      <a:pt x="18894" y="4737"/>
                    </a:lnTo>
                    <a:lnTo>
                      <a:pt x="18904" y="4784"/>
                    </a:lnTo>
                    <a:lnTo>
                      <a:pt x="18905" y="4876"/>
                    </a:lnTo>
                    <a:lnTo>
                      <a:pt x="18935" y="4986"/>
                    </a:lnTo>
                    <a:lnTo>
                      <a:pt x="18899" y="5011"/>
                    </a:lnTo>
                    <a:lnTo>
                      <a:pt x="18912" y="5092"/>
                    </a:lnTo>
                    <a:lnTo>
                      <a:pt x="18988" y="5186"/>
                    </a:lnTo>
                    <a:lnTo>
                      <a:pt x="19117" y="5365"/>
                    </a:lnTo>
                    <a:lnTo>
                      <a:pt x="19176" y="5490"/>
                    </a:lnTo>
                    <a:lnTo>
                      <a:pt x="19239" y="5651"/>
                    </a:lnTo>
                    <a:lnTo>
                      <a:pt x="19320" y="5795"/>
                    </a:lnTo>
                    <a:lnTo>
                      <a:pt x="19378" y="5867"/>
                    </a:lnTo>
                    <a:lnTo>
                      <a:pt x="19472" y="6004"/>
                    </a:lnTo>
                    <a:lnTo>
                      <a:pt x="19600" y="6112"/>
                    </a:lnTo>
                    <a:lnTo>
                      <a:pt x="19690" y="6304"/>
                    </a:lnTo>
                    <a:lnTo>
                      <a:pt x="19720" y="6395"/>
                    </a:lnTo>
                    <a:lnTo>
                      <a:pt x="19789" y="6567"/>
                    </a:lnTo>
                    <a:lnTo>
                      <a:pt x="19801" y="6693"/>
                    </a:lnTo>
                    <a:lnTo>
                      <a:pt x="19839" y="6802"/>
                    </a:lnTo>
                    <a:lnTo>
                      <a:pt x="19933" y="6999"/>
                    </a:lnTo>
                    <a:lnTo>
                      <a:pt x="19965" y="7125"/>
                    </a:lnTo>
                    <a:lnTo>
                      <a:pt x="20018" y="7244"/>
                    </a:lnTo>
                    <a:lnTo>
                      <a:pt x="20066" y="7312"/>
                    </a:lnTo>
                    <a:lnTo>
                      <a:pt x="20114" y="7416"/>
                    </a:lnTo>
                    <a:lnTo>
                      <a:pt x="20126" y="7478"/>
                    </a:lnTo>
                    <a:lnTo>
                      <a:pt x="20174" y="7627"/>
                    </a:lnTo>
                    <a:lnTo>
                      <a:pt x="20229" y="7758"/>
                    </a:lnTo>
                    <a:lnTo>
                      <a:pt x="20257" y="7793"/>
                    </a:lnTo>
                    <a:lnTo>
                      <a:pt x="20295" y="7900"/>
                    </a:lnTo>
                    <a:lnTo>
                      <a:pt x="20312" y="7982"/>
                    </a:lnTo>
                    <a:lnTo>
                      <a:pt x="20346" y="8047"/>
                    </a:lnTo>
                    <a:lnTo>
                      <a:pt x="20380" y="8108"/>
                    </a:lnTo>
                    <a:lnTo>
                      <a:pt x="20418" y="8096"/>
                    </a:lnTo>
                    <a:lnTo>
                      <a:pt x="20456" y="8123"/>
                    </a:lnTo>
                    <a:lnTo>
                      <a:pt x="20491" y="8200"/>
                    </a:lnTo>
                    <a:lnTo>
                      <a:pt x="20527" y="8248"/>
                    </a:lnTo>
                    <a:lnTo>
                      <a:pt x="20597" y="8361"/>
                    </a:lnTo>
                    <a:lnTo>
                      <a:pt x="20657" y="8500"/>
                    </a:lnTo>
                    <a:lnTo>
                      <a:pt x="20685" y="8600"/>
                    </a:lnTo>
                    <a:lnTo>
                      <a:pt x="20720" y="8659"/>
                    </a:lnTo>
                    <a:lnTo>
                      <a:pt x="20746" y="8757"/>
                    </a:lnTo>
                    <a:lnTo>
                      <a:pt x="20781" y="8913"/>
                    </a:lnTo>
                    <a:lnTo>
                      <a:pt x="20784" y="8997"/>
                    </a:lnTo>
                    <a:lnTo>
                      <a:pt x="20812" y="8978"/>
                    </a:lnTo>
                    <a:lnTo>
                      <a:pt x="20861" y="9025"/>
                    </a:lnTo>
                    <a:lnTo>
                      <a:pt x="20880" y="9102"/>
                    </a:lnTo>
                    <a:lnTo>
                      <a:pt x="20922" y="9181"/>
                    </a:lnTo>
                    <a:lnTo>
                      <a:pt x="20934" y="9201"/>
                    </a:lnTo>
                    <a:lnTo>
                      <a:pt x="20947" y="9189"/>
                    </a:lnTo>
                    <a:lnTo>
                      <a:pt x="20953" y="9210"/>
                    </a:lnTo>
                    <a:lnTo>
                      <a:pt x="20970" y="9216"/>
                    </a:lnTo>
                    <a:lnTo>
                      <a:pt x="20978" y="9169"/>
                    </a:lnTo>
                    <a:lnTo>
                      <a:pt x="21002" y="9153"/>
                    </a:lnTo>
                    <a:lnTo>
                      <a:pt x="21011" y="9136"/>
                    </a:lnTo>
                    <a:lnTo>
                      <a:pt x="21021" y="9146"/>
                    </a:lnTo>
                    <a:lnTo>
                      <a:pt x="21041" y="9189"/>
                    </a:lnTo>
                    <a:lnTo>
                      <a:pt x="21051" y="9181"/>
                    </a:lnTo>
                    <a:lnTo>
                      <a:pt x="21058" y="9164"/>
                    </a:lnTo>
                    <a:lnTo>
                      <a:pt x="21074" y="9164"/>
                    </a:lnTo>
                    <a:lnTo>
                      <a:pt x="21099" y="9183"/>
                    </a:lnTo>
                    <a:lnTo>
                      <a:pt x="21116" y="9231"/>
                    </a:lnTo>
                    <a:cubicBezTo>
                      <a:pt x="21155" y="9506"/>
                      <a:pt x="21189" y="9782"/>
                      <a:pt x="21207" y="10064"/>
                    </a:cubicBezTo>
                    <a:cubicBezTo>
                      <a:pt x="21341" y="12187"/>
                      <a:pt x="20854" y="14254"/>
                      <a:pt x="19826" y="16057"/>
                    </a:cubicBezTo>
                    <a:lnTo>
                      <a:pt x="19860" y="15972"/>
                    </a:lnTo>
                    <a:lnTo>
                      <a:pt x="19945" y="15762"/>
                    </a:lnTo>
                    <a:lnTo>
                      <a:pt x="20005" y="15551"/>
                    </a:lnTo>
                    <a:lnTo>
                      <a:pt x="20051" y="15431"/>
                    </a:lnTo>
                    <a:lnTo>
                      <a:pt x="20071" y="15397"/>
                    </a:lnTo>
                    <a:lnTo>
                      <a:pt x="20156" y="15201"/>
                    </a:lnTo>
                    <a:lnTo>
                      <a:pt x="20235" y="14985"/>
                    </a:lnTo>
                    <a:lnTo>
                      <a:pt x="20373" y="14635"/>
                    </a:lnTo>
                    <a:lnTo>
                      <a:pt x="20424" y="14490"/>
                    </a:lnTo>
                    <a:lnTo>
                      <a:pt x="20479" y="14228"/>
                    </a:lnTo>
                    <a:lnTo>
                      <a:pt x="20476" y="14171"/>
                    </a:lnTo>
                    <a:lnTo>
                      <a:pt x="20464" y="14051"/>
                    </a:lnTo>
                    <a:lnTo>
                      <a:pt x="20439" y="14056"/>
                    </a:lnTo>
                    <a:lnTo>
                      <a:pt x="20376" y="14160"/>
                    </a:lnTo>
                    <a:lnTo>
                      <a:pt x="20318" y="14218"/>
                    </a:lnTo>
                    <a:lnTo>
                      <a:pt x="20219" y="14233"/>
                    </a:lnTo>
                    <a:lnTo>
                      <a:pt x="20093" y="14307"/>
                    </a:lnTo>
                    <a:lnTo>
                      <a:pt x="19958" y="14496"/>
                    </a:lnTo>
                    <a:lnTo>
                      <a:pt x="19774" y="14662"/>
                    </a:lnTo>
                    <a:lnTo>
                      <a:pt x="19658" y="14843"/>
                    </a:lnTo>
                    <a:lnTo>
                      <a:pt x="19675" y="14749"/>
                    </a:lnTo>
                    <a:lnTo>
                      <a:pt x="19623" y="14729"/>
                    </a:lnTo>
                    <a:lnTo>
                      <a:pt x="19448" y="14843"/>
                    </a:lnTo>
                    <a:lnTo>
                      <a:pt x="19308" y="14940"/>
                    </a:lnTo>
                    <a:lnTo>
                      <a:pt x="19229" y="15116"/>
                    </a:lnTo>
                    <a:lnTo>
                      <a:pt x="19217" y="14985"/>
                    </a:lnTo>
                    <a:lnTo>
                      <a:pt x="19013" y="15163"/>
                    </a:lnTo>
                    <a:lnTo>
                      <a:pt x="18975" y="15158"/>
                    </a:lnTo>
                    <a:lnTo>
                      <a:pt x="19054" y="14962"/>
                    </a:lnTo>
                    <a:lnTo>
                      <a:pt x="19043" y="14870"/>
                    </a:lnTo>
                    <a:lnTo>
                      <a:pt x="18978" y="14906"/>
                    </a:lnTo>
                    <a:lnTo>
                      <a:pt x="18884" y="14726"/>
                    </a:lnTo>
                    <a:lnTo>
                      <a:pt x="18844" y="14675"/>
                    </a:lnTo>
                    <a:lnTo>
                      <a:pt x="18804" y="14721"/>
                    </a:lnTo>
                    <a:lnTo>
                      <a:pt x="18777" y="14680"/>
                    </a:lnTo>
                    <a:lnTo>
                      <a:pt x="18630" y="14675"/>
                    </a:lnTo>
                    <a:lnTo>
                      <a:pt x="18534" y="14721"/>
                    </a:lnTo>
                    <a:lnTo>
                      <a:pt x="18489" y="14741"/>
                    </a:lnTo>
                    <a:lnTo>
                      <a:pt x="18346" y="14816"/>
                    </a:lnTo>
                    <a:lnTo>
                      <a:pt x="18243" y="14910"/>
                    </a:lnTo>
                    <a:lnTo>
                      <a:pt x="18234" y="14947"/>
                    </a:lnTo>
                    <a:lnTo>
                      <a:pt x="18071" y="15040"/>
                    </a:lnTo>
                    <a:lnTo>
                      <a:pt x="18011" y="15029"/>
                    </a:lnTo>
                    <a:lnTo>
                      <a:pt x="17927" y="15012"/>
                    </a:lnTo>
                    <a:lnTo>
                      <a:pt x="17875" y="15045"/>
                    </a:lnTo>
                    <a:lnTo>
                      <a:pt x="17859" y="14973"/>
                    </a:lnTo>
                    <a:lnTo>
                      <a:pt x="17758" y="14938"/>
                    </a:lnTo>
                    <a:lnTo>
                      <a:pt x="17658" y="14948"/>
                    </a:lnTo>
                    <a:lnTo>
                      <a:pt x="17597" y="14952"/>
                    </a:lnTo>
                    <a:lnTo>
                      <a:pt x="17525" y="15004"/>
                    </a:lnTo>
                    <a:lnTo>
                      <a:pt x="17479" y="14900"/>
                    </a:lnTo>
                    <a:lnTo>
                      <a:pt x="17358" y="14896"/>
                    </a:lnTo>
                    <a:lnTo>
                      <a:pt x="17242" y="14960"/>
                    </a:lnTo>
                    <a:lnTo>
                      <a:pt x="17179" y="14920"/>
                    </a:lnTo>
                    <a:lnTo>
                      <a:pt x="17291" y="14798"/>
                    </a:lnTo>
                    <a:lnTo>
                      <a:pt x="17119" y="14908"/>
                    </a:lnTo>
                    <a:lnTo>
                      <a:pt x="16942" y="15027"/>
                    </a:lnTo>
                    <a:lnTo>
                      <a:pt x="16947" y="15067"/>
                    </a:lnTo>
                    <a:lnTo>
                      <a:pt x="16874" y="15163"/>
                    </a:lnTo>
                    <a:lnTo>
                      <a:pt x="16756" y="15210"/>
                    </a:lnTo>
                    <a:lnTo>
                      <a:pt x="16656" y="15191"/>
                    </a:lnTo>
                    <a:lnTo>
                      <a:pt x="16497" y="15295"/>
                    </a:lnTo>
                    <a:lnTo>
                      <a:pt x="16358" y="15367"/>
                    </a:lnTo>
                    <a:lnTo>
                      <a:pt x="16343" y="15320"/>
                    </a:lnTo>
                    <a:lnTo>
                      <a:pt x="16225" y="15287"/>
                    </a:lnTo>
                    <a:lnTo>
                      <a:pt x="16116" y="15339"/>
                    </a:lnTo>
                    <a:lnTo>
                      <a:pt x="16039" y="15258"/>
                    </a:lnTo>
                    <a:lnTo>
                      <a:pt x="15993" y="15333"/>
                    </a:lnTo>
                    <a:lnTo>
                      <a:pt x="16028" y="15395"/>
                    </a:lnTo>
                    <a:lnTo>
                      <a:pt x="15842" y="15553"/>
                    </a:lnTo>
                    <a:lnTo>
                      <a:pt x="15870" y="15665"/>
                    </a:lnTo>
                    <a:lnTo>
                      <a:pt x="15928" y="15695"/>
                    </a:lnTo>
                    <a:lnTo>
                      <a:pt x="15910" y="15822"/>
                    </a:lnTo>
                    <a:lnTo>
                      <a:pt x="15842" y="15864"/>
                    </a:lnTo>
                    <a:lnTo>
                      <a:pt x="15762" y="15772"/>
                    </a:lnTo>
                    <a:lnTo>
                      <a:pt x="15819" y="15650"/>
                    </a:lnTo>
                    <a:lnTo>
                      <a:pt x="15805" y="15570"/>
                    </a:lnTo>
                    <a:lnTo>
                      <a:pt x="15741" y="15523"/>
                    </a:lnTo>
                    <a:lnTo>
                      <a:pt x="15832" y="15461"/>
                    </a:lnTo>
                    <a:lnTo>
                      <a:pt x="15830" y="15422"/>
                    </a:lnTo>
                    <a:lnTo>
                      <a:pt x="15852" y="15355"/>
                    </a:lnTo>
                    <a:lnTo>
                      <a:pt x="15802" y="15335"/>
                    </a:lnTo>
                    <a:lnTo>
                      <a:pt x="15744" y="15350"/>
                    </a:lnTo>
                    <a:lnTo>
                      <a:pt x="15679" y="15461"/>
                    </a:lnTo>
                    <a:lnTo>
                      <a:pt x="15623" y="15524"/>
                    </a:lnTo>
                    <a:lnTo>
                      <a:pt x="15509" y="15658"/>
                    </a:lnTo>
                    <a:lnTo>
                      <a:pt x="15379" y="15700"/>
                    </a:lnTo>
                    <a:lnTo>
                      <a:pt x="15371" y="15739"/>
                    </a:lnTo>
                    <a:lnTo>
                      <a:pt x="15266" y="15784"/>
                    </a:lnTo>
                    <a:lnTo>
                      <a:pt x="15184" y="15894"/>
                    </a:lnTo>
                    <a:lnTo>
                      <a:pt x="15172" y="16037"/>
                    </a:lnTo>
                    <a:lnTo>
                      <a:pt x="15179" y="16089"/>
                    </a:lnTo>
                    <a:lnTo>
                      <a:pt x="15112" y="16131"/>
                    </a:lnTo>
                    <a:lnTo>
                      <a:pt x="14999" y="16286"/>
                    </a:lnTo>
                    <a:lnTo>
                      <a:pt x="14912" y="16315"/>
                    </a:lnTo>
                    <a:lnTo>
                      <a:pt x="14840" y="16296"/>
                    </a:lnTo>
                    <a:lnTo>
                      <a:pt x="14779" y="16270"/>
                    </a:lnTo>
                    <a:lnTo>
                      <a:pt x="14699" y="16271"/>
                    </a:lnTo>
                    <a:lnTo>
                      <a:pt x="14601" y="16298"/>
                    </a:lnTo>
                    <a:lnTo>
                      <a:pt x="14606" y="16281"/>
                    </a:lnTo>
                    <a:lnTo>
                      <a:pt x="14510" y="16305"/>
                    </a:lnTo>
                    <a:lnTo>
                      <a:pt x="14457" y="16370"/>
                    </a:lnTo>
                    <a:lnTo>
                      <a:pt x="14356" y="16435"/>
                    </a:lnTo>
                    <a:lnTo>
                      <a:pt x="14286" y="16499"/>
                    </a:lnTo>
                    <a:lnTo>
                      <a:pt x="14200" y="16536"/>
                    </a:lnTo>
                    <a:lnTo>
                      <a:pt x="14147" y="16514"/>
                    </a:lnTo>
                    <a:lnTo>
                      <a:pt x="14132" y="16531"/>
                    </a:lnTo>
                    <a:lnTo>
                      <a:pt x="14061" y="16546"/>
                    </a:lnTo>
                    <a:lnTo>
                      <a:pt x="14061" y="16512"/>
                    </a:lnTo>
                    <a:lnTo>
                      <a:pt x="13991" y="16476"/>
                    </a:lnTo>
                    <a:lnTo>
                      <a:pt x="13900" y="16434"/>
                    </a:lnTo>
                    <a:lnTo>
                      <a:pt x="13824" y="16390"/>
                    </a:lnTo>
                    <a:lnTo>
                      <a:pt x="13767" y="16318"/>
                    </a:lnTo>
                    <a:lnTo>
                      <a:pt x="13737" y="16300"/>
                    </a:lnTo>
                    <a:lnTo>
                      <a:pt x="13724" y="16260"/>
                    </a:lnTo>
                    <a:lnTo>
                      <a:pt x="13754" y="16209"/>
                    </a:lnTo>
                    <a:lnTo>
                      <a:pt x="13737" y="16171"/>
                    </a:lnTo>
                    <a:lnTo>
                      <a:pt x="13744" y="16099"/>
                    </a:lnTo>
                    <a:lnTo>
                      <a:pt x="13769" y="16075"/>
                    </a:lnTo>
                    <a:lnTo>
                      <a:pt x="13754" y="16005"/>
                    </a:lnTo>
                    <a:lnTo>
                      <a:pt x="13739" y="15966"/>
                    </a:lnTo>
                    <a:lnTo>
                      <a:pt x="13736" y="15894"/>
                    </a:lnTo>
                    <a:lnTo>
                      <a:pt x="13744" y="15824"/>
                    </a:lnTo>
                    <a:lnTo>
                      <a:pt x="13777" y="15757"/>
                    </a:lnTo>
                    <a:lnTo>
                      <a:pt x="13751" y="15704"/>
                    </a:lnTo>
                    <a:lnTo>
                      <a:pt x="13754" y="15663"/>
                    </a:lnTo>
                    <a:lnTo>
                      <a:pt x="13767" y="15643"/>
                    </a:lnTo>
                    <a:lnTo>
                      <a:pt x="13714" y="15611"/>
                    </a:lnTo>
                    <a:lnTo>
                      <a:pt x="13648" y="15605"/>
                    </a:lnTo>
                    <a:lnTo>
                      <a:pt x="13591" y="15581"/>
                    </a:lnTo>
                    <a:lnTo>
                      <a:pt x="13533" y="15565"/>
                    </a:lnTo>
                    <a:lnTo>
                      <a:pt x="13505" y="15570"/>
                    </a:lnTo>
                    <a:lnTo>
                      <a:pt x="13422" y="15566"/>
                    </a:lnTo>
                    <a:lnTo>
                      <a:pt x="13389" y="15590"/>
                    </a:lnTo>
                    <a:lnTo>
                      <a:pt x="13344" y="15606"/>
                    </a:lnTo>
                    <a:lnTo>
                      <a:pt x="13301" y="15605"/>
                    </a:lnTo>
                    <a:lnTo>
                      <a:pt x="13243" y="15610"/>
                    </a:lnTo>
                    <a:lnTo>
                      <a:pt x="13225" y="15633"/>
                    </a:lnTo>
                    <a:lnTo>
                      <a:pt x="13172" y="15665"/>
                    </a:lnTo>
                    <a:lnTo>
                      <a:pt x="13091" y="15689"/>
                    </a:lnTo>
                    <a:lnTo>
                      <a:pt x="13006" y="15694"/>
                    </a:lnTo>
                    <a:lnTo>
                      <a:pt x="12979" y="15707"/>
                    </a:lnTo>
                    <a:lnTo>
                      <a:pt x="12961" y="15699"/>
                    </a:lnTo>
                    <a:lnTo>
                      <a:pt x="12911" y="15712"/>
                    </a:lnTo>
                    <a:lnTo>
                      <a:pt x="12875" y="15749"/>
                    </a:lnTo>
                    <a:lnTo>
                      <a:pt x="12857" y="15747"/>
                    </a:lnTo>
                    <a:lnTo>
                      <a:pt x="12802" y="15737"/>
                    </a:lnTo>
                    <a:lnTo>
                      <a:pt x="12789" y="15764"/>
                    </a:lnTo>
                    <a:lnTo>
                      <a:pt x="12727" y="15747"/>
                    </a:lnTo>
                    <a:lnTo>
                      <a:pt x="12756" y="15682"/>
                    </a:lnTo>
                    <a:lnTo>
                      <a:pt x="12787" y="15670"/>
                    </a:lnTo>
                    <a:lnTo>
                      <a:pt x="12817" y="15618"/>
                    </a:lnTo>
                    <a:lnTo>
                      <a:pt x="12825" y="15529"/>
                    </a:lnTo>
                    <a:lnTo>
                      <a:pt x="12812" y="15516"/>
                    </a:lnTo>
                    <a:lnTo>
                      <a:pt x="12824" y="15452"/>
                    </a:lnTo>
                    <a:lnTo>
                      <a:pt x="12804" y="15429"/>
                    </a:lnTo>
                    <a:lnTo>
                      <a:pt x="12824" y="15350"/>
                    </a:lnTo>
                    <a:lnTo>
                      <a:pt x="12820" y="15303"/>
                    </a:lnTo>
                    <a:lnTo>
                      <a:pt x="12787" y="15310"/>
                    </a:lnTo>
                    <a:lnTo>
                      <a:pt x="12782" y="15285"/>
                    </a:lnTo>
                    <a:lnTo>
                      <a:pt x="12819" y="15275"/>
                    </a:lnTo>
                    <a:lnTo>
                      <a:pt x="12868" y="15308"/>
                    </a:lnTo>
                    <a:lnTo>
                      <a:pt x="12895" y="15166"/>
                    </a:lnTo>
                    <a:lnTo>
                      <a:pt x="12910" y="15087"/>
                    </a:lnTo>
                    <a:lnTo>
                      <a:pt x="12873" y="15064"/>
                    </a:lnTo>
                    <a:lnTo>
                      <a:pt x="12900" y="14950"/>
                    </a:lnTo>
                    <a:lnTo>
                      <a:pt x="12976" y="14828"/>
                    </a:lnTo>
                    <a:lnTo>
                      <a:pt x="12969" y="14742"/>
                    </a:lnTo>
                    <a:lnTo>
                      <a:pt x="12923" y="14716"/>
                    </a:lnTo>
                    <a:lnTo>
                      <a:pt x="12822" y="14754"/>
                    </a:lnTo>
                    <a:lnTo>
                      <a:pt x="12669" y="14781"/>
                    </a:lnTo>
                    <a:lnTo>
                      <a:pt x="12492" y="14858"/>
                    </a:lnTo>
                    <a:lnTo>
                      <a:pt x="12379" y="14927"/>
                    </a:lnTo>
                    <a:lnTo>
                      <a:pt x="12356" y="14982"/>
                    </a:lnTo>
                    <a:lnTo>
                      <a:pt x="12361" y="15129"/>
                    </a:lnTo>
                    <a:lnTo>
                      <a:pt x="12331" y="15238"/>
                    </a:lnTo>
                    <a:lnTo>
                      <a:pt x="12226" y="15327"/>
                    </a:lnTo>
                    <a:lnTo>
                      <a:pt x="12119" y="15375"/>
                    </a:lnTo>
                    <a:lnTo>
                      <a:pt x="11988" y="15427"/>
                    </a:lnTo>
                    <a:lnTo>
                      <a:pt x="11853" y="15466"/>
                    </a:lnTo>
                    <a:lnTo>
                      <a:pt x="11702" y="15534"/>
                    </a:lnTo>
                    <a:lnTo>
                      <a:pt x="11621" y="15472"/>
                    </a:lnTo>
                    <a:lnTo>
                      <a:pt x="11427" y="15451"/>
                    </a:lnTo>
                    <a:lnTo>
                      <a:pt x="11349" y="15375"/>
                    </a:lnTo>
                    <a:lnTo>
                      <a:pt x="11299" y="15282"/>
                    </a:lnTo>
                    <a:lnTo>
                      <a:pt x="11170" y="15164"/>
                    </a:lnTo>
                    <a:lnTo>
                      <a:pt x="11124" y="15032"/>
                    </a:lnTo>
                    <a:lnTo>
                      <a:pt x="11062" y="14952"/>
                    </a:lnTo>
                    <a:lnTo>
                      <a:pt x="11024" y="14858"/>
                    </a:lnTo>
                    <a:lnTo>
                      <a:pt x="11034" y="14771"/>
                    </a:lnTo>
                    <a:lnTo>
                      <a:pt x="11027" y="14531"/>
                    </a:lnTo>
                    <a:lnTo>
                      <a:pt x="11047" y="14399"/>
                    </a:lnTo>
                    <a:lnTo>
                      <a:pt x="11100" y="14235"/>
                    </a:lnTo>
                    <a:lnTo>
                      <a:pt x="11062" y="14176"/>
                    </a:lnTo>
                    <a:lnTo>
                      <a:pt x="11047" y="14091"/>
                    </a:lnTo>
                    <a:lnTo>
                      <a:pt x="11037" y="13965"/>
                    </a:lnTo>
                    <a:lnTo>
                      <a:pt x="11069" y="13878"/>
                    </a:lnTo>
                    <a:lnTo>
                      <a:pt x="11153" y="13783"/>
                    </a:lnTo>
                    <a:lnTo>
                      <a:pt x="11311" y="13684"/>
                    </a:lnTo>
                    <a:lnTo>
                      <a:pt x="11447" y="13530"/>
                    </a:lnTo>
                    <a:lnTo>
                      <a:pt x="11580" y="13468"/>
                    </a:lnTo>
                    <a:lnTo>
                      <a:pt x="11681" y="13440"/>
                    </a:lnTo>
                    <a:lnTo>
                      <a:pt x="11805" y="13465"/>
                    </a:lnTo>
                    <a:lnTo>
                      <a:pt x="11945" y="13418"/>
                    </a:lnTo>
                    <a:lnTo>
                      <a:pt x="12079" y="13493"/>
                    </a:lnTo>
                    <a:lnTo>
                      <a:pt x="12198" y="13476"/>
                    </a:lnTo>
                    <a:lnTo>
                      <a:pt x="12255" y="13431"/>
                    </a:lnTo>
                    <a:lnTo>
                      <a:pt x="12318" y="13445"/>
                    </a:lnTo>
                    <a:lnTo>
                      <a:pt x="12346" y="13416"/>
                    </a:lnTo>
                    <a:lnTo>
                      <a:pt x="12306" y="13386"/>
                    </a:lnTo>
                    <a:lnTo>
                      <a:pt x="12296" y="13312"/>
                    </a:lnTo>
                    <a:lnTo>
                      <a:pt x="12258" y="13265"/>
                    </a:lnTo>
                    <a:lnTo>
                      <a:pt x="12321" y="13227"/>
                    </a:lnTo>
                    <a:lnTo>
                      <a:pt x="12442" y="13188"/>
                    </a:lnTo>
                    <a:lnTo>
                      <a:pt x="12586" y="13178"/>
                    </a:lnTo>
                    <a:lnTo>
                      <a:pt x="12762" y="13115"/>
                    </a:lnTo>
                    <a:lnTo>
                      <a:pt x="12868" y="13135"/>
                    </a:lnTo>
                    <a:lnTo>
                      <a:pt x="12963" y="13200"/>
                    </a:lnTo>
                    <a:lnTo>
                      <a:pt x="12993" y="13202"/>
                    </a:lnTo>
                    <a:lnTo>
                      <a:pt x="13134" y="13078"/>
                    </a:lnTo>
                    <a:lnTo>
                      <a:pt x="13202" y="13090"/>
                    </a:lnTo>
                    <a:lnTo>
                      <a:pt x="13356" y="13205"/>
                    </a:lnTo>
                    <a:lnTo>
                      <a:pt x="13421" y="13291"/>
                    </a:lnTo>
                    <a:lnTo>
                      <a:pt x="13414" y="13419"/>
                    </a:lnTo>
                    <a:lnTo>
                      <a:pt x="13452" y="13481"/>
                    </a:lnTo>
                    <a:lnTo>
                      <a:pt x="13555" y="13595"/>
                    </a:lnTo>
                    <a:lnTo>
                      <a:pt x="13671" y="13723"/>
                    </a:lnTo>
                    <a:lnTo>
                      <a:pt x="13741" y="13744"/>
                    </a:lnTo>
                    <a:lnTo>
                      <a:pt x="13784" y="13813"/>
                    </a:lnTo>
                    <a:lnTo>
                      <a:pt x="13867" y="13810"/>
                    </a:lnTo>
                    <a:lnTo>
                      <a:pt x="13910" y="13771"/>
                    </a:lnTo>
                    <a:lnTo>
                      <a:pt x="13926" y="13652"/>
                    </a:lnTo>
                    <a:lnTo>
                      <a:pt x="13916" y="13582"/>
                    </a:lnTo>
                    <a:lnTo>
                      <a:pt x="13895" y="13461"/>
                    </a:lnTo>
                    <a:lnTo>
                      <a:pt x="13774" y="13280"/>
                    </a:lnTo>
                    <a:lnTo>
                      <a:pt x="13756" y="13203"/>
                    </a:lnTo>
                    <a:lnTo>
                      <a:pt x="13656" y="13100"/>
                    </a:lnTo>
                    <a:lnTo>
                      <a:pt x="13570" y="12962"/>
                    </a:lnTo>
                    <a:lnTo>
                      <a:pt x="13513" y="12845"/>
                    </a:lnTo>
                    <a:lnTo>
                      <a:pt x="13507" y="12709"/>
                    </a:lnTo>
                    <a:lnTo>
                      <a:pt x="13552" y="12580"/>
                    </a:lnTo>
                    <a:lnTo>
                      <a:pt x="13615" y="12468"/>
                    </a:lnTo>
                    <a:lnTo>
                      <a:pt x="13746" y="12296"/>
                    </a:lnTo>
                    <a:lnTo>
                      <a:pt x="13751" y="12229"/>
                    </a:lnTo>
                    <a:lnTo>
                      <a:pt x="13805" y="12137"/>
                    </a:lnTo>
                    <a:lnTo>
                      <a:pt x="13875" y="12100"/>
                    </a:lnTo>
                    <a:lnTo>
                      <a:pt x="13938" y="11959"/>
                    </a:lnTo>
                    <a:lnTo>
                      <a:pt x="14069" y="11852"/>
                    </a:lnTo>
                    <a:lnTo>
                      <a:pt x="14115" y="11685"/>
                    </a:lnTo>
                    <a:lnTo>
                      <a:pt x="14039" y="11512"/>
                    </a:lnTo>
                    <a:lnTo>
                      <a:pt x="14006" y="11455"/>
                    </a:lnTo>
                    <a:lnTo>
                      <a:pt x="13961" y="11459"/>
                    </a:lnTo>
                    <a:lnTo>
                      <a:pt x="13902" y="11289"/>
                    </a:lnTo>
                    <a:lnTo>
                      <a:pt x="13794" y="11266"/>
                    </a:lnTo>
                    <a:lnTo>
                      <a:pt x="13888" y="11261"/>
                    </a:lnTo>
                    <a:lnTo>
                      <a:pt x="13822" y="11157"/>
                    </a:lnTo>
                    <a:lnTo>
                      <a:pt x="13822" y="11070"/>
                    </a:lnTo>
                    <a:lnTo>
                      <a:pt x="13887" y="11212"/>
                    </a:lnTo>
                    <a:lnTo>
                      <a:pt x="13978" y="11256"/>
                    </a:lnTo>
                    <a:lnTo>
                      <a:pt x="13976" y="11393"/>
                    </a:lnTo>
                    <a:lnTo>
                      <a:pt x="13991" y="11397"/>
                    </a:lnTo>
                    <a:lnTo>
                      <a:pt x="14019" y="11222"/>
                    </a:lnTo>
                    <a:lnTo>
                      <a:pt x="14039" y="11135"/>
                    </a:lnTo>
                    <a:lnTo>
                      <a:pt x="14011" y="11070"/>
                    </a:lnTo>
                    <a:lnTo>
                      <a:pt x="13970" y="11050"/>
                    </a:lnTo>
                    <a:lnTo>
                      <a:pt x="13910" y="10965"/>
                    </a:lnTo>
                    <a:lnTo>
                      <a:pt x="13968" y="10991"/>
                    </a:lnTo>
                    <a:lnTo>
                      <a:pt x="13999" y="10990"/>
                    </a:lnTo>
                    <a:lnTo>
                      <a:pt x="14026" y="11031"/>
                    </a:lnTo>
                    <a:lnTo>
                      <a:pt x="14072" y="10854"/>
                    </a:lnTo>
                    <a:lnTo>
                      <a:pt x="14052" y="10715"/>
                    </a:lnTo>
                    <a:lnTo>
                      <a:pt x="14013" y="10722"/>
                    </a:lnTo>
                    <a:lnTo>
                      <a:pt x="14033" y="10656"/>
                    </a:lnTo>
                    <a:lnTo>
                      <a:pt x="14038" y="10680"/>
                    </a:lnTo>
                    <a:lnTo>
                      <a:pt x="14117" y="10645"/>
                    </a:lnTo>
                    <a:lnTo>
                      <a:pt x="14273" y="10514"/>
                    </a:lnTo>
                    <a:lnTo>
                      <a:pt x="14223" y="10497"/>
                    </a:lnTo>
                    <a:lnTo>
                      <a:pt x="14051" y="10611"/>
                    </a:lnTo>
                    <a:lnTo>
                      <a:pt x="14137" y="10514"/>
                    </a:lnTo>
                    <a:lnTo>
                      <a:pt x="14205" y="10472"/>
                    </a:lnTo>
                    <a:lnTo>
                      <a:pt x="14255" y="10440"/>
                    </a:lnTo>
                    <a:lnTo>
                      <a:pt x="14334" y="10367"/>
                    </a:lnTo>
                    <a:lnTo>
                      <a:pt x="14394" y="10343"/>
                    </a:lnTo>
                    <a:lnTo>
                      <a:pt x="14464" y="10275"/>
                    </a:lnTo>
                    <a:lnTo>
                      <a:pt x="14452" y="10219"/>
                    </a:lnTo>
                    <a:lnTo>
                      <a:pt x="14399" y="10198"/>
                    </a:lnTo>
                    <a:lnTo>
                      <a:pt x="14439" y="10256"/>
                    </a:lnTo>
                    <a:lnTo>
                      <a:pt x="14387" y="10276"/>
                    </a:lnTo>
                    <a:lnTo>
                      <a:pt x="14308" y="10201"/>
                    </a:lnTo>
                    <a:lnTo>
                      <a:pt x="14270" y="10107"/>
                    </a:lnTo>
                    <a:lnTo>
                      <a:pt x="14273" y="10072"/>
                    </a:lnTo>
                    <a:lnTo>
                      <a:pt x="14291" y="9925"/>
                    </a:lnTo>
                    <a:lnTo>
                      <a:pt x="14389" y="9812"/>
                    </a:lnTo>
                    <a:lnTo>
                      <a:pt x="14479" y="9692"/>
                    </a:lnTo>
                    <a:lnTo>
                      <a:pt x="14557" y="9544"/>
                    </a:lnTo>
                    <a:lnTo>
                      <a:pt x="14510" y="9499"/>
                    </a:lnTo>
                    <a:lnTo>
                      <a:pt x="14621" y="9411"/>
                    </a:lnTo>
                    <a:lnTo>
                      <a:pt x="14789" y="9307"/>
                    </a:lnTo>
                    <a:lnTo>
                      <a:pt x="14674" y="9555"/>
                    </a:lnTo>
                    <a:lnTo>
                      <a:pt x="14751" y="9697"/>
                    </a:lnTo>
                    <a:lnTo>
                      <a:pt x="14840" y="9662"/>
                    </a:lnTo>
                    <a:lnTo>
                      <a:pt x="14900" y="9469"/>
                    </a:lnTo>
                    <a:lnTo>
                      <a:pt x="14970" y="9337"/>
                    </a:lnTo>
                    <a:lnTo>
                      <a:pt x="15140" y="9091"/>
                    </a:lnTo>
                    <a:lnTo>
                      <a:pt x="15200" y="8900"/>
                    </a:lnTo>
                    <a:lnTo>
                      <a:pt x="15101" y="8885"/>
                    </a:lnTo>
                    <a:lnTo>
                      <a:pt x="15023" y="8771"/>
                    </a:lnTo>
                    <a:lnTo>
                      <a:pt x="15034" y="9020"/>
                    </a:lnTo>
                    <a:lnTo>
                      <a:pt x="14880" y="9153"/>
                    </a:lnTo>
                    <a:lnTo>
                      <a:pt x="14699" y="9149"/>
                    </a:lnTo>
                    <a:lnTo>
                      <a:pt x="14596" y="9042"/>
                    </a:lnTo>
                    <a:lnTo>
                      <a:pt x="14465" y="8880"/>
                    </a:lnTo>
                    <a:lnTo>
                      <a:pt x="14497" y="8711"/>
                    </a:lnTo>
                    <a:lnTo>
                      <a:pt x="14364" y="8680"/>
                    </a:lnTo>
                    <a:lnTo>
                      <a:pt x="14223" y="8783"/>
                    </a:lnTo>
                    <a:lnTo>
                      <a:pt x="14081" y="9040"/>
                    </a:lnTo>
                    <a:lnTo>
                      <a:pt x="14016" y="9354"/>
                    </a:lnTo>
                    <a:lnTo>
                      <a:pt x="13935" y="9427"/>
                    </a:lnTo>
                    <a:lnTo>
                      <a:pt x="13986" y="9206"/>
                    </a:lnTo>
                    <a:lnTo>
                      <a:pt x="14029" y="8901"/>
                    </a:lnTo>
                    <a:lnTo>
                      <a:pt x="14120" y="8756"/>
                    </a:lnTo>
                    <a:lnTo>
                      <a:pt x="14139" y="8588"/>
                    </a:lnTo>
                    <a:lnTo>
                      <a:pt x="14233" y="8520"/>
                    </a:lnTo>
                    <a:lnTo>
                      <a:pt x="14379" y="8436"/>
                    </a:lnTo>
                    <a:lnTo>
                      <a:pt x="14601" y="8344"/>
                    </a:lnTo>
                    <a:lnTo>
                      <a:pt x="14739" y="8215"/>
                    </a:lnTo>
                    <a:lnTo>
                      <a:pt x="14762" y="8006"/>
                    </a:lnTo>
                    <a:lnTo>
                      <a:pt x="14863" y="7845"/>
                    </a:lnTo>
                    <a:lnTo>
                      <a:pt x="14883" y="7744"/>
                    </a:lnTo>
                    <a:lnTo>
                      <a:pt x="14900" y="7640"/>
                    </a:lnTo>
                    <a:lnTo>
                      <a:pt x="14764" y="7473"/>
                    </a:lnTo>
                    <a:lnTo>
                      <a:pt x="14688" y="7441"/>
                    </a:lnTo>
                    <a:lnTo>
                      <a:pt x="14611" y="7468"/>
                    </a:lnTo>
                    <a:lnTo>
                      <a:pt x="14484" y="7361"/>
                    </a:lnTo>
                    <a:lnTo>
                      <a:pt x="14396" y="7349"/>
                    </a:lnTo>
                    <a:lnTo>
                      <a:pt x="14242" y="7399"/>
                    </a:lnTo>
                    <a:lnTo>
                      <a:pt x="14106" y="7359"/>
                    </a:lnTo>
                    <a:lnTo>
                      <a:pt x="13938" y="7342"/>
                    </a:lnTo>
                    <a:lnTo>
                      <a:pt x="13902" y="7222"/>
                    </a:lnTo>
                    <a:lnTo>
                      <a:pt x="13684" y="7090"/>
                    </a:lnTo>
                    <a:lnTo>
                      <a:pt x="13447" y="6951"/>
                    </a:lnTo>
                    <a:lnTo>
                      <a:pt x="13293" y="6845"/>
                    </a:lnTo>
                    <a:lnTo>
                      <a:pt x="13291" y="6947"/>
                    </a:lnTo>
                    <a:lnTo>
                      <a:pt x="13331" y="7167"/>
                    </a:lnTo>
                    <a:lnTo>
                      <a:pt x="13268" y="7321"/>
                    </a:lnTo>
                    <a:lnTo>
                      <a:pt x="13152" y="7255"/>
                    </a:lnTo>
                    <a:lnTo>
                      <a:pt x="13061" y="7269"/>
                    </a:lnTo>
                    <a:lnTo>
                      <a:pt x="12915" y="7073"/>
                    </a:lnTo>
                    <a:lnTo>
                      <a:pt x="12838" y="6935"/>
                    </a:lnTo>
                    <a:lnTo>
                      <a:pt x="12693" y="6989"/>
                    </a:lnTo>
                    <a:lnTo>
                      <a:pt x="12633" y="6937"/>
                    </a:lnTo>
                    <a:lnTo>
                      <a:pt x="12485" y="6884"/>
                    </a:lnTo>
                    <a:lnTo>
                      <a:pt x="12384" y="6858"/>
                    </a:lnTo>
                    <a:lnTo>
                      <a:pt x="12341" y="6929"/>
                    </a:lnTo>
                    <a:lnTo>
                      <a:pt x="12251" y="6946"/>
                    </a:lnTo>
                    <a:lnTo>
                      <a:pt x="12094" y="6952"/>
                    </a:lnTo>
                    <a:lnTo>
                      <a:pt x="12056" y="7011"/>
                    </a:lnTo>
                    <a:lnTo>
                      <a:pt x="12198" y="7270"/>
                    </a:lnTo>
                    <a:lnTo>
                      <a:pt x="12304" y="7413"/>
                    </a:lnTo>
                    <a:lnTo>
                      <a:pt x="12276" y="7632"/>
                    </a:lnTo>
                    <a:lnTo>
                      <a:pt x="12440" y="7724"/>
                    </a:lnTo>
                    <a:lnTo>
                      <a:pt x="12566" y="7848"/>
                    </a:lnTo>
                    <a:lnTo>
                      <a:pt x="12623" y="7962"/>
                    </a:lnTo>
                    <a:lnTo>
                      <a:pt x="12621" y="8104"/>
                    </a:lnTo>
                    <a:lnTo>
                      <a:pt x="12560" y="8270"/>
                    </a:lnTo>
                    <a:lnTo>
                      <a:pt x="12430" y="8409"/>
                    </a:lnTo>
                    <a:lnTo>
                      <a:pt x="12538" y="8479"/>
                    </a:lnTo>
                    <a:lnTo>
                      <a:pt x="12697" y="8742"/>
                    </a:lnTo>
                    <a:lnTo>
                      <a:pt x="12707" y="8948"/>
                    </a:lnTo>
                    <a:lnTo>
                      <a:pt x="12643" y="9035"/>
                    </a:lnTo>
                    <a:lnTo>
                      <a:pt x="12422" y="8915"/>
                    </a:lnTo>
                    <a:lnTo>
                      <a:pt x="12276" y="8736"/>
                    </a:lnTo>
                    <a:lnTo>
                      <a:pt x="12185" y="8563"/>
                    </a:lnTo>
                    <a:lnTo>
                      <a:pt x="12152" y="8401"/>
                    </a:lnTo>
                    <a:lnTo>
                      <a:pt x="12034" y="8416"/>
                    </a:lnTo>
                    <a:lnTo>
                      <a:pt x="11860" y="8451"/>
                    </a:lnTo>
                    <a:lnTo>
                      <a:pt x="11729" y="8401"/>
                    </a:lnTo>
                    <a:lnTo>
                      <a:pt x="11586" y="8381"/>
                    </a:lnTo>
                    <a:lnTo>
                      <a:pt x="11492" y="8310"/>
                    </a:lnTo>
                    <a:lnTo>
                      <a:pt x="11374" y="8262"/>
                    </a:lnTo>
                    <a:lnTo>
                      <a:pt x="11168" y="8218"/>
                    </a:lnTo>
                    <a:lnTo>
                      <a:pt x="11032" y="8280"/>
                    </a:lnTo>
                    <a:lnTo>
                      <a:pt x="10961" y="8146"/>
                    </a:lnTo>
                    <a:lnTo>
                      <a:pt x="10886" y="7980"/>
                    </a:lnTo>
                    <a:lnTo>
                      <a:pt x="10737" y="7969"/>
                    </a:lnTo>
                    <a:lnTo>
                      <a:pt x="10712" y="7754"/>
                    </a:lnTo>
                    <a:lnTo>
                      <a:pt x="10726" y="7604"/>
                    </a:lnTo>
                    <a:lnTo>
                      <a:pt x="10790" y="7384"/>
                    </a:lnTo>
                    <a:lnTo>
                      <a:pt x="10870" y="7220"/>
                    </a:lnTo>
                    <a:lnTo>
                      <a:pt x="10964" y="7180"/>
                    </a:lnTo>
                    <a:lnTo>
                      <a:pt x="10944" y="7063"/>
                    </a:lnTo>
                    <a:lnTo>
                      <a:pt x="10993" y="6976"/>
                    </a:lnTo>
                    <a:lnTo>
                      <a:pt x="11107" y="6939"/>
                    </a:lnTo>
                    <a:lnTo>
                      <a:pt x="11167" y="6800"/>
                    </a:lnTo>
                    <a:lnTo>
                      <a:pt x="11168" y="6718"/>
                    </a:lnTo>
                    <a:lnTo>
                      <a:pt x="11197" y="6554"/>
                    </a:lnTo>
                    <a:lnTo>
                      <a:pt x="11192" y="6462"/>
                    </a:lnTo>
                    <a:lnTo>
                      <a:pt x="11284" y="6493"/>
                    </a:lnTo>
                    <a:lnTo>
                      <a:pt x="11377" y="6440"/>
                    </a:lnTo>
                    <a:lnTo>
                      <a:pt x="11470" y="6281"/>
                    </a:lnTo>
                    <a:lnTo>
                      <a:pt x="11447" y="6195"/>
                    </a:lnTo>
                    <a:lnTo>
                      <a:pt x="11364" y="6120"/>
                    </a:lnTo>
                    <a:lnTo>
                      <a:pt x="11377" y="6016"/>
                    </a:lnTo>
                    <a:lnTo>
                      <a:pt x="11339" y="5936"/>
                    </a:lnTo>
                    <a:lnTo>
                      <a:pt x="11221" y="5879"/>
                    </a:lnTo>
                    <a:lnTo>
                      <a:pt x="11120" y="5880"/>
                    </a:lnTo>
                    <a:lnTo>
                      <a:pt x="11027" y="5891"/>
                    </a:lnTo>
                    <a:lnTo>
                      <a:pt x="11084" y="6076"/>
                    </a:lnTo>
                    <a:lnTo>
                      <a:pt x="11082" y="6235"/>
                    </a:lnTo>
                    <a:lnTo>
                      <a:pt x="11046" y="6378"/>
                    </a:lnTo>
                    <a:lnTo>
                      <a:pt x="10944" y="6276"/>
                    </a:lnTo>
                    <a:lnTo>
                      <a:pt x="10930" y="6145"/>
                    </a:lnTo>
                    <a:lnTo>
                      <a:pt x="10820" y="6051"/>
                    </a:lnTo>
                    <a:lnTo>
                      <a:pt x="10764" y="6204"/>
                    </a:lnTo>
                    <a:lnTo>
                      <a:pt x="10722" y="6026"/>
                    </a:lnTo>
                    <a:lnTo>
                      <a:pt x="10593" y="6013"/>
                    </a:lnTo>
                    <a:lnTo>
                      <a:pt x="10633" y="5919"/>
                    </a:lnTo>
                    <a:lnTo>
                      <a:pt x="10508" y="5740"/>
                    </a:lnTo>
                    <a:lnTo>
                      <a:pt x="10434" y="5675"/>
                    </a:lnTo>
                    <a:lnTo>
                      <a:pt x="10352" y="5656"/>
                    </a:lnTo>
                    <a:lnTo>
                      <a:pt x="10298" y="5790"/>
                    </a:lnTo>
                    <a:lnTo>
                      <a:pt x="10318" y="5981"/>
                    </a:lnTo>
                    <a:lnTo>
                      <a:pt x="10404" y="6043"/>
                    </a:lnTo>
                    <a:lnTo>
                      <a:pt x="10492" y="6140"/>
                    </a:lnTo>
                    <a:lnTo>
                      <a:pt x="10488" y="6321"/>
                    </a:lnTo>
                    <a:lnTo>
                      <a:pt x="10432" y="6323"/>
                    </a:lnTo>
                    <a:lnTo>
                      <a:pt x="10405" y="6468"/>
                    </a:lnTo>
                    <a:lnTo>
                      <a:pt x="10384" y="6302"/>
                    </a:lnTo>
                    <a:lnTo>
                      <a:pt x="10268" y="6254"/>
                    </a:lnTo>
                    <a:lnTo>
                      <a:pt x="10208" y="6289"/>
                    </a:lnTo>
                    <a:lnTo>
                      <a:pt x="10226" y="6400"/>
                    </a:lnTo>
                    <a:lnTo>
                      <a:pt x="10122" y="6403"/>
                    </a:lnTo>
                    <a:lnTo>
                      <a:pt x="10011" y="6436"/>
                    </a:lnTo>
                    <a:lnTo>
                      <a:pt x="9881" y="6361"/>
                    </a:lnTo>
                    <a:lnTo>
                      <a:pt x="9802" y="6376"/>
                    </a:lnTo>
                    <a:lnTo>
                      <a:pt x="9732" y="6281"/>
                    </a:lnTo>
                    <a:lnTo>
                      <a:pt x="9677" y="6239"/>
                    </a:lnTo>
                    <a:lnTo>
                      <a:pt x="9621" y="6256"/>
                    </a:lnTo>
                    <a:lnTo>
                      <a:pt x="9536" y="6261"/>
                    </a:lnTo>
                    <a:lnTo>
                      <a:pt x="9487" y="6319"/>
                    </a:lnTo>
                    <a:lnTo>
                      <a:pt x="9553" y="6398"/>
                    </a:lnTo>
                    <a:lnTo>
                      <a:pt x="9467" y="6485"/>
                    </a:lnTo>
                    <a:lnTo>
                      <a:pt x="9400" y="6373"/>
                    </a:lnTo>
                    <a:lnTo>
                      <a:pt x="9336" y="6401"/>
                    </a:lnTo>
                    <a:lnTo>
                      <a:pt x="9140" y="6405"/>
                    </a:lnTo>
                    <a:lnTo>
                      <a:pt x="9019" y="6351"/>
                    </a:lnTo>
                    <a:lnTo>
                      <a:pt x="9133" y="6276"/>
                    </a:lnTo>
                    <a:lnTo>
                      <a:pt x="9059" y="6175"/>
                    </a:lnTo>
                    <a:lnTo>
                      <a:pt x="8991" y="6179"/>
                    </a:lnTo>
                    <a:lnTo>
                      <a:pt x="8906" y="6135"/>
                    </a:lnTo>
                    <a:lnTo>
                      <a:pt x="8770" y="6045"/>
                    </a:lnTo>
                    <a:lnTo>
                      <a:pt x="8696" y="5954"/>
                    </a:lnTo>
                    <a:lnTo>
                      <a:pt x="8624" y="5927"/>
                    </a:lnTo>
                    <a:lnTo>
                      <a:pt x="8583" y="5971"/>
                    </a:lnTo>
                    <a:lnTo>
                      <a:pt x="8497" y="5979"/>
                    </a:lnTo>
                    <a:lnTo>
                      <a:pt x="8536" y="5850"/>
                    </a:lnTo>
                    <a:lnTo>
                      <a:pt x="8410" y="5942"/>
                    </a:lnTo>
                    <a:lnTo>
                      <a:pt x="8372" y="5765"/>
                    </a:lnTo>
                    <a:lnTo>
                      <a:pt x="8341" y="5735"/>
                    </a:lnTo>
                    <a:lnTo>
                      <a:pt x="8293" y="5808"/>
                    </a:lnTo>
                    <a:lnTo>
                      <a:pt x="8230" y="5832"/>
                    </a:lnTo>
                    <a:lnTo>
                      <a:pt x="8223" y="5752"/>
                    </a:lnTo>
                    <a:lnTo>
                      <a:pt x="8108" y="5758"/>
                    </a:lnTo>
                    <a:lnTo>
                      <a:pt x="7984" y="5797"/>
                    </a:lnTo>
                    <a:lnTo>
                      <a:pt x="7909" y="5743"/>
                    </a:lnTo>
                    <a:lnTo>
                      <a:pt x="7812" y="5765"/>
                    </a:lnTo>
                    <a:lnTo>
                      <a:pt x="7722" y="5808"/>
                    </a:lnTo>
                    <a:lnTo>
                      <a:pt x="7672" y="5767"/>
                    </a:lnTo>
                    <a:lnTo>
                      <a:pt x="7634" y="5651"/>
                    </a:lnTo>
                    <a:lnTo>
                      <a:pt x="7561" y="5562"/>
                    </a:lnTo>
                    <a:lnTo>
                      <a:pt x="7521" y="5510"/>
                    </a:lnTo>
                    <a:lnTo>
                      <a:pt x="7480" y="5423"/>
                    </a:lnTo>
                    <a:lnTo>
                      <a:pt x="7395" y="5408"/>
                    </a:lnTo>
                    <a:lnTo>
                      <a:pt x="7374" y="5366"/>
                    </a:lnTo>
                    <a:lnTo>
                      <a:pt x="7296" y="5293"/>
                    </a:lnTo>
                    <a:lnTo>
                      <a:pt x="7243" y="5182"/>
                    </a:lnTo>
                    <a:lnTo>
                      <a:pt x="7185" y="5162"/>
                    </a:lnTo>
                    <a:lnTo>
                      <a:pt x="7143" y="5090"/>
                    </a:lnTo>
                    <a:lnTo>
                      <a:pt x="7176" y="5062"/>
                    </a:lnTo>
                    <a:lnTo>
                      <a:pt x="7118" y="4996"/>
                    </a:lnTo>
                    <a:lnTo>
                      <a:pt x="7074" y="5006"/>
                    </a:lnTo>
                    <a:lnTo>
                      <a:pt x="7108" y="4924"/>
                    </a:lnTo>
                    <a:lnTo>
                      <a:pt x="7084" y="4846"/>
                    </a:lnTo>
                    <a:lnTo>
                      <a:pt x="6951" y="4857"/>
                    </a:lnTo>
                    <a:lnTo>
                      <a:pt x="6928" y="4817"/>
                    </a:lnTo>
                    <a:lnTo>
                      <a:pt x="6798" y="4799"/>
                    </a:lnTo>
                    <a:lnTo>
                      <a:pt x="6748" y="4775"/>
                    </a:lnTo>
                    <a:lnTo>
                      <a:pt x="6642" y="4790"/>
                    </a:lnTo>
                    <a:lnTo>
                      <a:pt x="6559" y="4837"/>
                    </a:lnTo>
                    <a:lnTo>
                      <a:pt x="6448" y="4837"/>
                    </a:lnTo>
                    <a:lnTo>
                      <a:pt x="6387" y="4765"/>
                    </a:lnTo>
                    <a:lnTo>
                      <a:pt x="6287" y="4799"/>
                    </a:lnTo>
                    <a:lnTo>
                      <a:pt x="6282" y="4896"/>
                    </a:lnTo>
                    <a:lnTo>
                      <a:pt x="6249" y="4986"/>
                    </a:lnTo>
                    <a:lnTo>
                      <a:pt x="6198" y="5078"/>
                    </a:lnTo>
                    <a:lnTo>
                      <a:pt x="6186" y="5181"/>
                    </a:lnTo>
                    <a:lnTo>
                      <a:pt x="6127" y="5293"/>
                    </a:lnTo>
                    <a:lnTo>
                      <a:pt x="6040" y="5199"/>
                    </a:lnTo>
                    <a:lnTo>
                      <a:pt x="6120" y="5145"/>
                    </a:lnTo>
                    <a:lnTo>
                      <a:pt x="6090" y="5107"/>
                    </a:lnTo>
                    <a:lnTo>
                      <a:pt x="5937" y="5057"/>
                    </a:lnTo>
                    <a:lnTo>
                      <a:pt x="5826" y="5035"/>
                    </a:lnTo>
                    <a:lnTo>
                      <a:pt x="5780" y="5165"/>
                    </a:lnTo>
                    <a:lnTo>
                      <a:pt x="5734" y="5234"/>
                    </a:lnTo>
                    <a:lnTo>
                      <a:pt x="5752" y="5338"/>
                    </a:lnTo>
                    <a:lnTo>
                      <a:pt x="5825" y="5395"/>
                    </a:lnTo>
                    <a:lnTo>
                      <a:pt x="5823" y="5462"/>
                    </a:lnTo>
                    <a:lnTo>
                      <a:pt x="5868" y="5450"/>
                    </a:lnTo>
                    <a:lnTo>
                      <a:pt x="5944" y="5475"/>
                    </a:lnTo>
                    <a:lnTo>
                      <a:pt x="5972" y="5504"/>
                    </a:lnTo>
                    <a:lnTo>
                      <a:pt x="5884" y="5515"/>
                    </a:lnTo>
                    <a:lnTo>
                      <a:pt x="5883" y="5567"/>
                    </a:lnTo>
                    <a:lnTo>
                      <a:pt x="5826" y="5634"/>
                    </a:lnTo>
                    <a:lnTo>
                      <a:pt x="5748" y="5636"/>
                    </a:lnTo>
                    <a:lnTo>
                      <a:pt x="5729" y="5587"/>
                    </a:lnTo>
                    <a:lnTo>
                      <a:pt x="5626" y="5608"/>
                    </a:lnTo>
                    <a:lnTo>
                      <a:pt x="5619" y="5551"/>
                    </a:lnTo>
                    <a:lnTo>
                      <a:pt x="5576" y="5517"/>
                    </a:lnTo>
                    <a:lnTo>
                      <a:pt x="5486" y="5562"/>
                    </a:lnTo>
                    <a:lnTo>
                      <a:pt x="5372" y="5586"/>
                    </a:lnTo>
                    <a:lnTo>
                      <a:pt x="5271" y="5634"/>
                    </a:lnTo>
                    <a:lnTo>
                      <a:pt x="5241" y="5731"/>
                    </a:lnTo>
                    <a:lnTo>
                      <a:pt x="5160" y="5803"/>
                    </a:lnTo>
                    <a:lnTo>
                      <a:pt x="5156" y="5874"/>
                    </a:lnTo>
                    <a:lnTo>
                      <a:pt x="5128" y="5984"/>
                    </a:lnTo>
                    <a:lnTo>
                      <a:pt x="5216" y="6035"/>
                    </a:lnTo>
                    <a:lnTo>
                      <a:pt x="5198" y="6118"/>
                    </a:lnTo>
                    <a:lnTo>
                      <a:pt x="5138" y="6157"/>
                    </a:lnTo>
                    <a:lnTo>
                      <a:pt x="5062" y="6242"/>
                    </a:lnTo>
                    <a:lnTo>
                      <a:pt x="5093" y="6279"/>
                    </a:lnTo>
                    <a:lnTo>
                      <a:pt x="5199" y="6282"/>
                    </a:lnTo>
                    <a:lnTo>
                      <a:pt x="5151" y="6373"/>
                    </a:lnTo>
                    <a:lnTo>
                      <a:pt x="5214" y="6339"/>
                    </a:lnTo>
                    <a:lnTo>
                      <a:pt x="5183" y="6446"/>
                    </a:lnTo>
                    <a:lnTo>
                      <a:pt x="5261" y="6428"/>
                    </a:lnTo>
                    <a:lnTo>
                      <a:pt x="5256" y="6470"/>
                    </a:lnTo>
                    <a:lnTo>
                      <a:pt x="5360" y="6492"/>
                    </a:lnTo>
                    <a:lnTo>
                      <a:pt x="5256" y="6547"/>
                    </a:lnTo>
                    <a:lnTo>
                      <a:pt x="5148" y="6646"/>
                    </a:lnTo>
                    <a:lnTo>
                      <a:pt x="5060" y="6652"/>
                    </a:lnTo>
                    <a:lnTo>
                      <a:pt x="5022" y="6668"/>
                    </a:lnTo>
                    <a:lnTo>
                      <a:pt x="4864" y="6668"/>
                    </a:lnTo>
                    <a:lnTo>
                      <a:pt x="4785" y="6694"/>
                    </a:lnTo>
                    <a:lnTo>
                      <a:pt x="4700" y="6632"/>
                    </a:lnTo>
                    <a:lnTo>
                      <a:pt x="4571" y="6637"/>
                    </a:lnTo>
                    <a:lnTo>
                      <a:pt x="4478" y="6616"/>
                    </a:lnTo>
                    <a:lnTo>
                      <a:pt x="4359" y="6604"/>
                    </a:lnTo>
                    <a:lnTo>
                      <a:pt x="4345" y="6637"/>
                    </a:lnTo>
                    <a:lnTo>
                      <a:pt x="4473" y="6714"/>
                    </a:lnTo>
                    <a:lnTo>
                      <a:pt x="4563" y="6724"/>
                    </a:lnTo>
                    <a:lnTo>
                      <a:pt x="4664" y="6743"/>
                    </a:lnTo>
                    <a:lnTo>
                      <a:pt x="4753" y="6763"/>
                    </a:lnTo>
                    <a:lnTo>
                      <a:pt x="4783" y="6818"/>
                    </a:lnTo>
                    <a:lnTo>
                      <a:pt x="4906" y="6830"/>
                    </a:lnTo>
                    <a:lnTo>
                      <a:pt x="4984" y="6781"/>
                    </a:lnTo>
                    <a:lnTo>
                      <a:pt x="5145" y="6798"/>
                    </a:lnTo>
                    <a:lnTo>
                      <a:pt x="5214" y="6748"/>
                    </a:lnTo>
                    <a:lnTo>
                      <a:pt x="5314" y="6761"/>
                    </a:lnTo>
                    <a:lnTo>
                      <a:pt x="5432" y="6760"/>
                    </a:lnTo>
                    <a:lnTo>
                      <a:pt x="5579" y="6703"/>
                    </a:lnTo>
                    <a:lnTo>
                      <a:pt x="5594" y="6592"/>
                    </a:lnTo>
                    <a:lnTo>
                      <a:pt x="5770" y="6562"/>
                    </a:lnTo>
                    <a:lnTo>
                      <a:pt x="5893" y="6497"/>
                    </a:lnTo>
                    <a:lnTo>
                      <a:pt x="6039" y="6475"/>
                    </a:lnTo>
                    <a:lnTo>
                      <a:pt x="6025" y="6525"/>
                    </a:lnTo>
                    <a:lnTo>
                      <a:pt x="5923" y="6522"/>
                    </a:lnTo>
                    <a:lnTo>
                      <a:pt x="5775" y="6646"/>
                    </a:lnTo>
                    <a:lnTo>
                      <a:pt x="5714" y="6741"/>
                    </a:lnTo>
                    <a:lnTo>
                      <a:pt x="5810" y="6765"/>
                    </a:lnTo>
                    <a:lnTo>
                      <a:pt x="5908" y="6756"/>
                    </a:lnTo>
                    <a:lnTo>
                      <a:pt x="6009" y="6780"/>
                    </a:lnTo>
                    <a:lnTo>
                      <a:pt x="6052" y="6796"/>
                    </a:lnTo>
                    <a:lnTo>
                      <a:pt x="6118" y="6679"/>
                    </a:lnTo>
                    <a:lnTo>
                      <a:pt x="6214" y="6696"/>
                    </a:lnTo>
                    <a:lnTo>
                      <a:pt x="6248" y="6817"/>
                    </a:lnTo>
                    <a:lnTo>
                      <a:pt x="6337" y="6974"/>
                    </a:lnTo>
                    <a:lnTo>
                      <a:pt x="6445" y="7019"/>
                    </a:lnTo>
                    <a:lnTo>
                      <a:pt x="6540" y="7148"/>
                    </a:lnTo>
                    <a:lnTo>
                      <a:pt x="6594" y="7218"/>
                    </a:lnTo>
                    <a:lnTo>
                      <a:pt x="6664" y="7473"/>
                    </a:lnTo>
                    <a:lnTo>
                      <a:pt x="6735" y="7567"/>
                    </a:lnTo>
                    <a:lnTo>
                      <a:pt x="6866" y="7629"/>
                    </a:lnTo>
                    <a:lnTo>
                      <a:pt x="6944" y="7674"/>
                    </a:lnTo>
                    <a:lnTo>
                      <a:pt x="6916" y="7858"/>
                    </a:lnTo>
                    <a:lnTo>
                      <a:pt x="6971" y="8046"/>
                    </a:lnTo>
                    <a:lnTo>
                      <a:pt x="6934" y="8210"/>
                    </a:lnTo>
                    <a:lnTo>
                      <a:pt x="6996" y="8297"/>
                    </a:lnTo>
                    <a:lnTo>
                      <a:pt x="7022" y="8382"/>
                    </a:lnTo>
                    <a:lnTo>
                      <a:pt x="6989" y="8476"/>
                    </a:lnTo>
                    <a:lnTo>
                      <a:pt x="7062" y="8647"/>
                    </a:lnTo>
                    <a:lnTo>
                      <a:pt x="7029" y="8799"/>
                    </a:lnTo>
                    <a:lnTo>
                      <a:pt x="7137" y="8918"/>
                    </a:lnTo>
                    <a:lnTo>
                      <a:pt x="7085" y="9027"/>
                    </a:lnTo>
                    <a:lnTo>
                      <a:pt x="7095" y="9208"/>
                    </a:lnTo>
                    <a:lnTo>
                      <a:pt x="7273" y="9340"/>
                    </a:lnTo>
                    <a:lnTo>
                      <a:pt x="7332" y="9442"/>
                    </a:lnTo>
                    <a:lnTo>
                      <a:pt x="7510" y="9680"/>
                    </a:lnTo>
                    <a:lnTo>
                      <a:pt x="7525" y="9685"/>
                    </a:lnTo>
                    <a:lnTo>
                      <a:pt x="7530" y="9848"/>
                    </a:lnTo>
                    <a:lnTo>
                      <a:pt x="7515" y="10007"/>
                    </a:lnTo>
                    <a:lnTo>
                      <a:pt x="7473" y="10049"/>
                    </a:lnTo>
                    <a:lnTo>
                      <a:pt x="7450" y="9858"/>
                    </a:lnTo>
                    <a:lnTo>
                      <a:pt x="7294" y="9752"/>
                    </a:lnTo>
                    <a:lnTo>
                      <a:pt x="7269" y="9784"/>
                    </a:lnTo>
                    <a:lnTo>
                      <a:pt x="7283" y="9879"/>
                    </a:lnTo>
                    <a:lnTo>
                      <a:pt x="7281" y="10049"/>
                    </a:lnTo>
                    <a:lnTo>
                      <a:pt x="7244" y="10305"/>
                    </a:lnTo>
                    <a:lnTo>
                      <a:pt x="7137" y="10638"/>
                    </a:lnTo>
                    <a:lnTo>
                      <a:pt x="7045" y="10800"/>
                    </a:lnTo>
                    <a:lnTo>
                      <a:pt x="7055" y="10954"/>
                    </a:lnTo>
                    <a:lnTo>
                      <a:pt x="7025" y="11117"/>
                    </a:lnTo>
                    <a:lnTo>
                      <a:pt x="6964" y="11264"/>
                    </a:lnTo>
                    <a:lnTo>
                      <a:pt x="7016" y="11385"/>
                    </a:lnTo>
                    <a:lnTo>
                      <a:pt x="7004" y="11541"/>
                    </a:lnTo>
                    <a:lnTo>
                      <a:pt x="7084" y="11723"/>
                    </a:lnTo>
                    <a:lnTo>
                      <a:pt x="7133" y="11798"/>
                    </a:lnTo>
                    <a:lnTo>
                      <a:pt x="7122" y="11842"/>
                    </a:lnTo>
                    <a:lnTo>
                      <a:pt x="7198" y="12127"/>
                    </a:lnTo>
                    <a:lnTo>
                      <a:pt x="7312" y="12344"/>
                    </a:lnTo>
                    <a:lnTo>
                      <a:pt x="7316" y="12450"/>
                    </a:lnTo>
                    <a:lnTo>
                      <a:pt x="7349" y="12488"/>
                    </a:lnTo>
                    <a:lnTo>
                      <a:pt x="7487" y="12534"/>
                    </a:lnTo>
                    <a:lnTo>
                      <a:pt x="7535" y="12594"/>
                    </a:lnTo>
                    <a:lnTo>
                      <a:pt x="7618" y="12617"/>
                    </a:lnTo>
                    <a:lnTo>
                      <a:pt x="7629" y="12674"/>
                    </a:lnTo>
                    <a:lnTo>
                      <a:pt x="7697" y="12708"/>
                    </a:lnTo>
                    <a:lnTo>
                      <a:pt x="7785" y="12832"/>
                    </a:lnTo>
                    <a:lnTo>
                      <a:pt x="7802" y="12930"/>
                    </a:lnTo>
                    <a:lnTo>
                      <a:pt x="7850" y="13106"/>
                    </a:lnTo>
                    <a:lnTo>
                      <a:pt x="7909" y="13265"/>
                    </a:lnTo>
                    <a:lnTo>
                      <a:pt x="7959" y="13394"/>
                    </a:lnTo>
                    <a:lnTo>
                      <a:pt x="8011" y="13517"/>
                    </a:lnTo>
                    <a:lnTo>
                      <a:pt x="8102" y="13580"/>
                    </a:lnTo>
                    <a:lnTo>
                      <a:pt x="8220" y="13726"/>
                    </a:lnTo>
                    <a:lnTo>
                      <a:pt x="8208" y="13808"/>
                    </a:lnTo>
                    <a:lnTo>
                      <a:pt x="8143" y="13868"/>
                    </a:lnTo>
                    <a:lnTo>
                      <a:pt x="8075" y="13850"/>
                    </a:lnTo>
                    <a:lnTo>
                      <a:pt x="8064" y="13863"/>
                    </a:lnTo>
                    <a:lnTo>
                      <a:pt x="8155" y="13980"/>
                    </a:lnTo>
                    <a:lnTo>
                      <a:pt x="8254" y="14036"/>
                    </a:lnTo>
                    <a:lnTo>
                      <a:pt x="8294" y="14088"/>
                    </a:lnTo>
                    <a:lnTo>
                      <a:pt x="8317" y="14066"/>
                    </a:lnTo>
                    <a:lnTo>
                      <a:pt x="8430" y="14160"/>
                    </a:lnTo>
                    <a:lnTo>
                      <a:pt x="8508" y="14223"/>
                    </a:lnTo>
                    <a:lnTo>
                      <a:pt x="8530" y="14322"/>
                    </a:lnTo>
                    <a:lnTo>
                      <a:pt x="8520" y="14454"/>
                    </a:lnTo>
                    <a:lnTo>
                      <a:pt x="8606" y="14506"/>
                    </a:lnTo>
                    <a:lnTo>
                      <a:pt x="8729" y="14603"/>
                    </a:lnTo>
                    <a:lnTo>
                      <a:pt x="8840" y="14712"/>
                    </a:lnTo>
                    <a:lnTo>
                      <a:pt x="8885" y="14823"/>
                    </a:lnTo>
                    <a:lnTo>
                      <a:pt x="8916" y="14826"/>
                    </a:lnTo>
                    <a:lnTo>
                      <a:pt x="8989" y="14766"/>
                    </a:lnTo>
                    <a:lnTo>
                      <a:pt x="8994" y="14734"/>
                    </a:lnTo>
                    <a:lnTo>
                      <a:pt x="8931" y="14650"/>
                    </a:lnTo>
                    <a:lnTo>
                      <a:pt x="8863" y="14565"/>
                    </a:lnTo>
                    <a:lnTo>
                      <a:pt x="8780" y="14553"/>
                    </a:lnTo>
                    <a:lnTo>
                      <a:pt x="8772" y="14458"/>
                    </a:lnTo>
                    <a:lnTo>
                      <a:pt x="8727" y="14371"/>
                    </a:lnTo>
                    <a:lnTo>
                      <a:pt x="8679" y="14289"/>
                    </a:lnTo>
                    <a:lnTo>
                      <a:pt x="8628" y="14114"/>
                    </a:lnTo>
                    <a:lnTo>
                      <a:pt x="8525" y="14014"/>
                    </a:lnTo>
                    <a:lnTo>
                      <a:pt x="8492" y="13945"/>
                    </a:lnTo>
                    <a:lnTo>
                      <a:pt x="8443" y="13895"/>
                    </a:lnTo>
                    <a:lnTo>
                      <a:pt x="8415" y="13773"/>
                    </a:lnTo>
                    <a:lnTo>
                      <a:pt x="8385" y="13773"/>
                    </a:lnTo>
                    <a:lnTo>
                      <a:pt x="8367" y="13707"/>
                    </a:lnTo>
                    <a:lnTo>
                      <a:pt x="8342" y="13692"/>
                    </a:lnTo>
                    <a:lnTo>
                      <a:pt x="8319" y="13646"/>
                    </a:lnTo>
                    <a:lnTo>
                      <a:pt x="8205" y="13505"/>
                    </a:lnTo>
                    <a:lnTo>
                      <a:pt x="8155" y="13423"/>
                    </a:lnTo>
                    <a:lnTo>
                      <a:pt x="8148" y="13282"/>
                    </a:lnTo>
                    <a:lnTo>
                      <a:pt x="8128" y="13190"/>
                    </a:lnTo>
                    <a:lnTo>
                      <a:pt x="8160" y="13118"/>
                    </a:lnTo>
                    <a:lnTo>
                      <a:pt x="8246" y="13180"/>
                    </a:lnTo>
                    <a:lnTo>
                      <a:pt x="8301" y="13178"/>
                    </a:lnTo>
                    <a:lnTo>
                      <a:pt x="8412" y="13264"/>
                    </a:lnTo>
                    <a:lnTo>
                      <a:pt x="8405" y="13334"/>
                    </a:lnTo>
                    <a:lnTo>
                      <a:pt x="8455" y="13481"/>
                    </a:lnTo>
                    <a:lnTo>
                      <a:pt x="8536" y="13629"/>
                    </a:lnTo>
                    <a:lnTo>
                      <a:pt x="8541" y="13687"/>
                    </a:lnTo>
                    <a:lnTo>
                      <a:pt x="8614" y="13783"/>
                    </a:lnTo>
                    <a:lnTo>
                      <a:pt x="8707" y="13888"/>
                    </a:lnTo>
                    <a:lnTo>
                      <a:pt x="8797" y="13908"/>
                    </a:lnTo>
                    <a:lnTo>
                      <a:pt x="8835" y="14039"/>
                    </a:lnTo>
                    <a:lnTo>
                      <a:pt x="8933" y="14134"/>
                    </a:lnTo>
                    <a:lnTo>
                      <a:pt x="9019" y="14181"/>
                    </a:lnTo>
                    <a:lnTo>
                      <a:pt x="8992" y="14292"/>
                    </a:lnTo>
                    <a:lnTo>
                      <a:pt x="9022" y="14337"/>
                    </a:lnTo>
                    <a:lnTo>
                      <a:pt x="9170" y="14418"/>
                    </a:lnTo>
                    <a:lnTo>
                      <a:pt x="9253" y="14533"/>
                    </a:lnTo>
                    <a:lnTo>
                      <a:pt x="9429" y="14679"/>
                    </a:lnTo>
                    <a:lnTo>
                      <a:pt x="9585" y="14858"/>
                    </a:lnTo>
                    <a:lnTo>
                      <a:pt x="9646" y="14947"/>
                    </a:lnTo>
                    <a:lnTo>
                      <a:pt x="9664" y="15017"/>
                    </a:lnTo>
                    <a:lnTo>
                      <a:pt x="9725" y="15097"/>
                    </a:lnTo>
                    <a:lnTo>
                      <a:pt x="9725" y="15158"/>
                    </a:lnTo>
                    <a:lnTo>
                      <a:pt x="9687" y="15203"/>
                    </a:lnTo>
                    <a:lnTo>
                      <a:pt x="9706" y="15253"/>
                    </a:lnTo>
                    <a:lnTo>
                      <a:pt x="9648" y="15270"/>
                    </a:lnTo>
                    <a:lnTo>
                      <a:pt x="9692" y="15354"/>
                    </a:lnTo>
                    <a:lnTo>
                      <a:pt x="9785" y="15462"/>
                    </a:lnTo>
                    <a:lnTo>
                      <a:pt x="9983" y="15560"/>
                    </a:lnTo>
                    <a:lnTo>
                      <a:pt x="10060" y="15637"/>
                    </a:lnTo>
                    <a:lnTo>
                      <a:pt x="10248" y="15685"/>
                    </a:lnTo>
                    <a:lnTo>
                      <a:pt x="10351" y="15692"/>
                    </a:lnTo>
                    <a:lnTo>
                      <a:pt x="10399" y="15735"/>
                    </a:lnTo>
                    <a:lnTo>
                      <a:pt x="10555" y="15809"/>
                    </a:lnTo>
                    <a:lnTo>
                      <a:pt x="10767" y="15874"/>
                    </a:lnTo>
                    <a:lnTo>
                      <a:pt x="10905" y="15888"/>
                    </a:lnTo>
                    <a:lnTo>
                      <a:pt x="11080" y="15951"/>
                    </a:lnTo>
                    <a:lnTo>
                      <a:pt x="11220" y="15970"/>
                    </a:lnTo>
                    <a:lnTo>
                      <a:pt x="11352" y="16000"/>
                    </a:lnTo>
                    <a:lnTo>
                      <a:pt x="11444" y="15973"/>
                    </a:lnTo>
                    <a:lnTo>
                      <a:pt x="11585" y="15894"/>
                    </a:lnTo>
                    <a:lnTo>
                      <a:pt x="11684" y="15869"/>
                    </a:lnTo>
                    <a:lnTo>
                      <a:pt x="11837" y="15891"/>
                    </a:lnTo>
                    <a:lnTo>
                      <a:pt x="11936" y="15933"/>
                    </a:lnTo>
                    <a:lnTo>
                      <a:pt x="12158" y="16079"/>
                    </a:lnTo>
                    <a:lnTo>
                      <a:pt x="12263" y="16129"/>
                    </a:lnTo>
                    <a:lnTo>
                      <a:pt x="12349" y="16147"/>
                    </a:lnTo>
                    <a:lnTo>
                      <a:pt x="12464" y="16131"/>
                    </a:lnTo>
                    <a:lnTo>
                      <a:pt x="12560" y="16141"/>
                    </a:lnTo>
                    <a:lnTo>
                      <a:pt x="12615" y="16166"/>
                    </a:lnTo>
                    <a:lnTo>
                      <a:pt x="12716" y="16156"/>
                    </a:lnTo>
                    <a:lnTo>
                      <a:pt x="12794" y="16172"/>
                    </a:lnTo>
                    <a:lnTo>
                      <a:pt x="12860" y="16174"/>
                    </a:lnTo>
                    <a:lnTo>
                      <a:pt x="12964" y="16154"/>
                    </a:lnTo>
                    <a:lnTo>
                      <a:pt x="12981" y="16112"/>
                    </a:lnTo>
                    <a:lnTo>
                      <a:pt x="13037" y="16114"/>
                    </a:lnTo>
                    <a:lnTo>
                      <a:pt x="13074" y="16157"/>
                    </a:lnTo>
                    <a:lnTo>
                      <a:pt x="13062" y="16172"/>
                    </a:lnTo>
                    <a:lnTo>
                      <a:pt x="13029" y="16154"/>
                    </a:lnTo>
                    <a:lnTo>
                      <a:pt x="13013" y="16184"/>
                    </a:lnTo>
                    <a:lnTo>
                      <a:pt x="13110" y="16236"/>
                    </a:lnTo>
                    <a:lnTo>
                      <a:pt x="13193" y="16268"/>
                    </a:lnTo>
                    <a:lnTo>
                      <a:pt x="13238" y="16313"/>
                    </a:lnTo>
                    <a:lnTo>
                      <a:pt x="13329" y="16357"/>
                    </a:lnTo>
                    <a:lnTo>
                      <a:pt x="13397" y="16390"/>
                    </a:lnTo>
                    <a:lnTo>
                      <a:pt x="13361" y="16432"/>
                    </a:lnTo>
                    <a:lnTo>
                      <a:pt x="13414" y="16440"/>
                    </a:lnTo>
                    <a:lnTo>
                      <a:pt x="13396" y="16496"/>
                    </a:lnTo>
                    <a:lnTo>
                      <a:pt x="13401" y="16544"/>
                    </a:lnTo>
                    <a:lnTo>
                      <a:pt x="13429" y="16569"/>
                    </a:lnTo>
                    <a:lnTo>
                      <a:pt x="13489" y="16569"/>
                    </a:lnTo>
                    <a:lnTo>
                      <a:pt x="13533" y="16603"/>
                    </a:lnTo>
                    <a:lnTo>
                      <a:pt x="13565" y="16556"/>
                    </a:lnTo>
                    <a:lnTo>
                      <a:pt x="13548" y="16514"/>
                    </a:lnTo>
                    <a:lnTo>
                      <a:pt x="13598" y="16529"/>
                    </a:lnTo>
                    <a:lnTo>
                      <a:pt x="13616" y="16571"/>
                    </a:lnTo>
                    <a:lnTo>
                      <a:pt x="13679" y="16574"/>
                    </a:lnTo>
                    <a:lnTo>
                      <a:pt x="13754" y="16586"/>
                    </a:lnTo>
                    <a:lnTo>
                      <a:pt x="13807" y="16610"/>
                    </a:lnTo>
                    <a:lnTo>
                      <a:pt x="13817" y="16641"/>
                    </a:lnTo>
                    <a:lnTo>
                      <a:pt x="13800" y="16673"/>
                    </a:lnTo>
                    <a:lnTo>
                      <a:pt x="13840" y="16695"/>
                    </a:lnTo>
                    <a:lnTo>
                      <a:pt x="13941" y="16702"/>
                    </a:lnTo>
                    <a:lnTo>
                      <a:pt x="13963" y="16718"/>
                    </a:lnTo>
                    <a:lnTo>
                      <a:pt x="13965" y="16685"/>
                    </a:lnTo>
                    <a:lnTo>
                      <a:pt x="14041" y="16661"/>
                    </a:lnTo>
                    <a:lnTo>
                      <a:pt x="14089" y="16666"/>
                    </a:lnTo>
                    <a:lnTo>
                      <a:pt x="14164" y="16655"/>
                    </a:lnTo>
                    <a:lnTo>
                      <a:pt x="14205" y="16703"/>
                    </a:lnTo>
                    <a:lnTo>
                      <a:pt x="14265" y="16695"/>
                    </a:lnTo>
                    <a:lnTo>
                      <a:pt x="14285" y="16661"/>
                    </a:lnTo>
                    <a:lnTo>
                      <a:pt x="14326" y="16742"/>
                    </a:lnTo>
                    <a:lnTo>
                      <a:pt x="14406" y="16708"/>
                    </a:lnTo>
                    <a:lnTo>
                      <a:pt x="14429" y="16678"/>
                    </a:lnTo>
                    <a:lnTo>
                      <a:pt x="14475" y="16643"/>
                    </a:lnTo>
                    <a:lnTo>
                      <a:pt x="14381" y="16589"/>
                    </a:lnTo>
                    <a:lnTo>
                      <a:pt x="14394" y="16551"/>
                    </a:lnTo>
                    <a:lnTo>
                      <a:pt x="14432" y="16534"/>
                    </a:lnTo>
                    <a:lnTo>
                      <a:pt x="14497" y="16472"/>
                    </a:lnTo>
                    <a:lnTo>
                      <a:pt x="14525" y="16409"/>
                    </a:lnTo>
                    <a:lnTo>
                      <a:pt x="14600" y="16373"/>
                    </a:lnTo>
                    <a:lnTo>
                      <a:pt x="14693" y="16385"/>
                    </a:lnTo>
                    <a:lnTo>
                      <a:pt x="14731" y="16424"/>
                    </a:lnTo>
                    <a:lnTo>
                      <a:pt x="14776" y="16419"/>
                    </a:lnTo>
                    <a:lnTo>
                      <a:pt x="14737" y="16474"/>
                    </a:lnTo>
                    <a:lnTo>
                      <a:pt x="14786" y="16543"/>
                    </a:lnTo>
                    <a:lnTo>
                      <a:pt x="14849" y="16564"/>
                    </a:lnTo>
                    <a:lnTo>
                      <a:pt x="14926" y="16620"/>
                    </a:lnTo>
                    <a:lnTo>
                      <a:pt x="14970" y="16733"/>
                    </a:lnTo>
                    <a:lnTo>
                      <a:pt x="14936" y="16785"/>
                    </a:lnTo>
                    <a:lnTo>
                      <a:pt x="14990" y="16904"/>
                    </a:lnTo>
                    <a:lnTo>
                      <a:pt x="14966" y="17000"/>
                    </a:lnTo>
                    <a:lnTo>
                      <a:pt x="15033" y="17010"/>
                    </a:lnTo>
                    <a:lnTo>
                      <a:pt x="14973" y="17109"/>
                    </a:lnTo>
                    <a:lnTo>
                      <a:pt x="14908" y="17224"/>
                    </a:lnTo>
                    <a:lnTo>
                      <a:pt x="14824" y="17264"/>
                    </a:lnTo>
                    <a:lnTo>
                      <a:pt x="14787" y="17330"/>
                    </a:lnTo>
                    <a:lnTo>
                      <a:pt x="14800" y="17397"/>
                    </a:lnTo>
                    <a:lnTo>
                      <a:pt x="14736" y="17430"/>
                    </a:lnTo>
                    <a:lnTo>
                      <a:pt x="14762" y="17464"/>
                    </a:lnTo>
                    <a:lnTo>
                      <a:pt x="14646" y="17561"/>
                    </a:lnTo>
                    <a:lnTo>
                      <a:pt x="14553" y="17621"/>
                    </a:lnTo>
                    <a:lnTo>
                      <a:pt x="14568" y="17673"/>
                    </a:lnTo>
                    <a:lnTo>
                      <a:pt x="14507" y="17782"/>
                    </a:lnTo>
                    <a:lnTo>
                      <a:pt x="14480" y="17876"/>
                    </a:lnTo>
                    <a:lnTo>
                      <a:pt x="14419" y="17916"/>
                    </a:lnTo>
                    <a:lnTo>
                      <a:pt x="14455" y="18026"/>
                    </a:lnTo>
                    <a:lnTo>
                      <a:pt x="14421" y="18073"/>
                    </a:lnTo>
                    <a:lnTo>
                      <a:pt x="14528" y="18097"/>
                    </a:lnTo>
                    <a:lnTo>
                      <a:pt x="14593" y="18015"/>
                    </a:lnTo>
                    <a:lnTo>
                      <a:pt x="14635" y="18058"/>
                    </a:lnTo>
                    <a:lnTo>
                      <a:pt x="14543" y="18185"/>
                    </a:lnTo>
                    <a:lnTo>
                      <a:pt x="14406" y="18311"/>
                    </a:lnTo>
                    <a:lnTo>
                      <a:pt x="14353" y="18415"/>
                    </a:lnTo>
                    <a:lnTo>
                      <a:pt x="14441" y="18507"/>
                    </a:lnTo>
                    <a:lnTo>
                      <a:pt x="14384" y="18579"/>
                    </a:lnTo>
                    <a:lnTo>
                      <a:pt x="14510" y="18587"/>
                    </a:lnTo>
                    <a:lnTo>
                      <a:pt x="14646" y="18621"/>
                    </a:lnTo>
                    <a:lnTo>
                      <a:pt x="14699" y="18689"/>
                    </a:lnTo>
                    <a:lnTo>
                      <a:pt x="14769" y="18718"/>
                    </a:lnTo>
                    <a:lnTo>
                      <a:pt x="14923" y="18887"/>
                    </a:lnTo>
                    <a:lnTo>
                      <a:pt x="15077" y="19028"/>
                    </a:lnTo>
                    <a:lnTo>
                      <a:pt x="15205" y="19111"/>
                    </a:lnTo>
                    <a:lnTo>
                      <a:pt x="15175" y="19152"/>
                    </a:lnTo>
                    <a:lnTo>
                      <a:pt x="15233" y="19210"/>
                    </a:lnTo>
                    <a:lnTo>
                      <a:pt x="15351" y="19220"/>
                    </a:lnTo>
                    <a:lnTo>
                      <a:pt x="15623" y="19208"/>
                    </a:lnTo>
                    <a:lnTo>
                      <a:pt x="15917" y="19165"/>
                    </a:lnTo>
                    <a:lnTo>
                      <a:pt x="15922" y="19197"/>
                    </a:lnTo>
                    <a:lnTo>
                      <a:pt x="16063" y="19178"/>
                    </a:lnTo>
                    <a:lnTo>
                      <a:pt x="16059" y="19291"/>
                    </a:lnTo>
                    <a:lnTo>
                      <a:pt x="16024" y="19430"/>
                    </a:lnTo>
                    <a:lnTo>
                      <a:pt x="15910" y="19636"/>
                    </a:lnTo>
                    <a:lnTo>
                      <a:pt x="15791" y="19816"/>
                    </a:lnTo>
                    <a:lnTo>
                      <a:pt x="15693" y="19965"/>
                    </a:lnTo>
                    <a:lnTo>
                      <a:pt x="15562" y="20086"/>
                    </a:lnTo>
                    <a:lnTo>
                      <a:pt x="15529" y="20155"/>
                    </a:lnTo>
                    <a:lnTo>
                      <a:pt x="15451" y="20223"/>
                    </a:lnTo>
                    <a:lnTo>
                      <a:pt x="15424" y="20279"/>
                    </a:lnTo>
                    <a:lnTo>
                      <a:pt x="15416" y="20287"/>
                    </a:lnTo>
                    <a:cubicBezTo>
                      <a:pt x="14155" y="20930"/>
                      <a:pt x="12767" y="21319"/>
                      <a:pt x="11314" y="21412"/>
                    </a:cubicBezTo>
                    <a:cubicBezTo>
                      <a:pt x="8492" y="21594"/>
                      <a:pt x="5768" y="20655"/>
                      <a:pt x="3645" y="18768"/>
                    </a:cubicBezTo>
                    <a:cubicBezTo>
                      <a:pt x="1523" y="16881"/>
                      <a:pt x="255" y="14273"/>
                      <a:pt x="75" y="11423"/>
                    </a:cubicBezTo>
                    <a:cubicBezTo>
                      <a:pt x="-105" y="8574"/>
                      <a:pt x="825" y="5824"/>
                      <a:pt x="2694" y="3680"/>
                    </a:cubicBezTo>
                    <a:cubicBezTo>
                      <a:pt x="3036" y="3287"/>
                      <a:pt x="3409" y="2933"/>
                      <a:pt x="3796" y="2600"/>
                    </a:cubicBezTo>
                    <a:lnTo>
                      <a:pt x="3883" y="2575"/>
                    </a:lnTo>
                    <a:lnTo>
                      <a:pt x="3971" y="2593"/>
                    </a:lnTo>
                    <a:lnTo>
                      <a:pt x="4083" y="2558"/>
                    </a:lnTo>
                    <a:lnTo>
                      <a:pt x="4302" y="2412"/>
                    </a:lnTo>
                    <a:lnTo>
                      <a:pt x="4369" y="2330"/>
                    </a:lnTo>
                    <a:lnTo>
                      <a:pt x="4339" y="2300"/>
                    </a:lnTo>
                    <a:lnTo>
                      <a:pt x="4422" y="2223"/>
                    </a:lnTo>
                    <a:lnTo>
                      <a:pt x="4529" y="2171"/>
                    </a:lnTo>
                    <a:lnTo>
                      <a:pt x="4637" y="2059"/>
                    </a:lnTo>
                    <a:lnTo>
                      <a:pt x="4738" y="2263"/>
                    </a:lnTo>
                    <a:lnTo>
                      <a:pt x="4864" y="2431"/>
                    </a:lnTo>
                    <a:lnTo>
                      <a:pt x="4778" y="2637"/>
                    </a:lnTo>
                    <a:lnTo>
                      <a:pt x="4649" y="2848"/>
                    </a:lnTo>
                    <a:lnTo>
                      <a:pt x="4685" y="2911"/>
                    </a:lnTo>
                    <a:lnTo>
                      <a:pt x="4619" y="3022"/>
                    </a:lnTo>
                    <a:lnTo>
                      <a:pt x="4510" y="3047"/>
                    </a:lnTo>
                    <a:lnTo>
                      <a:pt x="4485" y="3149"/>
                    </a:lnTo>
                    <a:lnTo>
                      <a:pt x="4475" y="3292"/>
                    </a:lnTo>
                    <a:lnTo>
                      <a:pt x="4587" y="3206"/>
                    </a:lnTo>
                    <a:lnTo>
                      <a:pt x="4805" y="3292"/>
                    </a:lnTo>
                    <a:lnTo>
                      <a:pt x="4821" y="3442"/>
                    </a:lnTo>
                    <a:lnTo>
                      <a:pt x="4612" y="3563"/>
                    </a:lnTo>
                    <a:lnTo>
                      <a:pt x="4765" y="3667"/>
                    </a:lnTo>
                    <a:lnTo>
                      <a:pt x="4896" y="3657"/>
                    </a:lnTo>
                    <a:lnTo>
                      <a:pt x="4904" y="3727"/>
                    </a:lnTo>
                    <a:lnTo>
                      <a:pt x="4677" y="3764"/>
                    </a:lnTo>
                    <a:lnTo>
                      <a:pt x="4561" y="3693"/>
                    </a:lnTo>
                    <a:lnTo>
                      <a:pt x="4415" y="3637"/>
                    </a:lnTo>
                    <a:lnTo>
                      <a:pt x="4244" y="3586"/>
                    </a:lnTo>
                    <a:lnTo>
                      <a:pt x="4236" y="3486"/>
                    </a:lnTo>
                    <a:lnTo>
                      <a:pt x="4165" y="3509"/>
                    </a:lnTo>
                    <a:lnTo>
                      <a:pt x="4090" y="3481"/>
                    </a:lnTo>
                    <a:lnTo>
                      <a:pt x="3893" y="3524"/>
                    </a:lnTo>
                    <a:lnTo>
                      <a:pt x="3554" y="3707"/>
                    </a:lnTo>
                    <a:lnTo>
                      <a:pt x="3337" y="3839"/>
                    </a:lnTo>
                    <a:lnTo>
                      <a:pt x="3231" y="3918"/>
                    </a:lnTo>
                    <a:lnTo>
                      <a:pt x="3334" y="3973"/>
                    </a:lnTo>
                    <a:lnTo>
                      <a:pt x="3475" y="3926"/>
                    </a:lnTo>
                    <a:lnTo>
                      <a:pt x="3486" y="4032"/>
                    </a:lnTo>
                    <a:lnTo>
                      <a:pt x="3649" y="3978"/>
                    </a:lnTo>
                    <a:lnTo>
                      <a:pt x="3705" y="4080"/>
                    </a:lnTo>
                    <a:lnTo>
                      <a:pt x="3773" y="4017"/>
                    </a:lnTo>
                    <a:lnTo>
                      <a:pt x="3896" y="3990"/>
                    </a:lnTo>
                    <a:lnTo>
                      <a:pt x="3894" y="4059"/>
                    </a:lnTo>
                    <a:lnTo>
                      <a:pt x="4118" y="3965"/>
                    </a:lnTo>
                    <a:lnTo>
                      <a:pt x="4163" y="3866"/>
                    </a:lnTo>
                    <a:lnTo>
                      <a:pt x="4226" y="3837"/>
                    </a:lnTo>
                    <a:lnTo>
                      <a:pt x="4369" y="3858"/>
                    </a:lnTo>
                    <a:lnTo>
                      <a:pt x="4471" y="3837"/>
                    </a:lnTo>
                    <a:lnTo>
                      <a:pt x="4443" y="3938"/>
                    </a:lnTo>
                    <a:lnTo>
                      <a:pt x="4508" y="3975"/>
                    </a:lnTo>
                    <a:lnTo>
                      <a:pt x="4448" y="4032"/>
                    </a:lnTo>
                    <a:lnTo>
                      <a:pt x="4576" y="4152"/>
                    </a:lnTo>
                    <a:lnTo>
                      <a:pt x="4468" y="4301"/>
                    </a:lnTo>
                    <a:lnTo>
                      <a:pt x="4544" y="4291"/>
                    </a:lnTo>
                    <a:lnTo>
                      <a:pt x="4652" y="4338"/>
                    </a:lnTo>
                    <a:lnTo>
                      <a:pt x="4780" y="4380"/>
                    </a:lnTo>
                    <a:lnTo>
                      <a:pt x="4808" y="4427"/>
                    </a:lnTo>
                    <a:lnTo>
                      <a:pt x="4969" y="4537"/>
                    </a:lnTo>
                    <a:lnTo>
                      <a:pt x="4964" y="4671"/>
                    </a:lnTo>
                    <a:lnTo>
                      <a:pt x="5012" y="4663"/>
                    </a:lnTo>
                    <a:lnTo>
                      <a:pt x="5077" y="4618"/>
                    </a:lnTo>
                    <a:lnTo>
                      <a:pt x="5112" y="4566"/>
                    </a:lnTo>
                    <a:lnTo>
                      <a:pt x="5238" y="4457"/>
                    </a:lnTo>
                    <a:lnTo>
                      <a:pt x="5312" y="4358"/>
                    </a:lnTo>
                    <a:lnTo>
                      <a:pt x="5321" y="4439"/>
                    </a:lnTo>
                    <a:lnTo>
                      <a:pt x="5413" y="4472"/>
                    </a:lnTo>
                    <a:lnTo>
                      <a:pt x="5415" y="4472"/>
                    </a:lnTo>
                    <a:lnTo>
                      <a:pt x="5496" y="4465"/>
                    </a:lnTo>
                    <a:lnTo>
                      <a:pt x="5566" y="4398"/>
                    </a:lnTo>
                    <a:lnTo>
                      <a:pt x="5627" y="4442"/>
                    </a:lnTo>
                    <a:lnTo>
                      <a:pt x="5561" y="4464"/>
                    </a:lnTo>
                    <a:lnTo>
                      <a:pt x="5513" y="4526"/>
                    </a:lnTo>
                    <a:lnTo>
                      <a:pt x="5558" y="4574"/>
                    </a:lnTo>
                    <a:lnTo>
                      <a:pt x="5553" y="4645"/>
                    </a:lnTo>
                    <a:lnTo>
                      <a:pt x="5488" y="4700"/>
                    </a:lnTo>
                    <a:lnTo>
                      <a:pt x="5473" y="4802"/>
                    </a:lnTo>
                    <a:lnTo>
                      <a:pt x="5437" y="4881"/>
                    </a:lnTo>
                    <a:lnTo>
                      <a:pt x="5458" y="4934"/>
                    </a:lnTo>
                    <a:lnTo>
                      <a:pt x="5501" y="4934"/>
                    </a:lnTo>
                    <a:lnTo>
                      <a:pt x="5657" y="4834"/>
                    </a:lnTo>
                    <a:lnTo>
                      <a:pt x="5720" y="4908"/>
                    </a:lnTo>
                    <a:lnTo>
                      <a:pt x="5818" y="4911"/>
                    </a:lnTo>
                    <a:lnTo>
                      <a:pt x="5913" y="4715"/>
                    </a:lnTo>
                    <a:lnTo>
                      <a:pt x="5870" y="4564"/>
                    </a:lnTo>
                    <a:lnTo>
                      <a:pt x="5757" y="4648"/>
                    </a:lnTo>
                    <a:lnTo>
                      <a:pt x="5782" y="4589"/>
                    </a:lnTo>
                    <a:lnTo>
                      <a:pt x="5884" y="4532"/>
                    </a:lnTo>
                    <a:lnTo>
                      <a:pt x="5997" y="4311"/>
                    </a:lnTo>
                    <a:lnTo>
                      <a:pt x="6085" y="4129"/>
                    </a:lnTo>
                    <a:lnTo>
                      <a:pt x="6140" y="4028"/>
                    </a:lnTo>
                    <a:lnTo>
                      <a:pt x="6191" y="3858"/>
                    </a:lnTo>
                    <a:lnTo>
                      <a:pt x="6163" y="3765"/>
                    </a:lnTo>
                    <a:lnTo>
                      <a:pt x="6196" y="3600"/>
                    </a:lnTo>
                    <a:lnTo>
                      <a:pt x="6115" y="3605"/>
                    </a:lnTo>
                    <a:lnTo>
                      <a:pt x="6007" y="3682"/>
                    </a:lnTo>
                    <a:lnTo>
                      <a:pt x="5946" y="3642"/>
                    </a:lnTo>
                    <a:lnTo>
                      <a:pt x="6100" y="3506"/>
                    </a:lnTo>
                    <a:lnTo>
                      <a:pt x="6082" y="3421"/>
                    </a:lnTo>
                    <a:lnTo>
                      <a:pt x="6122" y="3322"/>
                    </a:lnTo>
                    <a:lnTo>
                      <a:pt x="6125" y="3238"/>
                    </a:lnTo>
                    <a:lnTo>
                      <a:pt x="6098" y="3183"/>
                    </a:lnTo>
                    <a:lnTo>
                      <a:pt x="6158" y="3112"/>
                    </a:lnTo>
                    <a:lnTo>
                      <a:pt x="6286" y="3092"/>
                    </a:lnTo>
                    <a:lnTo>
                      <a:pt x="6365" y="3042"/>
                    </a:lnTo>
                    <a:lnTo>
                      <a:pt x="6415" y="2948"/>
                    </a:lnTo>
                    <a:lnTo>
                      <a:pt x="6437" y="2774"/>
                    </a:lnTo>
                    <a:lnTo>
                      <a:pt x="6611" y="2652"/>
                    </a:lnTo>
                    <a:lnTo>
                      <a:pt x="6727" y="2612"/>
                    </a:lnTo>
                    <a:lnTo>
                      <a:pt x="7032" y="2265"/>
                    </a:lnTo>
                    <a:lnTo>
                      <a:pt x="6999" y="2210"/>
                    </a:lnTo>
                    <a:lnTo>
                      <a:pt x="6831" y="2225"/>
                    </a:lnTo>
                    <a:lnTo>
                      <a:pt x="6901" y="2163"/>
                    </a:lnTo>
                    <a:lnTo>
                      <a:pt x="6880" y="2129"/>
                    </a:lnTo>
                    <a:lnTo>
                      <a:pt x="6987" y="2061"/>
                    </a:lnTo>
                    <a:lnTo>
                      <a:pt x="7002" y="1990"/>
                    </a:lnTo>
                    <a:lnTo>
                      <a:pt x="7123" y="1944"/>
                    </a:lnTo>
                    <a:lnTo>
                      <a:pt x="7006" y="1880"/>
                    </a:lnTo>
                    <a:lnTo>
                      <a:pt x="7122" y="1833"/>
                    </a:lnTo>
                    <a:lnTo>
                      <a:pt x="7279" y="1815"/>
                    </a:lnTo>
                    <a:lnTo>
                      <a:pt x="7316" y="1850"/>
                    </a:lnTo>
                    <a:lnTo>
                      <a:pt x="7422" y="1858"/>
                    </a:lnTo>
                    <a:lnTo>
                      <a:pt x="7551" y="1828"/>
                    </a:lnTo>
                    <a:lnTo>
                      <a:pt x="7608" y="1779"/>
                    </a:lnTo>
                    <a:lnTo>
                      <a:pt x="7709" y="1726"/>
                    </a:lnTo>
                    <a:lnTo>
                      <a:pt x="7613" y="1687"/>
                    </a:lnTo>
                    <a:lnTo>
                      <a:pt x="7800" y="1575"/>
                    </a:lnTo>
                    <a:lnTo>
                      <a:pt x="7865" y="1594"/>
                    </a:lnTo>
                    <a:lnTo>
                      <a:pt x="8017" y="1520"/>
                    </a:lnTo>
                    <a:lnTo>
                      <a:pt x="8069" y="1471"/>
                    </a:lnTo>
                    <a:lnTo>
                      <a:pt x="8060" y="1443"/>
                    </a:lnTo>
                    <a:lnTo>
                      <a:pt x="8150" y="1473"/>
                    </a:lnTo>
                    <a:lnTo>
                      <a:pt x="8170" y="1439"/>
                    </a:lnTo>
                    <a:lnTo>
                      <a:pt x="8259" y="1423"/>
                    </a:lnTo>
                    <a:lnTo>
                      <a:pt x="8327" y="1406"/>
                    </a:lnTo>
                    <a:lnTo>
                      <a:pt x="8324" y="1443"/>
                    </a:lnTo>
                    <a:lnTo>
                      <a:pt x="8269" y="1538"/>
                    </a:lnTo>
                    <a:lnTo>
                      <a:pt x="8258" y="1584"/>
                    </a:lnTo>
                    <a:lnTo>
                      <a:pt x="8304" y="1624"/>
                    </a:lnTo>
                    <a:lnTo>
                      <a:pt x="8374" y="1634"/>
                    </a:lnTo>
                    <a:lnTo>
                      <a:pt x="8508" y="1625"/>
                    </a:lnTo>
                    <a:lnTo>
                      <a:pt x="8618" y="1575"/>
                    </a:lnTo>
                    <a:lnTo>
                      <a:pt x="8631" y="1540"/>
                    </a:lnTo>
                    <a:lnTo>
                      <a:pt x="8686" y="1575"/>
                    </a:lnTo>
                    <a:lnTo>
                      <a:pt x="8785" y="1552"/>
                    </a:lnTo>
                    <a:lnTo>
                      <a:pt x="8755" y="1594"/>
                    </a:lnTo>
                    <a:lnTo>
                      <a:pt x="8845" y="1597"/>
                    </a:lnTo>
                    <a:lnTo>
                      <a:pt x="8901" y="1527"/>
                    </a:lnTo>
                    <a:lnTo>
                      <a:pt x="8906" y="1476"/>
                    </a:lnTo>
                    <a:lnTo>
                      <a:pt x="8886" y="1434"/>
                    </a:lnTo>
                    <a:lnTo>
                      <a:pt x="8964" y="1411"/>
                    </a:lnTo>
                    <a:lnTo>
                      <a:pt x="9027" y="1334"/>
                    </a:lnTo>
                    <a:lnTo>
                      <a:pt x="9075" y="1344"/>
                    </a:lnTo>
                    <a:lnTo>
                      <a:pt x="9186" y="1307"/>
                    </a:lnTo>
                    <a:lnTo>
                      <a:pt x="9188" y="1279"/>
                    </a:lnTo>
                    <a:lnTo>
                      <a:pt x="9303" y="1240"/>
                    </a:lnTo>
                    <a:lnTo>
                      <a:pt x="9377" y="1177"/>
                    </a:lnTo>
                    <a:lnTo>
                      <a:pt x="9432" y="1165"/>
                    </a:lnTo>
                    <a:lnTo>
                      <a:pt x="9470" y="1095"/>
                    </a:lnTo>
                    <a:lnTo>
                      <a:pt x="9415" y="1053"/>
                    </a:lnTo>
                    <a:lnTo>
                      <a:pt x="9526" y="1026"/>
                    </a:lnTo>
                    <a:lnTo>
                      <a:pt x="9654" y="1016"/>
                    </a:lnTo>
                    <a:lnTo>
                      <a:pt x="9745" y="989"/>
                    </a:lnTo>
                    <a:lnTo>
                      <a:pt x="9732" y="894"/>
                    </a:lnTo>
                    <a:lnTo>
                      <a:pt x="9672" y="825"/>
                    </a:lnTo>
                    <a:lnTo>
                      <a:pt x="9785" y="867"/>
                    </a:lnTo>
                    <a:lnTo>
                      <a:pt x="9906" y="857"/>
                    </a:lnTo>
                    <a:lnTo>
                      <a:pt x="10006" y="818"/>
                    </a:lnTo>
                    <a:lnTo>
                      <a:pt x="9983" y="756"/>
                    </a:lnTo>
                    <a:lnTo>
                      <a:pt x="10047" y="771"/>
                    </a:lnTo>
                    <a:lnTo>
                      <a:pt x="10016" y="857"/>
                    </a:lnTo>
                    <a:lnTo>
                      <a:pt x="10041" y="905"/>
                    </a:lnTo>
                    <a:lnTo>
                      <a:pt x="10069" y="904"/>
                    </a:lnTo>
                    <a:lnTo>
                      <a:pt x="10064" y="840"/>
                    </a:lnTo>
                    <a:lnTo>
                      <a:pt x="10180" y="783"/>
                    </a:lnTo>
                    <a:lnTo>
                      <a:pt x="10110" y="713"/>
                    </a:lnTo>
                    <a:lnTo>
                      <a:pt x="10177" y="631"/>
                    </a:lnTo>
                    <a:lnTo>
                      <a:pt x="10168" y="585"/>
                    </a:lnTo>
                    <a:lnTo>
                      <a:pt x="10094" y="579"/>
                    </a:lnTo>
                    <a:lnTo>
                      <a:pt x="10135" y="527"/>
                    </a:lnTo>
                    <a:lnTo>
                      <a:pt x="10099" y="483"/>
                    </a:lnTo>
                    <a:lnTo>
                      <a:pt x="10168" y="448"/>
                    </a:lnTo>
                    <a:lnTo>
                      <a:pt x="10195" y="413"/>
                    </a:lnTo>
                    <a:lnTo>
                      <a:pt x="10281" y="396"/>
                    </a:lnTo>
                    <a:lnTo>
                      <a:pt x="10319" y="371"/>
                    </a:lnTo>
                    <a:close/>
                    <a:moveTo>
                      <a:pt x="11150" y="837"/>
                    </a:moveTo>
                    <a:lnTo>
                      <a:pt x="11205" y="929"/>
                    </a:lnTo>
                    <a:lnTo>
                      <a:pt x="11157" y="997"/>
                    </a:lnTo>
                    <a:lnTo>
                      <a:pt x="11009" y="1058"/>
                    </a:lnTo>
                    <a:lnTo>
                      <a:pt x="10871" y="1126"/>
                    </a:lnTo>
                    <a:lnTo>
                      <a:pt x="10667" y="1185"/>
                    </a:lnTo>
                    <a:lnTo>
                      <a:pt x="10503" y="1210"/>
                    </a:lnTo>
                    <a:lnTo>
                      <a:pt x="10324" y="1242"/>
                    </a:lnTo>
                    <a:lnTo>
                      <a:pt x="10284" y="1270"/>
                    </a:lnTo>
                    <a:lnTo>
                      <a:pt x="10303" y="1312"/>
                    </a:lnTo>
                    <a:lnTo>
                      <a:pt x="10391" y="1307"/>
                    </a:lnTo>
                    <a:lnTo>
                      <a:pt x="10480" y="1280"/>
                    </a:lnTo>
                    <a:lnTo>
                      <a:pt x="10634" y="1284"/>
                    </a:lnTo>
                    <a:lnTo>
                      <a:pt x="10818" y="1252"/>
                    </a:lnTo>
                    <a:lnTo>
                      <a:pt x="10954" y="1227"/>
                    </a:lnTo>
                    <a:lnTo>
                      <a:pt x="10974" y="1183"/>
                    </a:lnTo>
                    <a:lnTo>
                      <a:pt x="11153" y="1138"/>
                    </a:lnTo>
                    <a:lnTo>
                      <a:pt x="11117" y="1116"/>
                    </a:lnTo>
                    <a:lnTo>
                      <a:pt x="11283" y="1074"/>
                    </a:lnTo>
                    <a:lnTo>
                      <a:pt x="11324" y="1029"/>
                    </a:lnTo>
                    <a:lnTo>
                      <a:pt x="11397" y="1029"/>
                    </a:lnTo>
                    <a:lnTo>
                      <a:pt x="11434" y="986"/>
                    </a:lnTo>
                    <a:lnTo>
                      <a:pt x="11354" y="935"/>
                    </a:lnTo>
                    <a:lnTo>
                      <a:pt x="11372" y="897"/>
                    </a:lnTo>
                    <a:lnTo>
                      <a:pt x="11190" y="838"/>
                    </a:lnTo>
                    <a:lnTo>
                      <a:pt x="11150" y="837"/>
                    </a:lnTo>
                    <a:close/>
                    <a:moveTo>
                      <a:pt x="9042" y="1552"/>
                    </a:moveTo>
                    <a:lnTo>
                      <a:pt x="8870" y="1661"/>
                    </a:lnTo>
                    <a:lnTo>
                      <a:pt x="8895" y="1701"/>
                    </a:lnTo>
                    <a:lnTo>
                      <a:pt x="9026" y="1719"/>
                    </a:lnTo>
                    <a:lnTo>
                      <a:pt x="9054" y="1716"/>
                    </a:lnTo>
                    <a:lnTo>
                      <a:pt x="9072" y="1696"/>
                    </a:lnTo>
                    <a:lnTo>
                      <a:pt x="9042" y="1552"/>
                    </a:lnTo>
                    <a:close/>
                    <a:moveTo>
                      <a:pt x="9158" y="1612"/>
                    </a:moveTo>
                    <a:lnTo>
                      <a:pt x="9090" y="1647"/>
                    </a:lnTo>
                    <a:lnTo>
                      <a:pt x="9147" y="1738"/>
                    </a:lnTo>
                    <a:lnTo>
                      <a:pt x="9281" y="1813"/>
                    </a:lnTo>
                    <a:lnTo>
                      <a:pt x="9367" y="1850"/>
                    </a:lnTo>
                    <a:lnTo>
                      <a:pt x="9415" y="1810"/>
                    </a:lnTo>
                    <a:lnTo>
                      <a:pt x="9460" y="1719"/>
                    </a:lnTo>
                    <a:lnTo>
                      <a:pt x="9409" y="1707"/>
                    </a:lnTo>
                    <a:lnTo>
                      <a:pt x="9349" y="1639"/>
                    </a:lnTo>
                    <a:lnTo>
                      <a:pt x="9273" y="1614"/>
                    </a:lnTo>
                    <a:lnTo>
                      <a:pt x="9158" y="1612"/>
                    </a:lnTo>
                    <a:close/>
                    <a:moveTo>
                      <a:pt x="9785" y="1640"/>
                    </a:moveTo>
                    <a:lnTo>
                      <a:pt x="9659" y="1711"/>
                    </a:lnTo>
                    <a:lnTo>
                      <a:pt x="9576" y="1798"/>
                    </a:lnTo>
                    <a:lnTo>
                      <a:pt x="9492" y="1925"/>
                    </a:lnTo>
                    <a:lnTo>
                      <a:pt x="9528" y="2044"/>
                    </a:lnTo>
                    <a:lnTo>
                      <a:pt x="9609" y="2072"/>
                    </a:lnTo>
                    <a:lnTo>
                      <a:pt x="9775" y="2088"/>
                    </a:lnTo>
                    <a:lnTo>
                      <a:pt x="9860" y="1987"/>
                    </a:lnTo>
                    <a:lnTo>
                      <a:pt x="9883" y="1818"/>
                    </a:lnTo>
                    <a:lnTo>
                      <a:pt x="9785" y="1640"/>
                    </a:lnTo>
                    <a:close/>
                    <a:moveTo>
                      <a:pt x="10845" y="1779"/>
                    </a:moveTo>
                    <a:lnTo>
                      <a:pt x="10795" y="1784"/>
                    </a:lnTo>
                    <a:lnTo>
                      <a:pt x="10777" y="1798"/>
                    </a:lnTo>
                    <a:lnTo>
                      <a:pt x="10744" y="1798"/>
                    </a:lnTo>
                    <a:lnTo>
                      <a:pt x="10696" y="1798"/>
                    </a:lnTo>
                    <a:lnTo>
                      <a:pt x="10671" y="1810"/>
                    </a:lnTo>
                    <a:lnTo>
                      <a:pt x="10692" y="1845"/>
                    </a:lnTo>
                    <a:lnTo>
                      <a:pt x="10734" y="1838"/>
                    </a:lnTo>
                    <a:lnTo>
                      <a:pt x="10770" y="1820"/>
                    </a:lnTo>
                    <a:lnTo>
                      <a:pt x="10752" y="1848"/>
                    </a:lnTo>
                    <a:lnTo>
                      <a:pt x="10794" y="1863"/>
                    </a:lnTo>
                    <a:lnTo>
                      <a:pt x="10863" y="1867"/>
                    </a:lnTo>
                    <a:lnTo>
                      <a:pt x="10807" y="1838"/>
                    </a:lnTo>
                    <a:lnTo>
                      <a:pt x="10852" y="1815"/>
                    </a:lnTo>
                    <a:lnTo>
                      <a:pt x="10845" y="1779"/>
                    </a:lnTo>
                    <a:close/>
                    <a:moveTo>
                      <a:pt x="11737" y="1989"/>
                    </a:moveTo>
                    <a:lnTo>
                      <a:pt x="11737" y="2032"/>
                    </a:lnTo>
                    <a:lnTo>
                      <a:pt x="11687" y="2062"/>
                    </a:lnTo>
                    <a:lnTo>
                      <a:pt x="11764" y="2098"/>
                    </a:lnTo>
                    <a:lnTo>
                      <a:pt x="11802" y="2067"/>
                    </a:lnTo>
                    <a:lnTo>
                      <a:pt x="11858" y="2071"/>
                    </a:lnTo>
                    <a:lnTo>
                      <a:pt x="11853" y="2017"/>
                    </a:lnTo>
                    <a:lnTo>
                      <a:pt x="11737" y="1989"/>
                    </a:lnTo>
                    <a:close/>
                    <a:moveTo>
                      <a:pt x="11460" y="2064"/>
                    </a:moveTo>
                    <a:lnTo>
                      <a:pt x="11349" y="2072"/>
                    </a:lnTo>
                    <a:lnTo>
                      <a:pt x="11338" y="2129"/>
                    </a:lnTo>
                    <a:lnTo>
                      <a:pt x="11346" y="2190"/>
                    </a:lnTo>
                    <a:lnTo>
                      <a:pt x="11412" y="2190"/>
                    </a:lnTo>
                    <a:lnTo>
                      <a:pt x="11399" y="2230"/>
                    </a:lnTo>
                    <a:lnTo>
                      <a:pt x="11495" y="2273"/>
                    </a:lnTo>
                    <a:lnTo>
                      <a:pt x="11551" y="2230"/>
                    </a:lnTo>
                    <a:lnTo>
                      <a:pt x="11530" y="2200"/>
                    </a:lnTo>
                    <a:lnTo>
                      <a:pt x="11570" y="2181"/>
                    </a:lnTo>
                    <a:lnTo>
                      <a:pt x="11538" y="2113"/>
                    </a:lnTo>
                    <a:lnTo>
                      <a:pt x="11460" y="2064"/>
                    </a:lnTo>
                    <a:close/>
                    <a:moveTo>
                      <a:pt x="11638" y="2118"/>
                    </a:moveTo>
                    <a:lnTo>
                      <a:pt x="11581" y="2225"/>
                    </a:lnTo>
                    <a:lnTo>
                      <a:pt x="11545" y="2268"/>
                    </a:lnTo>
                    <a:lnTo>
                      <a:pt x="11575" y="2297"/>
                    </a:lnTo>
                    <a:lnTo>
                      <a:pt x="11638" y="2289"/>
                    </a:lnTo>
                    <a:lnTo>
                      <a:pt x="11663" y="2319"/>
                    </a:lnTo>
                    <a:lnTo>
                      <a:pt x="11611" y="2345"/>
                    </a:lnTo>
                    <a:lnTo>
                      <a:pt x="11711" y="2391"/>
                    </a:lnTo>
                    <a:lnTo>
                      <a:pt x="11837" y="2345"/>
                    </a:lnTo>
                    <a:lnTo>
                      <a:pt x="11950" y="2270"/>
                    </a:lnTo>
                    <a:lnTo>
                      <a:pt x="11973" y="2222"/>
                    </a:lnTo>
                    <a:lnTo>
                      <a:pt x="12049" y="2232"/>
                    </a:lnTo>
                    <a:lnTo>
                      <a:pt x="12109" y="2153"/>
                    </a:lnTo>
                    <a:lnTo>
                      <a:pt x="12077" y="2123"/>
                    </a:lnTo>
                    <a:lnTo>
                      <a:pt x="11931" y="2144"/>
                    </a:lnTo>
                    <a:lnTo>
                      <a:pt x="11882" y="2131"/>
                    </a:lnTo>
                    <a:lnTo>
                      <a:pt x="11752" y="2153"/>
                    </a:lnTo>
                    <a:lnTo>
                      <a:pt x="11638" y="2118"/>
                    </a:lnTo>
                    <a:close/>
                    <a:moveTo>
                      <a:pt x="7503" y="2196"/>
                    </a:moveTo>
                    <a:lnTo>
                      <a:pt x="7352" y="2243"/>
                    </a:lnTo>
                    <a:lnTo>
                      <a:pt x="7352" y="2302"/>
                    </a:lnTo>
                    <a:lnTo>
                      <a:pt x="7269" y="2424"/>
                    </a:lnTo>
                    <a:lnTo>
                      <a:pt x="7379" y="2458"/>
                    </a:lnTo>
                    <a:lnTo>
                      <a:pt x="7536" y="2352"/>
                    </a:lnTo>
                    <a:lnTo>
                      <a:pt x="7599" y="2275"/>
                    </a:lnTo>
                    <a:lnTo>
                      <a:pt x="7599" y="2232"/>
                    </a:lnTo>
                    <a:lnTo>
                      <a:pt x="7503" y="2196"/>
                    </a:lnTo>
                    <a:close/>
                    <a:moveTo>
                      <a:pt x="7132" y="2250"/>
                    </a:moveTo>
                    <a:lnTo>
                      <a:pt x="7118" y="2255"/>
                    </a:lnTo>
                    <a:lnTo>
                      <a:pt x="7050" y="2329"/>
                    </a:lnTo>
                    <a:lnTo>
                      <a:pt x="7017" y="2384"/>
                    </a:lnTo>
                    <a:lnTo>
                      <a:pt x="7062" y="2382"/>
                    </a:lnTo>
                    <a:lnTo>
                      <a:pt x="7156" y="2335"/>
                    </a:lnTo>
                    <a:lnTo>
                      <a:pt x="7171" y="2290"/>
                    </a:lnTo>
                    <a:lnTo>
                      <a:pt x="7132" y="2250"/>
                    </a:lnTo>
                    <a:close/>
                    <a:moveTo>
                      <a:pt x="16955" y="2374"/>
                    </a:moveTo>
                    <a:lnTo>
                      <a:pt x="16932" y="2392"/>
                    </a:lnTo>
                    <a:lnTo>
                      <a:pt x="16890" y="2377"/>
                    </a:lnTo>
                    <a:lnTo>
                      <a:pt x="16932" y="2391"/>
                    </a:lnTo>
                    <a:lnTo>
                      <a:pt x="16955" y="2374"/>
                    </a:lnTo>
                    <a:close/>
                    <a:moveTo>
                      <a:pt x="17230" y="2397"/>
                    </a:moveTo>
                    <a:lnTo>
                      <a:pt x="17237" y="2414"/>
                    </a:lnTo>
                    <a:lnTo>
                      <a:pt x="17257" y="2473"/>
                    </a:lnTo>
                    <a:lnTo>
                      <a:pt x="17255" y="2473"/>
                    </a:lnTo>
                    <a:lnTo>
                      <a:pt x="17235" y="2416"/>
                    </a:lnTo>
                    <a:lnTo>
                      <a:pt x="17230" y="2397"/>
                    </a:lnTo>
                    <a:close/>
                    <a:moveTo>
                      <a:pt x="16885" y="2433"/>
                    </a:moveTo>
                    <a:lnTo>
                      <a:pt x="16908" y="2456"/>
                    </a:lnTo>
                    <a:lnTo>
                      <a:pt x="16887" y="2438"/>
                    </a:lnTo>
                    <a:lnTo>
                      <a:pt x="16885" y="2433"/>
                    </a:lnTo>
                    <a:close/>
                    <a:moveTo>
                      <a:pt x="16913" y="2459"/>
                    </a:moveTo>
                    <a:lnTo>
                      <a:pt x="16958" y="2478"/>
                    </a:lnTo>
                    <a:lnTo>
                      <a:pt x="16981" y="2469"/>
                    </a:lnTo>
                    <a:lnTo>
                      <a:pt x="16983" y="2471"/>
                    </a:lnTo>
                    <a:lnTo>
                      <a:pt x="16958" y="2479"/>
                    </a:lnTo>
                    <a:lnTo>
                      <a:pt x="16913" y="2461"/>
                    </a:lnTo>
                    <a:lnTo>
                      <a:pt x="16913" y="2459"/>
                    </a:lnTo>
                    <a:close/>
                    <a:moveTo>
                      <a:pt x="7294" y="2488"/>
                    </a:moveTo>
                    <a:lnTo>
                      <a:pt x="7195" y="2548"/>
                    </a:lnTo>
                    <a:lnTo>
                      <a:pt x="7153" y="2603"/>
                    </a:lnTo>
                    <a:lnTo>
                      <a:pt x="7206" y="2642"/>
                    </a:lnTo>
                    <a:lnTo>
                      <a:pt x="7289" y="2558"/>
                    </a:lnTo>
                    <a:lnTo>
                      <a:pt x="7346" y="2498"/>
                    </a:lnTo>
                    <a:lnTo>
                      <a:pt x="7294" y="2488"/>
                    </a:lnTo>
                    <a:close/>
                    <a:moveTo>
                      <a:pt x="17160" y="2570"/>
                    </a:moveTo>
                    <a:lnTo>
                      <a:pt x="17162" y="2570"/>
                    </a:lnTo>
                    <a:lnTo>
                      <a:pt x="17155" y="2618"/>
                    </a:lnTo>
                    <a:lnTo>
                      <a:pt x="17160" y="2570"/>
                    </a:lnTo>
                    <a:close/>
                    <a:moveTo>
                      <a:pt x="11556" y="2901"/>
                    </a:moveTo>
                    <a:lnTo>
                      <a:pt x="11475" y="2906"/>
                    </a:lnTo>
                    <a:lnTo>
                      <a:pt x="11435" y="2962"/>
                    </a:lnTo>
                    <a:lnTo>
                      <a:pt x="11497" y="3067"/>
                    </a:lnTo>
                    <a:lnTo>
                      <a:pt x="11555" y="3134"/>
                    </a:lnTo>
                    <a:lnTo>
                      <a:pt x="11450" y="3089"/>
                    </a:lnTo>
                    <a:lnTo>
                      <a:pt x="11379" y="3092"/>
                    </a:lnTo>
                    <a:lnTo>
                      <a:pt x="11427" y="3141"/>
                    </a:lnTo>
                    <a:lnTo>
                      <a:pt x="11343" y="3183"/>
                    </a:lnTo>
                    <a:lnTo>
                      <a:pt x="11336" y="3253"/>
                    </a:lnTo>
                    <a:lnTo>
                      <a:pt x="11299" y="3251"/>
                    </a:lnTo>
                    <a:lnTo>
                      <a:pt x="11321" y="3149"/>
                    </a:lnTo>
                    <a:lnTo>
                      <a:pt x="11334" y="3079"/>
                    </a:lnTo>
                    <a:lnTo>
                      <a:pt x="11268" y="3034"/>
                    </a:lnTo>
                    <a:lnTo>
                      <a:pt x="11092" y="3106"/>
                    </a:lnTo>
                    <a:lnTo>
                      <a:pt x="11016" y="3216"/>
                    </a:lnTo>
                    <a:lnTo>
                      <a:pt x="11001" y="3273"/>
                    </a:lnTo>
                    <a:lnTo>
                      <a:pt x="11051" y="3318"/>
                    </a:lnTo>
                    <a:lnTo>
                      <a:pt x="11004" y="3365"/>
                    </a:lnTo>
                    <a:lnTo>
                      <a:pt x="11059" y="3464"/>
                    </a:lnTo>
                    <a:lnTo>
                      <a:pt x="11124" y="3504"/>
                    </a:lnTo>
                    <a:lnTo>
                      <a:pt x="11245" y="3513"/>
                    </a:lnTo>
                    <a:lnTo>
                      <a:pt x="11163" y="3519"/>
                    </a:lnTo>
                    <a:lnTo>
                      <a:pt x="11129" y="3534"/>
                    </a:lnTo>
                    <a:lnTo>
                      <a:pt x="11036" y="3536"/>
                    </a:lnTo>
                    <a:lnTo>
                      <a:pt x="11072" y="3630"/>
                    </a:lnTo>
                    <a:lnTo>
                      <a:pt x="11009" y="3615"/>
                    </a:lnTo>
                    <a:lnTo>
                      <a:pt x="10956" y="3658"/>
                    </a:lnTo>
                    <a:lnTo>
                      <a:pt x="10918" y="3719"/>
                    </a:lnTo>
                    <a:lnTo>
                      <a:pt x="10903" y="3781"/>
                    </a:lnTo>
                    <a:lnTo>
                      <a:pt x="10968" y="3829"/>
                    </a:lnTo>
                    <a:lnTo>
                      <a:pt x="10948" y="3863"/>
                    </a:lnTo>
                    <a:lnTo>
                      <a:pt x="10944" y="3998"/>
                    </a:lnTo>
                    <a:lnTo>
                      <a:pt x="10966" y="4062"/>
                    </a:lnTo>
                    <a:lnTo>
                      <a:pt x="11079" y="4069"/>
                    </a:lnTo>
                    <a:lnTo>
                      <a:pt x="11110" y="4120"/>
                    </a:lnTo>
                    <a:lnTo>
                      <a:pt x="11054" y="4243"/>
                    </a:lnTo>
                    <a:lnTo>
                      <a:pt x="10981" y="4365"/>
                    </a:lnTo>
                    <a:lnTo>
                      <a:pt x="11012" y="4422"/>
                    </a:lnTo>
                    <a:lnTo>
                      <a:pt x="11130" y="4445"/>
                    </a:lnTo>
                    <a:lnTo>
                      <a:pt x="11304" y="4405"/>
                    </a:lnTo>
                    <a:lnTo>
                      <a:pt x="11241" y="4449"/>
                    </a:lnTo>
                    <a:lnTo>
                      <a:pt x="11180" y="4539"/>
                    </a:lnTo>
                    <a:lnTo>
                      <a:pt x="11308" y="4596"/>
                    </a:lnTo>
                    <a:lnTo>
                      <a:pt x="11386" y="4620"/>
                    </a:lnTo>
                    <a:lnTo>
                      <a:pt x="11469" y="4559"/>
                    </a:lnTo>
                    <a:lnTo>
                      <a:pt x="11560" y="4497"/>
                    </a:lnTo>
                    <a:lnTo>
                      <a:pt x="11643" y="4460"/>
                    </a:lnTo>
                    <a:lnTo>
                      <a:pt x="11810" y="4470"/>
                    </a:lnTo>
                    <a:lnTo>
                      <a:pt x="11865" y="4522"/>
                    </a:lnTo>
                    <a:lnTo>
                      <a:pt x="11961" y="4537"/>
                    </a:lnTo>
                    <a:lnTo>
                      <a:pt x="12147" y="4636"/>
                    </a:lnTo>
                    <a:lnTo>
                      <a:pt x="12271" y="4698"/>
                    </a:lnTo>
                    <a:lnTo>
                      <a:pt x="12346" y="4727"/>
                    </a:lnTo>
                    <a:lnTo>
                      <a:pt x="12429" y="4879"/>
                    </a:lnTo>
                    <a:lnTo>
                      <a:pt x="12497" y="4884"/>
                    </a:lnTo>
                    <a:lnTo>
                      <a:pt x="12517" y="4832"/>
                    </a:lnTo>
                    <a:lnTo>
                      <a:pt x="12601" y="4844"/>
                    </a:lnTo>
                    <a:lnTo>
                      <a:pt x="12761" y="4861"/>
                    </a:lnTo>
                    <a:lnTo>
                      <a:pt x="12639" y="4901"/>
                    </a:lnTo>
                    <a:lnTo>
                      <a:pt x="12603" y="4936"/>
                    </a:lnTo>
                    <a:lnTo>
                      <a:pt x="12659" y="5016"/>
                    </a:lnTo>
                    <a:lnTo>
                      <a:pt x="12754" y="5102"/>
                    </a:lnTo>
                    <a:lnTo>
                      <a:pt x="12853" y="5098"/>
                    </a:lnTo>
                    <a:lnTo>
                      <a:pt x="12873" y="5045"/>
                    </a:lnTo>
                    <a:lnTo>
                      <a:pt x="12875" y="5006"/>
                    </a:lnTo>
                    <a:lnTo>
                      <a:pt x="12873" y="4919"/>
                    </a:lnTo>
                    <a:lnTo>
                      <a:pt x="12976" y="5023"/>
                    </a:lnTo>
                    <a:lnTo>
                      <a:pt x="13018" y="5090"/>
                    </a:lnTo>
                    <a:lnTo>
                      <a:pt x="13003" y="5197"/>
                    </a:lnTo>
                    <a:lnTo>
                      <a:pt x="13117" y="5390"/>
                    </a:lnTo>
                    <a:lnTo>
                      <a:pt x="13197" y="5408"/>
                    </a:lnTo>
                    <a:lnTo>
                      <a:pt x="13280" y="5520"/>
                    </a:lnTo>
                    <a:lnTo>
                      <a:pt x="13475" y="5582"/>
                    </a:lnTo>
                    <a:lnTo>
                      <a:pt x="13605" y="5695"/>
                    </a:lnTo>
                    <a:lnTo>
                      <a:pt x="13721" y="5757"/>
                    </a:lnTo>
                    <a:lnTo>
                      <a:pt x="13986" y="5835"/>
                    </a:lnTo>
                    <a:lnTo>
                      <a:pt x="14157" y="5929"/>
                    </a:lnTo>
                    <a:lnTo>
                      <a:pt x="14286" y="5947"/>
                    </a:lnTo>
                    <a:lnTo>
                      <a:pt x="14392" y="5835"/>
                    </a:lnTo>
                    <a:lnTo>
                      <a:pt x="14585" y="5854"/>
                    </a:lnTo>
                    <a:lnTo>
                      <a:pt x="14646" y="5762"/>
                    </a:lnTo>
                    <a:lnTo>
                      <a:pt x="14527" y="5611"/>
                    </a:lnTo>
                    <a:lnTo>
                      <a:pt x="14424" y="5485"/>
                    </a:lnTo>
                    <a:lnTo>
                      <a:pt x="14290" y="5415"/>
                    </a:lnTo>
                    <a:lnTo>
                      <a:pt x="14237" y="5231"/>
                    </a:lnTo>
                    <a:lnTo>
                      <a:pt x="14155" y="5129"/>
                    </a:lnTo>
                    <a:lnTo>
                      <a:pt x="14047" y="5050"/>
                    </a:lnTo>
                    <a:lnTo>
                      <a:pt x="13981" y="4938"/>
                    </a:lnTo>
                    <a:lnTo>
                      <a:pt x="13996" y="4839"/>
                    </a:lnTo>
                    <a:lnTo>
                      <a:pt x="13999" y="4743"/>
                    </a:lnTo>
                    <a:lnTo>
                      <a:pt x="14016" y="4703"/>
                    </a:lnTo>
                    <a:lnTo>
                      <a:pt x="13963" y="4524"/>
                    </a:lnTo>
                    <a:lnTo>
                      <a:pt x="13824" y="4357"/>
                    </a:lnTo>
                    <a:lnTo>
                      <a:pt x="13782" y="4271"/>
                    </a:lnTo>
                    <a:lnTo>
                      <a:pt x="13807" y="4218"/>
                    </a:lnTo>
                    <a:lnTo>
                      <a:pt x="13807" y="4045"/>
                    </a:lnTo>
                    <a:lnTo>
                      <a:pt x="13712" y="3856"/>
                    </a:lnTo>
                    <a:lnTo>
                      <a:pt x="13591" y="3672"/>
                    </a:lnTo>
                    <a:lnTo>
                      <a:pt x="13565" y="3732"/>
                    </a:lnTo>
                    <a:lnTo>
                      <a:pt x="13520" y="3849"/>
                    </a:lnTo>
                    <a:lnTo>
                      <a:pt x="13444" y="3760"/>
                    </a:lnTo>
                    <a:lnTo>
                      <a:pt x="13318" y="3730"/>
                    </a:lnTo>
                    <a:lnTo>
                      <a:pt x="13437" y="3714"/>
                    </a:lnTo>
                    <a:lnTo>
                      <a:pt x="13515" y="3704"/>
                    </a:lnTo>
                    <a:lnTo>
                      <a:pt x="13500" y="3611"/>
                    </a:lnTo>
                    <a:lnTo>
                      <a:pt x="13351" y="3581"/>
                    </a:lnTo>
                    <a:lnTo>
                      <a:pt x="13227" y="3600"/>
                    </a:lnTo>
                    <a:lnTo>
                      <a:pt x="13165" y="3640"/>
                    </a:lnTo>
                    <a:lnTo>
                      <a:pt x="13124" y="3601"/>
                    </a:lnTo>
                    <a:lnTo>
                      <a:pt x="13220" y="3546"/>
                    </a:lnTo>
                    <a:lnTo>
                      <a:pt x="13139" y="3521"/>
                    </a:lnTo>
                    <a:lnTo>
                      <a:pt x="13003" y="3531"/>
                    </a:lnTo>
                    <a:lnTo>
                      <a:pt x="13016" y="3477"/>
                    </a:lnTo>
                    <a:lnTo>
                      <a:pt x="12999" y="3414"/>
                    </a:lnTo>
                    <a:lnTo>
                      <a:pt x="12936" y="3384"/>
                    </a:lnTo>
                    <a:lnTo>
                      <a:pt x="12852" y="3405"/>
                    </a:lnTo>
                    <a:lnTo>
                      <a:pt x="12855" y="3320"/>
                    </a:lnTo>
                    <a:lnTo>
                      <a:pt x="12688" y="3327"/>
                    </a:lnTo>
                    <a:lnTo>
                      <a:pt x="12678" y="3285"/>
                    </a:lnTo>
                    <a:lnTo>
                      <a:pt x="12518" y="3255"/>
                    </a:lnTo>
                    <a:lnTo>
                      <a:pt x="12407" y="3290"/>
                    </a:lnTo>
                    <a:lnTo>
                      <a:pt x="12359" y="3225"/>
                    </a:lnTo>
                    <a:lnTo>
                      <a:pt x="12359" y="3176"/>
                    </a:lnTo>
                    <a:lnTo>
                      <a:pt x="12231" y="3186"/>
                    </a:lnTo>
                    <a:lnTo>
                      <a:pt x="12022" y="3144"/>
                    </a:lnTo>
                    <a:lnTo>
                      <a:pt x="11903" y="3101"/>
                    </a:lnTo>
                    <a:lnTo>
                      <a:pt x="11770" y="3049"/>
                    </a:lnTo>
                    <a:lnTo>
                      <a:pt x="11752" y="3101"/>
                    </a:lnTo>
                    <a:lnTo>
                      <a:pt x="11731" y="3022"/>
                    </a:lnTo>
                    <a:lnTo>
                      <a:pt x="11687" y="3004"/>
                    </a:lnTo>
                    <a:lnTo>
                      <a:pt x="11556" y="2901"/>
                    </a:lnTo>
                    <a:close/>
                    <a:moveTo>
                      <a:pt x="17467" y="2970"/>
                    </a:moveTo>
                    <a:lnTo>
                      <a:pt x="17550" y="3052"/>
                    </a:lnTo>
                    <a:lnTo>
                      <a:pt x="17607" y="3096"/>
                    </a:lnTo>
                    <a:lnTo>
                      <a:pt x="17678" y="3117"/>
                    </a:lnTo>
                    <a:lnTo>
                      <a:pt x="17680" y="3087"/>
                    </a:lnTo>
                    <a:lnTo>
                      <a:pt x="17567" y="3007"/>
                    </a:lnTo>
                    <a:lnTo>
                      <a:pt x="17467" y="2970"/>
                    </a:lnTo>
                    <a:close/>
                    <a:moveTo>
                      <a:pt x="16416" y="3091"/>
                    </a:moveTo>
                    <a:lnTo>
                      <a:pt x="16419" y="3176"/>
                    </a:lnTo>
                    <a:lnTo>
                      <a:pt x="16366" y="3178"/>
                    </a:lnTo>
                    <a:lnTo>
                      <a:pt x="16204" y="3168"/>
                    </a:lnTo>
                    <a:lnTo>
                      <a:pt x="16195" y="3213"/>
                    </a:lnTo>
                    <a:lnTo>
                      <a:pt x="16011" y="3220"/>
                    </a:lnTo>
                    <a:lnTo>
                      <a:pt x="16019" y="3293"/>
                    </a:lnTo>
                    <a:lnTo>
                      <a:pt x="15859" y="3183"/>
                    </a:lnTo>
                    <a:lnTo>
                      <a:pt x="15721" y="3124"/>
                    </a:lnTo>
                    <a:lnTo>
                      <a:pt x="15741" y="3203"/>
                    </a:lnTo>
                    <a:lnTo>
                      <a:pt x="15779" y="3283"/>
                    </a:lnTo>
                    <a:lnTo>
                      <a:pt x="15585" y="3154"/>
                    </a:lnTo>
                    <a:lnTo>
                      <a:pt x="15616" y="3243"/>
                    </a:lnTo>
                    <a:lnTo>
                      <a:pt x="15615" y="3295"/>
                    </a:lnTo>
                    <a:lnTo>
                      <a:pt x="15759" y="3392"/>
                    </a:lnTo>
                    <a:lnTo>
                      <a:pt x="15933" y="3476"/>
                    </a:lnTo>
                    <a:lnTo>
                      <a:pt x="16009" y="3467"/>
                    </a:lnTo>
                    <a:lnTo>
                      <a:pt x="16164" y="3518"/>
                    </a:lnTo>
                    <a:lnTo>
                      <a:pt x="16081" y="3449"/>
                    </a:lnTo>
                    <a:lnTo>
                      <a:pt x="16121" y="3441"/>
                    </a:lnTo>
                    <a:lnTo>
                      <a:pt x="16197" y="3494"/>
                    </a:lnTo>
                    <a:lnTo>
                      <a:pt x="16237" y="3491"/>
                    </a:lnTo>
                    <a:lnTo>
                      <a:pt x="16245" y="3407"/>
                    </a:lnTo>
                    <a:lnTo>
                      <a:pt x="16333" y="3389"/>
                    </a:lnTo>
                    <a:lnTo>
                      <a:pt x="16426" y="3434"/>
                    </a:lnTo>
                    <a:lnTo>
                      <a:pt x="16437" y="3548"/>
                    </a:lnTo>
                    <a:lnTo>
                      <a:pt x="16544" y="3603"/>
                    </a:lnTo>
                    <a:lnTo>
                      <a:pt x="16618" y="3593"/>
                    </a:lnTo>
                    <a:lnTo>
                      <a:pt x="16683" y="3699"/>
                    </a:lnTo>
                    <a:lnTo>
                      <a:pt x="16739" y="3700"/>
                    </a:lnTo>
                    <a:lnTo>
                      <a:pt x="16738" y="3580"/>
                    </a:lnTo>
                    <a:lnTo>
                      <a:pt x="16787" y="3670"/>
                    </a:lnTo>
                    <a:lnTo>
                      <a:pt x="16970" y="3866"/>
                    </a:lnTo>
                    <a:lnTo>
                      <a:pt x="16991" y="3834"/>
                    </a:lnTo>
                    <a:lnTo>
                      <a:pt x="16922" y="3747"/>
                    </a:lnTo>
                    <a:lnTo>
                      <a:pt x="16923" y="3675"/>
                    </a:lnTo>
                    <a:lnTo>
                      <a:pt x="16839" y="3588"/>
                    </a:lnTo>
                    <a:lnTo>
                      <a:pt x="16859" y="3561"/>
                    </a:lnTo>
                    <a:lnTo>
                      <a:pt x="16779" y="3400"/>
                    </a:lnTo>
                    <a:lnTo>
                      <a:pt x="16746" y="3290"/>
                    </a:lnTo>
                    <a:lnTo>
                      <a:pt x="16641" y="3186"/>
                    </a:lnTo>
                    <a:lnTo>
                      <a:pt x="16575" y="3189"/>
                    </a:lnTo>
                    <a:lnTo>
                      <a:pt x="16517" y="3132"/>
                    </a:lnTo>
                    <a:lnTo>
                      <a:pt x="16416" y="3091"/>
                    </a:lnTo>
                    <a:close/>
                    <a:moveTo>
                      <a:pt x="17756" y="3091"/>
                    </a:moveTo>
                    <a:lnTo>
                      <a:pt x="17701" y="3101"/>
                    </a:lnTo>
                    <a:lnTo>
                      <a:pt x="17766" y="3168"/>
                    </a:lnTo>
                    <a:lnTo>
                      <a:pt x="17789" y="3216"/>
                    </a:lnTo>
                    <a:lnTo>
                      <a:pt x="17847" y="3233"/>
                    </a:lnTo>
                    <a:lnTo>
                      <a:pt x="17990" y="3313"/>
                    </a:lnTo>
                    <a:lnTo>
                      <a:pt x="18001" y="3295"/>
                    </a:lnTo>
                    <a:lnTo>
                      <a:pt x="17938" y="3233"/>
                    </a:lnTo>
                    <a:lnTo>
                      <a:pt x="17922" y="3193"/>
                    </a:lnTo>
                    <a:lnTo>
                      <a:pt x="17756" y="3091"/>
                    </a:lnTo>
                    <a:close/>
                    <a:moveTo>
                      <a:pt x="14306" y="3488"/>
                    </a:moveTo>
                    <a:lnTo>
                      <a:pt x="14288" y="3575"/>
                    </a:lnTo>
                    <a:lnTo>
                      <a:pt x="14373" y="3695"/>
                    </a:lnTo>
                    <a:lnTo>
                      <a:pt x="14313" y="3747"/>
                    </a:lnTo>
                    <a:lnTo>
                      <a:pt x="14394" y="3868"/>
                    </a:lnTo>
                    <a:lnTo>
                      <a:pt x="14256" y="3906"/>
                    </a:lnTo>
                    <a:lnTo>
                      <a:pt x="14261" y="4000"/>
                    </a:lnTo>
                    <a:lnTo>
                      <a:pt x="14364" y="4085"/>
                    </a:lnTo>
                    <a:lnTo>
                      <a:pt x="14436" y="3985"/>
                    </a:lnTo>
                    <a:lnTo>
                      <a:pt x="14487" y="4003"/>
                    </a:lnTo>
                    <a:lnTo>
                      <a:pt x="14495" y="4120"/>
                    </a:lnTo>
                    <a:lnTo>
                      <a:pt x="14611" y="4030"/>
                    </a:lnTo>
                    <a:lnTo>
                      <a:pt x="14674" y="4120"/>
                    </a:lnTo>
                    <a:lnTo>
                      <a:pt x="14766" y="3976"/>
                    </a:lnTo>
                    <a:lnTo>
                      <a:pt x="14804" y="3908"/>
                    </a:lnTo>
                    <a:lnTo>
                      <a:pt x="14779" y="3843"/>
                    </a:lnTo>
                    <a:lnTo>
                      <a:pt x="14676" y="3626"/>
                    </a:lnTo>
                    <a:lnTo>
                      <a:pt x="14543" y="3508"/>
                    </a:lnTo>
                    <a:lnTo>
                      <a:pt x="14421" y="3534"/>
                    </a:lnTo>
                    <a:lnTo>
                      <a:pt x="14306" y="3488"/>
                    </a:lnTo>
                    <a:close/>
                    <a:moveTo>
                      <a:pt x="16286" y="3570"/>
                    </a:moveTo>
                    <a:lnTo>
                      <a:pt x="16200" y="3615"/>
                    </a:lnTo>
                    <a:lnTo>
                      <a:pt x="16215" y="3682"/>
                    </a:lnTo>
                    <a:lnTo>
                      <a:pt x="16298" y="3771"/>
                    </a:lnTo>
                    <a:lnTo>
                      <a:pt x="16432" y="3933"/>
                    </a:lnTo>
                    <a:lnTo>
                      <a:pt x="16588" y="3961"/>
                    </a:lnTo>
                    <a:lnTo>
                      <a:pt x="16757" y="4104"/>
                    </a:lnTo>
                    <a:lnTo>
                      <a:pt x="16771" y="3997"/>
                    </a:lnTo>
                    <a:lnTo>
                      <a:pt x="16661" y="3807"/>
                    </a:lnTo>
                    <a:lnTo>
                      <a:pt x="16512" y="3687"/>
                    </a:lnTo>
                    <a:lnTo>
                      <a:pt x="16403" y="3653"/>
                    </a:lnTo>
                    <a:lnTo>
                      <a:pt x="16286" y="3570"/>
                    </a:lnTo>
                    <a:close/>
                    <a:moveTo>
                      <a:pt x="10745" y="3658"/>
                    </a:moveTo>
                    <a:lnTo>
                      <a:pt x="10691" y="3667"/>
                    </a:lnTo>
                    <a:lnTo>
                      <a:pt x="10633" y="3685"/>
                    </a:lnTo>
                    <a:lnTo>
                      <a:pt x="10585" y="3697"/>
                    </a:lnTo>
                    <a:lnTo>
                      <a:pt x="10535" y="3709"/>
                    </a:lnTo>
                    <a:lnTo>
                      <a:pt x="10493" y="3755"/>
                    </a:lnTo>
                    <a:lnTo>
                      <a:pt x="10473" y="3745"/>
                    </a:lnTo>
                    <a:lnTo>
                      <a:pt x="10412" y="3774"/>
                    </a:lnTo>
                    <a:lnTo>
                      <a:pt x="10382" y="3801"/>
                    </a:lnTo>
                    <a:lnTo>
                      <a:pt x="10364" y="3832"/>
                    </a:lnTo>
                    <a:lnTo>
                      <a:pt x="10382" y="3915"/>
                    </a:lnTo>
                    <a:lnTo>
                      <a:pt x="10339" y="3881"/>
                    </a:lnTo>
                    <a:lnTo>
                      <a:pt x="10308" y="3881"/>
                    </a:lnTo>
                    <a:lnTo>
                      <a:pt x="10291" y="3945"/>
                    </a:lnTo>
                    <a:lnTo>
                      <a:pt x="10251" y="3980"/>
                    </a:lnTo>
                    <a:lnTo>
                      <a:pt x="10221" y="3990"/>
                    </a:lnTo>
                    <a:lnTo>
                      <a:pt x="10192" y="4027"/>
                    </a:lnTo>
                    <a:lnTo>
                      <a:pt x="10210" y="4077"/>
                    </a:lnTo>
                    <a:lnTo>
                      <a:pt x="10255" y="4115"/>
                    </a:lnTo>
                    <a:lnTo>
                      <a:pt x="10296" y="4172"/>
                    </a:lnTo>
                    <a:lnTo>
                      <a:pt x="10364" y="4213"/>
                    </a:lnTo>
                    <a:lnTo>
                      <a:pt x="10467" y="4176"/>
                    </a:lnTo>
                    <a:lnTo>
                      <a:pt x="10541" y="4174"/>
                    </a:lnTo>
                    <a:lnTo>
                      <a:pt x="10517" y="4243"/>
                    </a:lnTo>
                    <a:lnTo>
                      <a:pt x="10487" y="4233"/>
                    </a:lnTo>
                    <a:lnTo>
                      <a:pt x="10399" y="4248"/>
                    </a:lnTo>
                    <a:lnTo>
                      <a:pt x="10440" y="4323"/>
                    </a:lnTo>
                    <a:lnTo>
                      <a:pt x="10508" y="4370"/>
                    </a:lnTo>
                    <a:lnTo>
                      <a:pt x="10518" y="4425"/>
                    </a:lnTo>
                    <a:lnTo>
                      <a:pt x="10468" y="4477"/>
                    </a:lnTo>
                    <a:lnTo>
                      <a:pt x="10459" y="4544"/>
                    </a:lnTo>
                    <a:lnTo>
                      <a:pt x="10530" y="4559"/>
                    </a:lnTo>
                    <a:lnTo>
                      <a:pt x="10618" y="4646"/>
                    </a:lnTo>
                    <a:lnTo>
                      <a:pt x="10490" y="4604"/>
                    </a:lnTo>
                    <a:lnTo>
                      <a:pt x="10470" y="4620"/>
                    </a:lnTo>
                    <a:lnTo>
                      <a:pt x="10525" y="4730"/>
                    </a:lnTo>
                    <a:lnTo>
                      <a:pt x="10459" y="4782"/>
                    </a:lnTo>
                    <a:lnTo>
                      <a:pt x="10485" y="4857"/>
                    </a:lnTo>
                    <a:lnTo>
                      <a:pt x="10570" y="4847"/>
                    </a:lnTo>
                    <a:lnTo>
                      <a:pt x="10641" y="4852"/>
                    </a:lnTo>
                    <a:lnTo>
                      <a:pt x="10757" y="4794"/>
                    </a:lnTo>
                    <a:lnTo>
                      <a:pt x="10886" y="4804"/>
                    </a:lnTo>
                    <a:lnTo>
                      <a:pt x="10951" y="4675"/>
                    </a:lnTo>
                    <a:lnTo>
                      <a:pt x="10931" y="4640"/>
                    </a:lnTo>
                    <a:lnTo>
                      <a:pt x="10867" y="4668"/>
                    </a:lnTo>
                    <a:lnTo>
                      <a:pt x="10845" y="4636"/>
                    </a:lnTo>
                    <a:lnTo>
                      <a:pt x="10875" y="4573"/>
                    </a:lnTo>
                    <a:lnTo>
                      <a:pt x="10862" y="4509"/>
                    </a:lnTo>
                    <a:lnTo>
                      <a:pt x="10893" y="4447"/>
                    </a:lnTo>
                    <a:lnTo>
                      <a:pt x="10896" y="4383"/>
                    </a:lnTo>
                    <a:lnTo>
                      <a:pt x="10827" y="4323"/>
                    </a:lnTo>
                    <a:lnTo>
                      <a:pt x="10833" y="4290"/>
                    </a:lnTo>
                    <a:lnTo>
                      <a:pt x="10779" y="4288"/>
                    </a:lnTo>
                    <a:lnTo>
                      <a:pt x="10865" y="4236"/>
                    </a:lnTo>
                    <a:lnTo>
                      <a:pt x="10865" y="4199"/>
                    </a:lnTo>
                    <a:lnTo>
                      <a:pt x="10910" y="4149"/>
                    </a:lnTo>
                    <a:lnTo>
                      <a:pt x="10873" y="4017"/>
                    </a:lnTo>
                    <a:lnTo>
                      <a:pt x="10885" y="3958"/>
                    </a:lnTo>
                    <a:lnTo>
                      <a:pt x="10873" y="3851"/>
                    </a:lnTo>
                    <a:lnTo>
                      <a:pt x="10823" y="3878"/>
                    </a:lnTo>
                    <a:lnTo>
                      <a:pt x="10820" y="3839"/>
                    </a:lnTo>
                    <a:lnTo>
                      <a:pt x="10848" y="3784"/>
                    </a:lnTo>
                    <a:lnTo>
                      <a:pt x="10845" y="3702"/>
                    </a:lnTo>
                    <a:lnTo>
                      <a:pt x="10813" y="3670"/>
                    </a:lnTo>
                    <a:lnTo>
                      <a:pt x="10745" y="3658"/>
                    </a:lnTo>
                    <a:close/>
                    <a:moveTo>
                      <a:pt x="6437" y="3903"/>
                    </a:moveTo>
                    <a:lnTo>
                      <a:pt x="6384" y="3935"/>
                    </a:lnTo>
                    <a:lnTo>
                      <a:pt x="6407" y="3978"/>
                    </a:lnTo>
                    <a:lnTo>
                      <a:pt x="6437" y="4030"/>
                    </a:lnTo>
                    <a:lnTo>
                      <a:pt x="6493" y="4055"/>
                    </a:lnTo>
                    <a:lnTo>
                      <a:pt x="6518" y="4047"/>
                    </a:lnTo>
                    <a:lnTo>
                      <a:pt x="6546" y="3963"/>
                    </a:lnTo>
                    <a:lnTo>
                      <a:pt x="6535" y="3928"/>
                    </a:lnTo>
                    <a:lnTo>
                      <a:pt x="6526" y="3926"/>
                    </a:lnTo>
                    <a:lnTo>
                      <a:pt x="6437" y="3903"/>
                    </a:lnTo>
                    <a:close/>
                    <a:moveTo>
                      <a:pt x="10192" y="4127"/>
                    </a:moveTo>
                    <a:lnTo>
                      <a:pt x="10125" y="4144"/>
                    </a:lnTo>
                    <a:lnTo>
                      <a:pt x="10145" y="4177"/>
                    </a:lnTo>
                    <a:lnTo>
                      <a:pt x="10117" y="4193"/>
                    </a:lnTo>
                    <a:lnTo>
                      <a:pt x="10102" y="4243"/>
                    </a:lnTo>
                    <a:lnTo>
                      <a:pt x="10090" y="4315"/>
                    </a:lnTo>
                    <a:lnTo>
                      <a:pt x="10120" y="4383"/>
                    </a:lnTo>
                    <a:lnTo>
                      <a:pt x="10167" y="4430"/>
                    </a:lnTo>
                    <a:lnTo>
                      <a:pt x="10231" y="4420"/>
                    </a:lnTo>
                    <a:lnTo>
                      <a:pt x="10211" y="4467"/>
                    </a:lnTo>
                    <a:lnTo>
                      <a:pt x="10221" y="4524"/>
                    </a:lnTo>
                    <a:lnTo>
                      <a:pt x="10274" y="4583"/>
                    </a:lnTo>
                    <a:lnTo>
                      <a:pt x="10359" y="4589"/>
                    </a:lnTo>
                    <a:lnTo>
                      <a:pt x="10422" y="4566"/>
                    </a:lnTo>
                    <a:lnTo>
                      <a:pt x="10454" y="4434"/>
                    </a:lnTo>
                    <a:lnTo>
                      <a:pt x="10485" y="4377"/>
                    </a:lnTo>
                    <a:lnTo>
                      <a:pt x="10427" y="4338"/>
                    </a:lnTo>
                    <a:lnTo>
                      <a:pt x="10367" y="4243"/>
                    </a:lnTo>
                    <a:lnTo>
                      <a:pt x="10308" y="4224"/>
                    </a:lnTo>
                    <a:lnTo>
                      <a:pt x="10248" y="4203"/>
                    </a:lnTo>
                    <a:lnTo>
                      <a:pt x="10192" y="4127"/>
                    </a:lnTo>
                    <a:close/>
                    <a:moveTo>
                      <a:pt x="9797" y="4465"/>
                    </a:moveTo>
                    <a:lnTo>
                      <a:pt x="9797" y="4526"/>
                    </a:lnTo>
                    <a:lnTo>
                      <a:pt x="9840" y="4564"/>
                    </a:lnTo>
                    <a:lnTo>
                      <a:pt x="9802" y="4613"/>
                    </a:lnTo>
                    <a:lnTo>
                      <a:pt x="9886" y="4618"/>
                    </a:lnTo>
                    <a:lnTo>
                      <a:pt x="9953" y="4668"/>
                    </a:lnTo>
                    <a:lnTo>
                      <a:pt x="10019" y="4683"/>
                    </a:lnTo>
                    <a:lnTo>
                      <a:pt x="9999" y="4616"/>
                    </a:lnTo>
                    <a:lnTo>
                      <a:pt x="9966" y="4541"/>
                    </a:lnTo>
                    <a:lnTo>
                      <a:pt x="9866" y="4486"/>
                    </a:lnTo>
                    <a:lnTo>
                      <a:pt x="9797" y="4465"/>
                    </a:lnTo>
                    <a:close/>
                    <a:moveTo>
                      <a:pt x="10046" y="4524"/>
                    </a:moveTo>
                    <a:lnTo>
                      <a:pt x="10056" y="4591"/>
                    </a:lnTo>
                    <a:lnTo>
                      <a:pt x="10077" y="4650"/>
                    </a:lnTo>
                    <a:lnTo>
                      <a:pt x="10114" y="4683"/>
                    </a:lnTo>
                    <a:lnTo>
                      <a:pt x="10168" y="4645"/>
                    </a:lnTo>
                    <a:lnTo>
                      <a:pt x="10170" y="4584"/>
                    </a:lnTo>
                    <a:lnTo>
                      <a:pt x="10117" y="4534"/>
                    </a:lnTo>
                    <a:lnTo>
                      <a:pt x="10094" y="4526"/>
                    </a:lnTo>
                    <a:lnTo>
                      <a:pt x="10046" y="4524"/>
                    </a:lnTo>
                    <a:close/>
                    <a:moveTo>
                      <a:pt x="9571" y="4527"/>
                    </a:moveTo>
                    <a:lnTo>
                      <a:pt x="9525" y="4573"/>
                    </a:lnTo>
                    <a:lnTo>
                      <a:pt x="9520" y="4596"/>
                    </a:lnTo>
                    <a:lnTo>
                      <a:pt x="9583" y="4601"/>
                    </a:lnTo>
                    <a:lnTo>
                      <a:pt x="9634" y="4573"/>
                    </a:lnTo>
                    <a:lnTo>
                      <a:pt x="9589" y="4537"/>
                    </a:lnTo>
                    <a:lnTo>
                      <a:pt x="9571" y="4527"/>
                    </a:lnTo>
                    <a:close/>
                    <a:moveTo>
                      <a:pt x="9561" y="4641"/>
                    </a:moveTo>
                    <a:lnTo>
                      <a:pt x="9502" y="4653"/>
                    </a:lnTo>
                    <a:lnTo>
                      <a:pt x="9460" y="4700"/>
                    </a:lnTo>
                    <a:lnTo>
                      <a:pt x="9510" y="4759"/>
                    </a:lnTo>
                    <a:lnTo>
                      <a:pt x="9593" y="4718"/>
                    </a:lnTo>
                    <a:lnTo>
                      <a:pt x="9613" y="4670"/>
                    </a:lnTo>
                    <a:lnTo>
                      <a:pt x="9561" y="4641"/>
                    </a:lnTo>
                    <a:close/>
                    <a:moveTo>
                      <a:pt x="10230" y="4675"/>
                    </a:moveTo>
                    <a:lnTo>
                      <a:pt x="10150" y="4683"/>
                    </a:lnTo>
                    <a:lnTo>
                      <a:pt x="10167" y="4727"/>
                    </a:lnTo>
                    <a:lnTo>
                      <a:pt x="10245" y="4727"/>
                    </a:lnTo>
                    <a:lnTo>
                      <a:pt x="10263" y="4720"/>
                    </a:lnTo>
                    <a:lnTo>
                      <a:pt x="10264" y="4702"/>
                    </a:lnTo>
                    <a:lnTo>
                      <a:pt x="10230" y="4675"/>
                    </a:lnTo>
                    <a:close/>
                    <a:moveTo>
                      <a:pt x="9351" y="4702"/>
                    </a:moveTo>
                    <a:lnTo>
                      <a:pt x="9289" y="4717"/>
                    </a:lnTo>
                    <a:lnTo>
                      <a:pt x="9228" y="4703"/>
                    </a:lnTo>
                    <a:lnTo>
                      <a:pt x="9110" y="4790"/>
                    </a:lnTo>
                    <a:lnTo>
                      <a:pt x="8994" y="4894"/>
                    </a:lnTo>
                    <a:lnTo>
                      <a:pt x="9041" y="4943"/>
                    </a:lnTo>
                    <a:lnTo>
                      <a:pt x="9120" y="4933"/>
                    </a:lnTo>
                    <a:lnTo>
                      <a:pt x="9221" y="4877"/>
                    </a:lnTo>
                    <a:lnTo>
                      <a:pt x="9264" y="4876"/>
                    </a:lnTo>
                    <a:lnTo>
                      <a:pt x="9313" y="4824"/>
                    </a:lnTo>
                    <a:lnTo>
                      <a:pt x="9351" y="4702"/>
                    </a:lnTo>
                    <a:close/>
                    <a:moveTo>
                      <a:pt x="10152" y="4792"/>
                    </a:moveTo>
                    <a:lnTo>
                      <a:pt x="10143" y="4861"/>
                    </a:lnTo>
                    <a:lnTo>
                      <a:pt x="10201" y="4906"/>
                    </a:lnTo>
                    <a:lnTo>
                      <a:pt x="10296" y="4914"/>
                    </a:lnTo>
                    <a:lnTo>
                      <a:pt x="10356" y="4980"/>
                    </a:lnTo>
                    <a:lnTo>
                      <a:pt x="10379" y="5058"/>
                    </a:lnTo>
                    <a:lnTo>
                      <a:pt x="10414" y="5147"/>
                    </a:lnTo>
                    <a:lnTo>
                      <a:pt x="10558" y="5175"/>
                    </a:lnTo>
                    <a:lnTo>
                      <a:pt x="10644" y="5179"/>
                    </a:lnTo>
                    <a:lnTo>
                      <a:pt x="10745" y="5154"/>
                    </a:lnTo>
                    <a:lnTo>
                      <a:pt x="10875" y="5092"/>
                    </a:lnTo>
                    <a:lnTo>
                      <a:pt x="10944" y="5093"/>
                    </a:lnTo>
                    <a:lnTo>
                      <a:pt x="11001" y="5038"/>
                    </a:lnTo>
                    <a:lnTo>
                      <a:pt x="11011" y="4986"/>
                    </a:lnTo>
                    <a:lnTo>
                      <a:pt x="10969" y="4926"/>
                    </a:lnTo>
                    <a:lnTo>
                      <a:pt x="10895" y="4882"/>
                    </a:lnTo>
                    <a:lnTo>
                      <a:pt x="10818" y="4894"/>
                    </a:lnTo>
                    <a:lnTo>
                      <a:pt x="10734" y="4933"/>
                    </a:lnTo>
                    <a:lnTo>
                      <a:pt x="10674" y="4985"/>
                    </a:lnTo>
                    <a:lnTo>
                      <a:pt x="10601" y="4986"/>
                    </a:lnTo>
                    <a:lnTo>
                      <a:pt x="10538" y="4993"/>
                    </a:lnTo>
                    <a:lnTo>
                      <a:pt x="10498" y="4959"/>
                    </a:lnTo>
                    <a:lnTo>
                      <a:pt x="10437" y="4933"/>
                    </a:lnTo>
                    <a:lnTo>
                      <a:pt x="10432" y="4871"/>
                    </a:lnTo>
                    <a:lnTo>
                      <a:pt x="10382" y="4824"/>
                    </a:lnTo>
                    <a:lnTo>
                      <a:pt x="10296" y="4839"/>
                    </a:lnTo>
                    <a:lnTo>
                      <a:pt x="10240" y="4792"/>
                    </a:lnTo>
                    <a:lnTo>
                      <a:pt x="10152" y="4792"/>
                    </a:lnTo>
                    <a:close/>
                    <a:moveTo>
                      <a:pt x="9599" y="4866"/>
                    </a:moveTo>
                    <a:lnTo>
                      <a:pt x="9551" y="4924"/>
                    </a:lnTo>
                    <a:lnTo>
                      <a:pt x="9596" y="5087"/>
                    </a:lnTo>
                    <a:lnTo>
                      <a:pt x="9515" y="5068"/>
                    </a:lnTo>
                    <a:lnTo>
                      <a:pt x="9449" y="4964"/>
                    </a:lnTo>
                    <a:lnTo>
                      <a:pt x="9336" y="4894"/>
                    </a:lnTo>
                    <a:lnTo>
                      <a:pt x="9283" y="4934"/>
                    </a:lnTo>
                    <a:lnTo>
                      <a:pt x="9178" y="5085"/>
                    </a:lnTo>
                    <a:lnTo>
                      <a:pt x="9236" y="5124"/>
                    </a:lnTo>
                    <a:lnTo>
                      <a:pt x="9458" y="5129"/>
                    </a:lnTo>
                    <a:lnTo>
                      <a:pt x="9342" y="5192"/>
                    </a:lnTo>
                    <a:lnTo>
                      <a:pt x="9339" y="5247"/>
                    </a:lnTo>
                    <a:lnTo>
                      <a:pt x="9415" y="5251"/>
                    </a:lnTo>
                    <a:lnTo>
                      <a:pt x="9553" y="5189"/>
                    </a:lnTo>
                    <a:lnTo>
                      <a:pt x="9724" y="5169"/>
                    </a:lnTo>
                    <a:lnTo>
                      <a:pt x="9757" y="5090"/>
                    </a:lnTo>
                    <a:lnTo>
                      <a:pt x="9754" y="5008"/>
                    </a:lnTo>
                    <a:lnTo>
                      <a:pt x="9706" y="5000"/>
                    </a:lnTo>
                    <a:lnTo>
                      <a:pt x="9661" y="5026"/>
                    </a:lnTo>
                    <a:lnTo>
                      <a:pt x="9649" y="4966"/>
                    </a:lnTo>
                    <a:lnTo>
                      <a:pt x="9643" y="4887"/>
                    </a:lnTo>
                    <a:lnTo>
                      <a:pt x="9599" y="4866"/>
                    </a:lnTo>
                    <a:close/>
                    <a:moveTo>
                      <a:pt x="10084" y="4872"/>
                    </a:moveTo>
                    <a:lnTo>
                      <a:pt x="10082" y="4894"/>
                    </a:lnTo>
                    <a:lnTo>
                      <a:pt x="10019" y="4889"/>
                    </a:lnTo>
                    <a:lnTo>
                      <a:pt x="9954" y="4949"/>
                    </a:lnTo>
                    <a:lnTo>
                      <a:pt x="9906" y="4946"/>
                    </a:lnTo>
                    <a:lnTo>
                      <a:pt x="9911" y="5073"/>
                    </a:lnTo>
                    <a:lnTo>
                      <a:pt x="9988" y="5057"/>
                    </a:lnTo>
                    <a:lnTo>
                      <a:pt x="9991" y="5154"/>
                    </a:lnTo>
                    <a:lnTo>
                      <a:pt x="10046" y="5179"/>
                    </a:lnTo>
                    <a:lnTo>
                      <a:pt x="10127" y="5155"/>
                    </a:lnTo>
                    <a:lnTo>
                      <a:pt x="10135" y="5030"/>
                    </a:lnTo>
                    <a:lnTo>
                      <a:pt x="10125" y="4944"/>
                    </a:lnTo>
                    <a:lnTo>
                      <a:pt x="10084" y="4872"/>
                    </a:lnTo>
                    <a:close/>
                    <a:moveTo>
                      <a:pt x="10271" y="5030"/>
                    </a:moveTo>
                    <a:lnTo>
                      <a:pt x="10210" y="5083"/>
                    </a:lnTo>
                    <a:lnTo>
                      <a:pt x="10195" y="5160"/>
                    </a:lnTo>
                    <a:lnTo>
                      <a:pt x="10261" y="5197"/>
                    </a:lnTo>
                    <a:lnTo>
                      <a:pt x="10336" y="5201"/>
                    </a:lnTo>
                    <a:lnTo>
                      <a:pt x="10351" y="5132"/>
                    </a:lnTo>
                    <a:lnTo>
                      <a:pt x="10323" y="5082"/>
                    </a:lnTo>
                    <a:lnTo>
                      <a:pt x="10271" y="5030"/>
                    </a:lnTo>
                    <a:close/>
                    <a:moveTo>
                      <a:pt x="5418" y="5053"/>
                    </a:moveTo>
                    <a:lnTo>
                      <a:pt x="5359" y="5090"/>
                    </a:lnTo>
                    <a:lnTo>
                      <a:pt x="5352" y="5114"/>
                    </a:lnTo>
                    <a:lnTo>
                      <a:pt x="5389" y="5157"/>
                    </a:lnTo>
                    <a:lnTo>
                      <a:pt x="5374" y="5199"/>
                    </a:lnTo>
                    <a:lnTo>
                      <a:pt x="5365" y="5266"/>
                    </a:lnTo>
                    <a:lnTo>
                      <a:pt x="5423" y="5284"/>
                    </a:lnTo>
                    <a:lnTo>
                      <a:pt x="5443" y="5276"/>
                    </a:lnTo>
                    <a:lnTo>
                      <a:pt x="5430" y="5206"/>
                    </a:lnTo>
                    <a:lnTo>
                      <a:pt x="5443" y="5132"/>
                    </a:lnTo>
                    <a:lnTo>
                      <a:pt x="5408" y="5109"/>
                    </a:lnTo>
                    <a:lnTo>
                      <a:pt x="5418" y="5053"/>
                    </a:lnTo>
                    <a:close/>
                    <a:moveTo>
                      <a:pt x="11192" y="5155"/>
                    </a:moveTo>
                    <a:lnTo>
                      <a:pt x="11071" y="5177"/>
                    </a:lnTo>
                    <a:lnTo>
                      <a:pt x="11051" y="5194"/>
                    </a:lnTo>
                    <a:lnTo>
                      <a:pt x="11074" y="5253"/>
                    </a:lnTo>
                    <a:lnTo>
                      <a:pt x="11168" y="5318"/>
                    </a:lnTo>
                    <a:lnTo>
                      <a:pt x="11188" y="5323"/>
                    </a:lnTo>
                    <a:lnTo>
                      <a:pt x="11235" y="5281"/>
                    </a:lnTo>
                    <a:lnTo>
                      <a:pt x="11291" y="5266"/>
                    </a:lnTo>
                    <a:lnTo>
                      <a:pt x="11347" y="5249"/>
                    </a:lnTo>
                    <a:lnTo>
                      <a:pt x="11321" y="5209"/>
                    </a:lnTo>
                    <a:lnTo>
                      <a:pt x="11192" y="5155"/>
                    </a:lnTo>
                    <a:close/>
                    <a:moveTo>
                      <a:pt x="8782" y="5164"/>
                    </a:moveTo>
                    <a:lnTo>
                      <a:pt x="8790" y="5274"/>
                    </a:lnTo>
                    <a:lnTo>
                      <a:pt x="8702" y="5371"/>
                    </a:lnTo>
                    <a:lnTo>
                      <a:pt x="8604" y="5495"/>
                    </a:lnTo>
                    <a:lnTo>
                      <a:pt x="8565" y="5544"/>
                    </a:lnTo>
                    <a:lnTo>
                      <a:pt x="8659" y="5664"/>
                    </a:lnTo>
                    <a:lnTo>
                      <a:pt x="8662" y="5745"/>
                    </a:lnTo>
                    <a:lnTo>
                      <a:pt x="8843" y="5695"/>
                    </a:lnTo>
                    <a:lnTo>
                      <a:pt x="8866" y="5624"/>
                    </a:lnTo>
                    <a:lnTo>
                      <a:pt x="8971" y="5519"/>
                    </a:lnTo>
                    <a:lnTo>
                      <a:pt x="9137" y="5423"/>
                    </a:lnTo>
                    <a:lnTo>
                      <a:pt x="9215" y="5392"/>
                    </a:lnTo>
                    <a:lnTo>
                      <a:pt x="9175" y="5313"/>
                    </a:lnTo>
                    <a:lnTo>
                      <a:pt x="9138" y="5258"/>
                    </a:lnTo>
                    <a:lnTo>
                      <a:pt x="9014" y="5226"/>
                    </a:lnTo>
                    <a:lnTo>
                      <a:pt x="8954" y="5177"/>
                    </a:lnTo>
                    <a:lnTo>
                      <a:pt x="8782" y="5164"/>
                    </a:lnTo>
                    <a:close/>
                    <a:moveTo>
                      <a:pt x="10973" y="5209"/>
                    </a:moveTo>
                    <a:lnTo>
                      <a:pt x="10868" y="5311"/>
                    </a:lnTo>
                    <a:lnTo>
                      <a:pt x="10865" y="5455"/>
                    </a:lnTo>
                    <a:lnTo>
                      <a:pt x="10789" y="5363"/>
                    </a:lnTo>
                    <a:lnTo>
                      <a:pt x="10792" y="5247"/>
                    </a:lnTo>
                    <a:lnTo>
                      <a:pt x="10672" y="5323"/>
                    </a:lnTo>
                    <a:lnTo>
                      <a:pt x="10636" y="5402"/>
                    </a:lnTo>
                    <a:lnTo>
                      <a:pt x="10631" y="5559"/>
                    </a:lnTo>
                    <a:lnTo>
                      <a:pt x="10692" y="5725"/>
                    </a:lnTo>
                    <a:lnTo>
                      <a:pt x="10777" y="5708"/>
                    </a:lnTo>
                    <a:lnTo>
                      <a:pt x="10735" y="5798"/>
                    </a:lnTo>
                    <a:lnTo>
                      <a:pt x="10802" y="5847"/>
                    </a:lnTo>
                    <a:lnTo>
                      <a:pt x="10910" y="5850"/>
                    </a:lnTo>
                    <a:lnTo>
                      <a:pt x="11059" y="5867"/>
                    </a:lnTo>
                    <a:lnTo>
                      <a:pt x="11298" y="5840"/>
                    </a:lnTo>
                    <a:lnTo>
                      <a:pt x="11401" y="5783"/>
                    </a:lnTo>
                    <a:lnTo>
                      <a:pt x="11410" y="5725"/>
                    </a:lnTo>
                    <a:lnTo>
                      <a:pt x="11483" y="5763"/>
                    </a:lnTo>
                    <a:lnTo>
                      <a:pt x="11540" y="5753"/>
                    </a:lnTo>
                    <a:lnTo>
                      <a:pt x="11654" y="5829"/>
                    </a:lnTo>
                    <a:lnTo>
                      <a:pt x="11636" y="5884"/>
                    </a:lnTo>
                    <a:lnTo>
                      <a:pt x="11790" y="5891"/>
                    </a:lnTo>
                    <a:lnTo>
                      <a:pt x="11928" y="5927"/>
                    </a:lnTo>
                    <a:lnTo>
                      <a:pt x="11983" y="5971"/>
                    </a:lnTo>
                    <a:lnTo>
                      <a:pt x="12041" y="6033"/>
                    </a:lnTo>
                    <a:lnTo>
                      <a:pt x="12042" y="6227"/>
                    </a:lnTo>
                    <a:lnTo>
                      <a:pt x="12062" y="6318"/>
                    </a:lnTo>
                    <a:lnTo>
                      <a:pt x="12115" y="6366"/>
                    </a:lnTo>
                    <a:lnTo>
                      <a:pt x="11981" y="6446"/>
                    </a:lnTo>
                    <a:lnTo>
                      <a:pt x="11847" y="6500"/>
                    </a:lnTo>
                    <a:lnTo>
                      <a:pt x="11853" y="6641"/>
                    </a:lnTo>
                    <a:lnTo>
                      <a:pt x="11943" y="6676"/>
                    </a:lnTo>
                    <a:lnTo>
                      <a:pt x="12145" y="6567"/>
                    </a:lnTo>
                    <a:lnTo>
                      <a:pt x="12120" y="6518"/>
                    </a:lnTo>
                    <a:lnTo>
                      <a:pt x="12266" y="6555"/>
                    </a:lnTo>
                    <a:lnTo>
                      <a:pt x="12422" y="6591"/>
                    </a:lnTo>
                    <a:lnTo>
                      <a:pt x="12422" y="6647"/>
                    </a:lnTo>
                    <a:lnTo>
                      <a:pt x="12557" y="6686"/>
                    </a:lnTo>
                    <a:lnTo>
                      <a:pt x="12770" y="6703"/>
                    </a:lnTo>
                    <a:lnTo>
                      <a:pt x="13009" y="6659"/>
                    </a:lnTo>
                    <a:lnTo>
                      <a:pt x="12961" y="6611"/>
                    </a:lnTo>
                    <a:lnTo>
                      <a:pt x="12824" y="6557"/>
                    </a:lnTo>
                    <a:lnTo>
                      <a:pt x="12638" y="6472"/>
                    </a:lnTo>
                    <a:lnTo>
                      <a:pt x="12895" y="6505"/>
                    </a:lnTo>
                    <a:lnTo>
                      <a:pt x="13013" y="6497"/>
                    </a:lnTo>
                    <a:lnTo>
                      <a:pt x="12958" y="6371"/>
                    </a:lnTo>
                    <a:lnTo>
                      <a:pt x="12807" y="6246"/>
                    </a:lnTo>
                    <a:lnTo>
                      <a:pt x="12752" y="6219"/>
                    </a:lnTo>
                    <a:lnTo>
                      <a:pt x="12615" y="6197"/>
                    </a:lnTo>
                    <a:lnTo>
                      <a:pt x="12485" y="6143"/>
                    </a:lnTo>
                    <a:lnTo>
                      <a:pt x="12435" y="6051"/>
                    </a:lnTo>
                    <a:lnTo>
                      <a:pt x="12503" y="5988"/>
                    </a:lnTo>
                    <a:lnTo>
                      <a:pt x="12706" y="6080"/>
                    </a:lnTo>
                    <a:lnTo>
                      <a:pt x="12830" y="6098"/>
                    </a:lnTo>
                    <a:lnTo>
                      <a:pt x="12804" y="5859"/>
                    </a:lnTo>
                    <a:lnTo>
                      <a:pt x="12741" y="5745"/>
                    </a:lnTo>
                    <a:lnTo>
                      <a:pt x="12641" y="5792"/>
                    </a:lnTo>
                    <a:lnTo>
                      <a:pt x="12455" y="5706"/>
                    </a:lnTo>
                    <a:lnTo>
                      <a:pt x="12339" y="5725"/>
                    </a:lnTo>
                    <a:lnTo>
                      <a:pt x="12135" y="5698"/>
                    </a:lnTo>
                    <a:lnTo>
                      <a:pt x="12190" y="5574"/>
                    </a:lnTo>
                    <a:lnTo>
                      <a:pt x="12039" y="5462"/>
                    </a:lnTo>
                    <a:lnTo>
                      <a:pt x="11951" y="5427"/>
                    </a:lnTo>
                    <a:lnTo>
                      <a:pt x="11784" y="5430"/>
                    </a:lnTo>
                    <a:lnTo>
                      <a:pt x="11668" y="5358"/>
                    </a:lnTo>
                    <a:lnTo>
                      <a:pt x="11590" y="5435"/>
                    </a:lnTo>
                    <a:lnTo>
                      <a:pt x="11545" y="5371"/>
                    </a:lnTo>
                    <a:lnTo>
                      <a:pt x="11430" y="5326"/>
                    </a:lnTo>
                    <a:lnTo>
                      <a:pt x="11275" y="5291"/>
                    </a:lnTo>
                    <a:lnTo>
                      <a:pt x="11256" y="5371"/>
                    </a:lnTo>
                    <a:lnTo>
                      <a:pt x="11170" y="5453"/>
                    </a:lnTo>
                    <a:lnTo>
                      <a:pt x="11132" y="5346"/>
                    </a:lnTo>
                    <a:lnTo>
                      <a:pt x="10973" y="5209"/>
                    </a:lnTo>
                    <a:close/>
                    <a:moveTo>
                      <a:pt x="10440" y="5268"/>
                    </a:moveTo>
                    <a:lnTo>
                      <a:pt x="10331" y="5278"/>
                    </a:lnTo>
                    <a:lnTo>
                      <a:pt x="10286" y="5331"/>
                    </a:lnTo>
                    <a:lnTo>
                      <a:pt x="10268" y="5405"/>
                    </a:lnTo>
                    <a:lnTo>
                      <a:pt x="10279" y="5489"/>
                    </a:lnTo>
                    <a:lnTo>
                      <a:pt x="10336" y="5634"/>
                    </a:lnTo>
                    <a:lnTo>
                      <a:pt x="10404" y="5633"/>
                    </a:lnTo>
                    <a:lnTo>
                      <a:pt x="10442" y="5497"/>
                    </a:lnTo>
                    <a:lnTo>
                      <a:pt x="10502" y="5453"/>
                    </a:lnTo>
                    <a:lnTo>
                      <a:pt x="10548" y="5291"/>
                    </a:lnTo>
                    <a:lnTo>
                      <a:pt x="10440" y="5268"/>
                    </a:lnTo>
                    <a:close/>
                    <a:moveTo>
                      <a:pt x="10029" y="5356"/>
                    </a:moveTo>
                    <a:lnTo>
                      <a:pt x="9969" y="5442"/>
                    </a:lnTo>
                    <a:lnTo>
                      <a:pt x="10036" y="5551"/>
                    </a:lnTo>
                    <a:lnTo>
                      <a:pt x="9920" y="5534"/>
                    </a:lnTo>
                    <a:lnTo>
                      <a:pt x="9918" y="5589"/>
                    </a:lnTo>
                    <a:lnTo>
                      <a:pt x="10070" y="5715"/>
                    </a:lnTo>
                    <a:lnTo>
                      <a:pt x="10115" y="5778"/>
                    </a:lnTo>
                    <a:lnTo>
                      <a:pt x="10177" y="5788"/>
                    </a:lnTo>
                    <a:lnTo>
                      <a:pt x="10268" y="5711"/>
                    </a:lnTo>
                    <a:lnTo>
                      <a:pt x="10260" y="5557"/>
                    </a:lnTo>
                    <a:lnTo>
                      <a:pt x="10165" y="5492"/>
                    </a:lnTo>
                    <a:lnTo>
                      <a:pt x="10208" y="5407"/>
                    </a:lnTo>
                    <a:lnTo>
                      <a:pt x="10188" y="5358"/>
                    </a:lnTo>
                    <a:lnTo>
                      <a:pt x="10095" y="5388"/>
                    </a:lnTo>
                    <a:lnTo>
                      <a:pt x="10029" y="5356"/>
                    </a:lnTo>
                    <a:close/>
                    <a:moveTo>
                      <a:pt x="9767" y="5400"/>
                    </a:moveTo>
                    <a:lnTo>
                      <a:pt x="9694" y="5405"/>
                    </a:lnTo>
                    <a:lnTo>
                      <a:pt x="9674" y="5428"/>
                    </a:lnTo>
                    <a:lnTo>
                      <a:pt x="9755" y="5549"/>
                    </a:lnTo>
                    <a:lnTo>
                      <a:pt x="9807" y="5437"/>
                    </a:lnTo>
                    <a:lnTo>
                      <a:pt x="9767" y="5400"/>
                    </a:lnTo>
                    <a:close/>
                    <a:moveTo>
                      <a:pt x="9225" y="5420"/>
                    </a:moveTo>
                    <a:lnTo>
                      <a:pt x="9054" y="5500"/>
                    </a:lnTo>
                    <a:lnTo>
                      <a:pt x="8997" y="5562"/>
                    </a:lnTo>
                    <a:lnTo>
                      <a:pt x="8913" y="5680"/>
                    </a:lnTo>
                    <a:lnTo>
                      <a:pt x="9002" y="5741"/>
                    </a:lnTo>
                    <a:lnTo>
                      <a:pt x="9095" y="5753"/>
                    </a:lnTo>
                    <a:lnTo>
                      <a:pt x="8939" y="5800"/>
                    </a:lnTo>
                    <a:lnTo>
                      <a:pt x="8954" y="5869"/>
                    </a:lnTo>
                    <a:lnTo>
                      <a:pt x="9041" y="5886"/>
                    </a:lnTo>
                    <a:lnTo>
                      <a:pt x="9177" y="5889"/>
                    </a:lnTo>
                    <a:lnTo>
                      <a:pt x="9291" y="5942"/>
                    </a:lnTo>
                    <a:lnTo>
                      <a:pt x="9203" y="5964"/>
                    </a:lnTo>
                    <a:lnTo>
                      <a:pt x="9115" y="5946"/>
                    </a:lnTo>
                    <a:lnTo>
                      <a:pt x="9011" y="5961"/>
                    </a:lnTo>
                    <a:lnTo>
                      <a:pt x="8964" y="5974"/>
                    </a:lnTo>
                    <a:lnTo>
                      <a:pt x="9012" y="6123"/>
                    </a:lnTo>
                    <a:lnTo>
                      <a:pt x="9075" y="6112"/>
                    </a:lnTo>
                    <a:lnTo>
                      <a:pt x="9157" y="6170"/>
                    </a:lnTo>
                    <a:lnTo>
                      <a:pt x="9178" y="6256"/>
                    </a:lnTo>
                    <a:lnTo>
                      <a:pt x="9273" y="6252"/>
                    </a:lnTo>
                    <a:lnTo>
                      <a:pt x="9482" y="6235"/>
                    </a:lnTo>
                    <a:lnTo>
                      <a:pt x="9614" y="6180"/>
                    </a:lnTo>
                    <a:lnTo>
                      <a:pt x="9694" y="6172"/>
                    </a:lnTo>
                    <a:lnTo>
                      <a:pt x="9810" y="6219"/>
                    </a:lnTo>
                    <a:lnTo>
                      <a:pt x="9934" y="6244"/>
                    </a:lnTo>
                    <a:lnTo>
                      <a:pt x="9956" y="6179"/>
                    </a:lnTo>
                    <a:lnTo>
                      <a:pt x="9913" y="6112"/>
                    </a:lnTo>
                    <a:lnTo>
                      <a:pt x="10022" y="6093"/>
                    </a:lnTo>
                    <a:lnTo>
                      <a:pt x="10026" y="6016"/>
                    </a:lnTo>
                    <a:lnTo>
                      <a:pt x="9906" y="5937"/>
                    </a:lnTo>
                    <a:lnTo>
                      <a:pt x="9800" y="5854"/>
                    </a:lnTo>
                    <a:lnTo>
                      <a:pt x="9784" y="5731"/>
                    </a:lnTo>
                    <a:lnTo>
                      <a:pt x="9752" y="5564"/>
                    </a:lnTo>
                    <a:lnTo>
                      <a:pt x="9694" y="5494"/>
                    </a:lnTo>
                    <a:lnTo>
                      <a:pt x="9641" y="5465"/>
                    </a:lnTo>
                    <a:lnTo>
                      <a:pt x="9589" y="5489"/>
                    </a:lnTo>
                    <a:lnTo>
                      <a:pt x="9614" y="5666"/>
                    </a:lnTo>
                    <a:lnTo>
                      <a:pt x="9580" y="5736"/>
                    </a:lnTo>
                    <a:lnTo>
                      <a:pt x="9548" y="5566"/>
                    </a:lnTo>
                    <a:lnTo>
                      <a:pt x="9503" y="5507"/>
                    </a:lnTo>
                    <a:lnTo>
                      <a:pt x="9427" y="5589"/>
                    </a:lnTo>
                    <a:lnTo>
                      <a:pt x="9362" y="5497"/>
                    </a:lnTo>
                    <a:lnTo>
                      <a:pt x="9230" y="5536"/>
                    </a:lnTo>
                    <a:lnTo>
                      <a:pt x="9273" y="5458"/>
                    </a:lnTo>
                    <a:lnTo>
                      <a:pt x="9225" y="5420"/>
                    </a:lnTo>
                    <a:close/>
                    <a:moveTo>
                      <a:pt x="5030" y="5715"/>
                    </a:moveTo>
                    <a:lnTo>
                      <a:pt x="5015" y="5785"/>
                    </a:lnTo>
                    <a:lnTo>
                      <a:pt x="5015" y="5847"/>
                    </a:lnTo>
                    <a:lnTo>
                      <a:pt x="5065" y="5865"/>
                    </a:lnTo>
                    <a:lnTo>
                      <a:pt x="5115" y="5810"/>
                    </a:lnTo>
                    <a:lnTo>
                      <a:pt x="5095" y="5753"/>
                    </a:lnTo>
                    <a:lnTo>
                      <a:pt x="5030" y="5715"/>
                    </a:lnTo>
                    <a:close/>
                    <a:moveTo>
                      <a:pt x="11747" y="5959"/>
                    </a:moveTo>
                    <a:lnTo>
                      <a:pt x="11699" y="6004"/>
                    </a:lnTo>
                    <a:lnTo>
                      <a:pt x="11716" y="6105"/>
                    </a:lnTo>
                    <a:lnTo>
                      <a:pt x="11772" y="6180"/>
                    </a:lnTo>
                    <a:lnTo>
                      <a:pt x="11842" y="6143"/>
                    </a:lnTo>
                    <a:lnTo>
                      <a:pt x="11860" y="6078"/>
                    </a:lnTo>
                    <a:lnTo>
                      <a:pt x="11857" y="6053"/>
                    </a:lnTo>
                    <a:lnTo>
                      <a:pt x="11818" y="5984"/>
                    </a:lnTo>
                    <a:lnTo>
                      <a:pt x="11747" y="5959"/>
                    </a:lnTo>
                    <a:close/>
                    <a:moveTo>
                      <a:pt x="10203" y="5983"/>
                    </a:moveTo>
                    <a:lnTo>
                      <a:pt x="10165" y="6061"/>
                    </a:lnTo>
                    <a:lnTo>
                      <a:pt x="10110" y="6120"/>
                    </a:lnTo>
                    <a:lnTo>
                      <a:pt x="10208" y="6192"/>
                    </a:lnTo>
                    <a:lnTo>
                      <a:pt x="10263" y="6169"/>
                    </a:lnTo>
                    <a:lnTo>
                      <a:pt x="10361" y="6212"/>
                    </a:lnTo>
                    <a:lnTo>
                      <a:pt x="10396" y="6145"/>
                    </a:lnTo>
                    <a:lnTo>
                      <a:pt x="10346" y="6083"/>
                    </a:lnTo>
                    <a:lnTo>
                      <a:pt x="10321" y="6053"/>
                    </a:lnTo>
                    <a:lnTo>
                      <a:pt x="10278" y="6026"/>
                    </a:lnTo>
                    <a:lnTo>
                      <a:pt x="10203" y="5983"/>
                    </a:lnTo>
                    <a:close/>
                    <a:moveTo>
                      <a:pt x="11228" y="6606"/>
                    </a:moveTo>
                    <a:lnTo>
                      <a:pt x="11250" y="6771"/>
                    </a:lnTo>
                    <a:lnTo>
                      <a:pt x="11281" y="6912"/>
                    </a:lnTo>
                    <a:lnTo>
                      <a:pt x="11235" y="7016"/>
                    </a:lnTo>
                    <a:lnTo>
                      <a:pt x="11341" y="6972"/>
                    </a:lnTo>
                    <a:lnTo>
                      <a:pt x="11401" y="7069"/>
                    </a:lnTo>
                    <a:lnTo>
                      <a:pt x="11488" y="6947"/>
                    </a:lnTo>
                    <a:lnTo>
                      <a:pt x="11535" y="6833"/>
                    </a:lnTo>
                    <a:lnTo>
                      <a:pt x="11608" y="6899"/>
                    </a:lnTo>
                    <a:lnTo>
                      <a:pt x="11747" y="6902"/>
                    </a:lnTo>
                    <a:lnTo>
                      <a:pt x="11795" y="6825"/>
                    </a:lnTo>
                    <a:lnTo>
                      <a:pt x="11717" y="6786"/>
                    </a:lnTo>
                    <a:lnTo>
                      <a:pt x="11666" y="6818"/>
                    </a:lnTo>
                    <a:lnTo>
                      <a:pt x="11628" y="6738"/>
                    </a:lnTo>
                    <a:lnTo>
                      <a:pt x="11520" y="6711"/>
                    </a:lnTo>
                    <a:lnTo>
                      <a:pt x="11415" y="6674"/>
                    </a:lnTo>
                    <a:lnTo>
                      <a:pt x="11356" y="6641"/>
                    </a:lnTo>
                    <a:lnTo>
                      <a:pt x="11326" y="6678"/>
                    </a:lnTo>
                    <a:lnTo>
                      <a:pt x="11286" y="6606"/>
                    </a:lnTo>
                    <a:lnTo>
                      <a:pt x="11228" y="6606"/>
                    </a:lnTo>
                    <a:close/>
                    <a:moveTo>
                      <a:pt x="5422" y="6833"/>
                    </a:moveTo>
                    <a:lnTo>
                      <a:pt x="5321" y="6837"/>
                    </a:lnTo>
                    <a:lnTo>
                      <a:pt x="5274" y="6914"/>
                    </a:lnTo>
                    <a:lnTo>
                      <a:pt x="5276" y="6981"/>
                    </a:lnTo>
                    <a:lnTo>
                      <a:pt x="5387" y="6981"/>
                    </a:lnTo>
                    <a:lnTo>
                      <a:pt x="5501" y="6956"/>
                    </a:lnTo>
                    <a:lnTo>
                      <a:pt x="5510" y="6885"/>
                    </a:lnTo>
                    <a:lnTo>
                      <a:pt x="5475" y="6840"/>
                    </a:lnTo>
                    <a:lnTo>
                      <a:pt x="5422" y="6833"/>
                    </a:lnTo>
                    <a:close/>
                    <a:moveTo>
                      <a:pt x="11709" y="7011"/>
                    </a:moveTo>
                    <a:lnTo>
                      <a:pt x="11596" y="7043"/>
                    </a:lnTo>
                    <a:lnTo>
                      <a:pt x="11561" y="7141"/>
                    </a:lnTo>
                    <a:lnTo>
                      <a:pt x="11596" y="7183"/>
                    </a:lnTo>
                    <a:lnTo>
                      <a:pt x="11656" y="7172"/>
                    </a:lnTo>
                    <a:lnTo>
                      <a:pt x="11719" y="7046"/>
                    </a:lnTo>
                    <a:lnTo>
                      <a:pt x="11709" y="7011"/>
                    </a:lnTo>
                    <a:close/>
                    <a:moveTo>
                      <a:pt x="11938" y="7044"/>
                    </a:moveTo>
                    <a:lnTo>
                      <a:pt x="11903" y="7051"/>
                    </a:lnTo>
                    <a:lnTo>
                      <a:pt x="11891" y="7113"/>
                    </a:lnTo>
                    <a:lnTo>
                      <a:pt x="11891" y="7126"/>
                    </a:lnTo>
                    <a:lnTo>
                      <a:pt x="11935" y="7172"/>
                    </a:lnTo>
                    <a:lnTo>
                      <a:pt x="11978" y="7173"/>
                    </a:lnTo>
                    <a:lnTo>
                      <a:pt x="11973" y="7073"/>
                    </a:lnTo>
                    <a:lnTo>
                      <a:pt x="11938" y="7044"/>
                    </a:lnTo>
                    <a:close/>
                    <a:moveTo>
                      <a:pt x="14986" y="7709"/>
                    </a:moveTo>
                    <a:lnTo>
                      <a:pt x="14943" y="7733"/>
                    </a:lnTo>
                    <a:lnTo>
                      <a:pt x="14912" y="7841"/>
                    </a:lnTo>
                    <a:lnTo>
                      <a:pt x="14922" y="7970"/>
                    </a:lnTo>
                    <a:lnTo>
                      <a:pt x="15004" y="8289"/>
                    </a:lnTo>
                    <a:lnTo>
                      <a:pt x="14991" y="8439"/>
                    </a:lnTo>
                    <a:lnTo>
                      <a:pt x="15059" y="8456"/>
                    </a:lnTo>
                    <a:lnTo>
                      <a:pt x="15038" y="8553"/>
                    </a:lnTo>
                    <a:lnTo>
                      <a:pt x="15082" y="8590"/>
                    </a:lnTo>
                    <a:lnTo>
                      <a:pt x="15265" y="8464"/>
                    </a:lnTo>
                    <a:lnTo>
                      <a:pt x="15354" y="8381"/>
                    </a:lnTo>
                    <a:lnTo>
                      <a:pt x="15465" y="8352"/>
                    </a:lnTo>
                    <a:lnTo>
                      <a:pt x="15454" y="8476"/>
                    </a:lnTo>
                    <a:lnTo>
                      <a:pt x="15510" y="8439"/>
                    </a:lnTo>
                    <a:lnTo>
                      <a:pt x="15517" y="8222"/>
                    </a:lnTo>
                    <a:lnTo>
                      <a:pt x="15555" y="8222"/>
                    </a:lnTo>
                    <a:lnTo>
                      <a:pt x="15626" y="8364"/>
                    </a:lnTo>
                    <a:lnTo>
                      <a:pt x="15704" y="8345"/>
                    </a:lnTo>
                    <a:lnTo>
                      <a:pt x="15739" y="8305"/>
                    </a:lnTo>
                    <a:lnTo>
                      <a:pt x="15674" y="8139"/>
                    </a:lnTo>
                    <a:lnTo>
                      <a:pt x="15578" y="8067"/>
                    </a:lnTo>
                    <a:lnTo>
                      <a:pt x="15509" y="7995"/>
                    </a:lnTo>
                    <a:lnTo>
                      <a:pt x="15469" y="8071"/>
                    </a:lnTo>
                    <a:lnTo>
                      <a:pt x="15412" y="7937"/>
                    </a:lnTo>
                    <a:lnTo>
                      <a:pt x="15295" y="7959"/>
                    </a:lnTo>
                    <a:lnTo>
                      <a:pt x="15283" y="8027"/>
                    </a:lnTo>
                    <a:lnTo>
                      <a:pt x="15179" y="8046"/>
                    </a:lnTo>
                    <a:lnTo>
                      <a:pt x="15169" y="7969"/>
                    </a:lnTo>
                    <a:lnTo>
                      <a:pt x="15089" y="7979"/>
                    </a:lnTo>
                    <a:lnTo>
                      <a:pt x="15071" y="8076"/>
                    </a:lnTo>
                    <a:lnTo>
                      <a:pt x="15029" y="7895"/>
                    </a:lnTo>
                    <a:lnTo>
                      <a:pt x="15001" y="7763"/>
                    </a:lnTo>
                    <a:lnTo>
                      <a:pt x="14986" y="7709"/>
                    </a:lnTo>
                    <a:close/>
                    <a:moveTo>
                      <a:pt x="6722" y="8401"/>
                    </a:moveTo>
                    <a:lnTo>
                      <a:pt x="6692" y="8454"/>
                    </a:lnTo>
                    <a:lnTo>
                      <a:pt x="6679" y="8540"/>
                    </a:lnTo>
                    <a:lnTo>
                      <a:pt x="6705" y="8615"/>
                    </a:lnTo>
                    <a:lnTo>
                      <a:pt x="6710" y="8711"/>
                    </a:lnTo>
                    <a:lnTo>
                      <a:pt x="6740" y="8816"/>
                    </a:lnTo>
                    <a:lnTo>
                      <a:pt x="6782" y="8831"/>
                    </a:lnTo>
                    <a:lnTo>
                      <a:pt x="6748" y="8654"/>
                    </a:lnTo>
                    <a:lnTo>
                      <a:pt x="6856" y="8463"/>
                    </a:lnTo>
                    <a:lnTo>
                      <a:pt x="6757" y="8441"/>
                    </a:lnTo>
                    <a:lnTo>
                      <a:pt x="6722" y="8401"/>
                    </a:lnTo>
                    <a:close/>
                    <a:moveTo>
                      <a:pt x="14532" y="8473"/>
                    </a:moveTo>
                    <a:lnTo>
                      <a:pt x="14383" y="8510"/>
                    </a:lnTo>
                    <a:lnTo>
                      <a:pt x="14356" y="8543"/>
                    </a:lnTo>
                    <a:lnTo>
                      <a:pt x="14492" y="8567"/>
                    </a:lnTo>
                    <a:lnTo>
                      <a:pt x="14646" y="8541"/>
                    </a:lnTo>
                    <a:lnTo>
                      <a:pt x="14691" y="8508"/>
                    </a:lnTo>
                    <a:lnTo>
                      <a:pt x="14671" y="8479"/>
                    </a:lnTo>
                    <a:lnTo>
                      <a:pt x="14532" y="8473"/>
                    </a:lnTo>
                    <a:close/>
                    <a:moveTo>
                      <a:pt x="14931" y="8960"/>
                    </a:moveTo>
                    <a:lnTo>
                      <a:pt x="14840" y="9024"/>
                    </a:lnTo>
                    <a:lnTo>
                      <a:pt x="14754" y="9047"/>
                    </a:lnTo>
                    <a:lnTo>
                      <a:pt x="14673" y="8987"/>
                    </a:lnTo>
                    <a:lnTo>
                      <a:pt x="14663" y="9062"/>
                    </a:lnTo>
                    <a:lnTo>
                      <a:pt x="14719" y="9104"/>
                    </a:lnTo>
                    <a:lnTo>
                      <a:pt x="14888" y="9094"/>
                    </a:lnTo>
                    <a:lnTo>
                      <a:pt x="14920" y="9061"/>
                    </a:lnTo>
                    <a:lnTo>
                      <a:pt x="14931" y="8960"/>
                    </a:lnTo>
                    <a:close/>
                    <a:moveTo>
                      <a:pt x="6991" y="9188"/>
                    </a:moveTo>
                    <a:lnTo>
                      <a:pt x="6967" y="9226"/>
                    </a:lnTo>
                    <a:lnTo>
                      <a:pt x="6979" y="9340"/>
                    </a:lnTo>
                    <a:lnTo>
                      <a:pt x="7084" y="9407"/>
                    </a:lnTo>
                    <a:lnTo>
                      <a:pt x="7088" y="9466"/>
                    </a:lnTo>
                    <a:lnTo>
                      <a:pt x="7171" y="9560"/>
                    </a:lnTo>
                    <a:lnTo>
                      <a:pt x="7188" y="9635"/>
                    </a:lnTo>
                    <a:lnTo>
                      <a:pt x="7359" y="9769"/>
                    </a:lnTo>
                    <a:lnTo>
                      <a:pt x="7424" y="9759"/>
                    </a:lnTo>
                    <a:lnTo>
                      <a:pt x="7402" y="9643"/>
                    </a:lnTo>
                    <a:lnTo>
                      <a:pt x="7306" y="9536"/>
                    </a:lnTo>
                    <a:lnTo>
                      <a:pt x="7273" y="9434"/>
                    </a:lnTo>
                    <a:lnTo>
                      <a:pt x="7253" y="9359"/>
                    </a:lnTo>
                    <a:lnTo>
                      <a:pt x="7153" y="9310"/>
                    </a:lnTo>
                    <a:lnTo>
                      <a:pt x="7093" y="9263"/>
                    </a:lnTo>
                    <a:lnTo>
                      <a:pt x="6991" y="9188"/>
                    </a:lnTo>
                    <a:close/>
                    <a:moveTo>
                      <a:pt x="1690" y="11921"/>
                    </a:moveTo>
                    <a:lnTo>
                      <a:pt x="1680" y="11926"/>
                    </a:lnTo>
                    <a:lnTo>
                      <a:pt x="1703" y="11989"/>
                    </a:lnTo>
                    <a:lnTo>
                      <a:pt x="1720" y="11986"/>
                    </a:lnTo>
                    <a:lnTo>
                      <a:pt x="1730" y="11947"/>
                    </a:lnTo>
                    <a:lnTo>
                      <a:pt x="1710" y="11921"/>
                    </a:lnTo>
                    <a:lnTo>
                      <a:pt x="1690" y="11921"/>
                    </a:lnTo>
                    <a:close/>
                    <a:moveTo>
                      <a:pt x="1805" y="12157"/>
                    </a:moveTo>
                    <a:lnTo>
                      <a:pt x="1806" y="12167"/>
                    </a:lnTo>
                    <a:lnTo>
                      <a:pt x="1808" y="12215"/>
                    </a:lnTo>
                    <a:lnTo>
                      <a:pt x="1841" y="12256"/>
                    </a:lnTo>
                    <a:lnTo>
                      <a:pt x="1848" y="12264"/>
                    </a:lnTo>
                    <a:lnTo>
                      <a:pt x="1856" y="12261"/>
                    </a:lnTo>
                    <a:lnTo>
                      <a:pt x="1843" y="12180"/>
                    </a:lnTo>
                    <a:lnTo>
                      <a:pt x="1838" y="12162"/>
                    </a:lnTo>
                    <a:lnTo>
                      <a:pt x="1805" y="12157"/>
                    </a:lnTo>
                    <a:close/>
                    <a:moveTo>
                      <a:pt x="1892" y="12318"/>
                    </a:moveTo>
                    <a:lnTo>
                      <a:pt x="1878" y="12329"/>
                    </a:lnTo>
                    <a:lnTo>
                      <a:pt x="1932" y="12388"/>
                    </a:lnTo>
                    <a:lnTo>
                      <a:pt x="1941" y="12373"/>
                    </a:lnTo>
                    <a:lnTo>
                      <a:pt x="1892" y="12318"/>
                    </a:lnTo>
                    <a:close/>
                    <a:moveTo>
                      <a:pt x="1949" y="12415"/>
                    </a:moveTo>
                    <a:lnTo>
                      <a:pt x="1934" y="12418"/>
                    </a:lnTo>
                    <a:lnTo>
                      <a:pt x="1932" y="12428"/>
                    </a:lnTo>
                    <a:lnTo>
                      <a:pt x="1941" y="12453"/>
                    </a:lnTo>
                    <a:lnTo>
                      <a:pt x="1949" y="12502"/>
                    </a:lnTo>
                    <a:lnTo>
                      <a:pt x="1987" y="12525"/>
                    </a:lnTo>
                    <a:lnTo>
                      <a:pt x="2002" y="12514"/>
                    </a:lnTo>
                    <a:lnTo>
                      <a:pt x="1980" y="12465"/>
                    </a:lnTo>
                    <a:lnTo>
                      <a:pt x="1949" y="12415"/>
                    </a:lnTo>
                    <a:close/>
                    <a:moveTo>
                      <a:pt x="1994" y="12606"/>
                    </a:moveTo>
                    <a:lnTo>
                      <a:pt x="1984" y="12614"/>
                    </a:lnTo>
                    <a:lnTo>
                      <a:pt x="1982" y="12652"/>
                    </a:lnTo>
                    <a:lnTo>
                      <a:pt x="1955" y="12661"/>
                    </a:lnTo>
                    <a:lnTo>
                      <a:pt x="1946" y="12673"/>
                    </a:lnTo>
                    <a:lnTo>
                      <a:pt x="1949" y="12746"/>
                    </a:lnTo>
                    <a:lnTo>
                      <a:pt x="1934" y="12786"/>
                    </a:lnTo>
                    <a:lnTo>
                      <a:pt x="1954" y="12833"/>
                    </a:lnTo>
                    <a:lnTo>
                      <a:pt x="1977" y="12822"/>
                    </a:lnTo>
                    <a:lnTo>
                      <a:pt x="2019" y="12830"/>
                    </a:lnTo>
                    <a:lnTo>
                      <a:pt x="2070" y="12835"/>
                    </a:lnTo>
                    <a:lnTo>
                      <a:pt x="2075" y="12828"/>
                    </a:lnTo>
                    <a:lnTo>
                      <a:pt x="2062" y="12748"/>
                    </a:lnTo>
                    <a:lnTo>
                      <a:pt x="2050" y="12711"/>
                    </a:lnTo>
                    <a:lnTo>
                      <a:pt x="2035" y="12681"/>
                    </a:lnTo>
                    <a:lnTo>
                      <a:pt x="2000" y="12616"/>
                    </a:lnTo>
                    <a:lnTo>
                      <a:pt x="1994" y="12606"/>
                    </a:lnTo>
                    <a:close/>
                    <a:moveTo>
                      <a:pt x="14242" y="13311"/>
                    </a:moveTo>
                    <a:lnTo>
                      <a:pt x="14247" y="13331"/>
                    </a:lnTo>
                    <a:lnTo>
                      <a:pt x="14334" y="13374"/>
                    </a:lnTo>
                    <a:lnTo>
                      <a:pt x="14354" y="13466"/>
                    </a:lnTo>
                    <a:lnTo>
                      <a:pt x="14387" y="13478"/>
                    </a:lnTo>
                    <a:lnTo>
                      <a:pt x="14384" y="13344"/>
                    </a:lnTo>
                    <a:lnTo>
                      <a:pt x="14242" y="13311"/>
                    </a:lnTo>
                    <a:close/>
                    <a:moveTo>
                      <a:pt x="14242" y="13349"/>
                    </a:moveTo>
                    <a:lnTo>
                      <a:pt x="14137" y="13381"/>
                    </a:lnTo>
                    <a:lnTo>
                      <a:pt x="14067" y="13419"/>
                    </a:lnTo>
                    <a:lnTo>
                      <a:pt x="14094" y="13481"/>
                    </a:lnTo>
                    <a:lnTo>
                      <a:pt x="14258" y="13393"/>
                    </a:lnTo>
                    <a:lnTo>
                      <a:pt x="14242" y="13349"/>
                    </a:lnTo>
                    <a:close/>
                    <a:moveTo>
                      <a:pt x="14306" y="13642"/>
                    </a:moveTo>
                    <a:lnTo>
                      <a:pt x="14256" y="13652"/>
                    </a:lnTo>
                    <a:lnTo>
                      <a:pt x="14248" y="13774"/>
                    </a:lnTo>
                    <a:lnTo>
                      <a:pt x="14319" y="13805"/>
                    </a:lnTo>
                    <a:lnTo>
                      <a:pt x="14383" y="13890"/>
                    </a:lnTo>
                    <a:lnTo>
                      <a:pt x="14419" y="13867"/>
                    </a:lnTo>
                    <a:lnTo>
                      <a:pt x="14396" y="13766"/>
                    </a:lnTo>
                    <a:lnTo>
                      <a:pt x="14306" y="13642"/>
                    </a:lnTo>
                    <a:close/>
                    <a:moveTo>
                      <a:pt x="16439" y="13930"/>
                    </a:moveTo>
                    <a:lnTo>
                      <a:pt x="16361" y="13959"/>
                    </a:lnTo>
                    <a:lnTo>
                      <a:pt x="16240" y="14022"/>
                    </a:lnTo>
                    <a:lnTo>
                      <a:pt x="16227" y="14057"/>
                    </a:lnTo>
                    <a:lnTo>
                      <a:pt x="16253" y="14123"/>
                    </a:lnTo>
                    <a:lnTo>
                      <a:pt x="16338" y="14069"/>
                    </a:lnTo>
                    <a:lnTo>
                      <a:pt x="16447" y="14009"/>
                    </a:lnTo>
                    <a:lnTo>
                      <a:pt x="16474" y="13947"/>
                    </a:lnTo>
                    <a:lnTo>
                      <a:pt x="16439" y="13930"/>
                    </a:lnTo>
                    <a:close/>
                    <a:moveTo>
                      <a:pt x="15767" y="14057"/>
                    </a:moveTo>
                    <a:lnTo>
                      <a:pt x="15728" y="14083"/>
                    </a:lnTo>
                    <a:lnTo>
                      <a:pt x="15626" y="14083"/>
                    </a:lnTo>
                    <a:lnTo>
                      <a:pt x="15507" y="14138"/>
                    </a:lnTo>
                    <a:lnTo>
                      <a:pt x="15495" y="14175"/>
                    </a:lnTo>
                    <a:lnTo>
                      <a:pt x="15354" y="14210"/>
                    </a:lnTo>
                    <a:lnTo>
                      <a:pt x="15258" y="14243"/>
                    </a:lnTo>
                    <a:lnTo>
                      <a:pt x="15233" y="14305"/>
                    </a:lnTo>
                    <a:lnTo>
                      <a:pt x="15338" y="14289"/>
                    </a:lnTo>
                    <a:lnTo>
                      <a:pt x="15353" y="14352"/>
                    </a:lnTo>
                    <a:lnTo>
                      <a:pt x="15441" y="14391"/>
                    </a:lnTo>
                    <a:lnTo>
                      <a:pt x="15393" y="14453"/>
                    </a:lnTo>
                    <a:lnTo>
                      <a:pt x="15270" y="14491"/>
                    </a:lnTo>
                    <a:lnTo>
                      <a:pt x="15119" y="14531"/>
                    </a:lnTo>
                    <a:lnTo>
                      <a:pt x="15117" y="14590"/>
                    </a:lnTo>
                    <a:lnTo>
                      <a:pt x="15213" y="14605"/>
                    </a:lnTo>
                    <a:lnTo>
                      <a:pt x="15281" y="14543"/>
                    </a:lnTo>
                    <a:lnTo>
                      <a:pt x="15381" y="14513"/>
                    </a:lnTo>
                    <a:lnTo>
                      <a:pt x="15452" y="14469"/>
                    </a:lnTo>
                    <a:lnTo>
                      <a:pt x="15562" y="14449"/>
                    </a:lnTo>
                    <a:lnTo>
                      <a:pt x="15580" y="14493"/>
                    </a:lnTo>
                    <a:lnTo>
                      <a:pt x="15626" y="14500"/>
                    </a:lnTo>
                    <a:lnTo>
                      <a:pt x="15663" y="14359"/>
                    </a:lnTo>
                    <a:lnTo>
                      <a:pt x="15708" y="14312"/>
                    </a:lnTo>
                    <a:lnTo>
                      <a:pt x="15741" y="14340"/>
                    </a:lnTo>
                    <a:lnTo>
                      <a:pt x="15797" y="14302"/>
                    </a:lnTo>
                    <a:lnTo>
                      <a:pt x="15817" y="14258"/>
                    </a:lnTo>
                    <a:lnTo>
                      <a:pt x="15869" y="14242"/>
                    </a:lnTo>
                    <a:lnTo>
                      <a:pt x="15937" y="14200"/>
                    </a:lnTo>
                    <a:lnTo>
                      <a:pt x="16018" y="14198"/>
                    </a:lnTo>
                    <a:lnTo>
                      <a:pt x="16056" y="14104"/>
                    </a:lnTo>
                    <a:lnTo>
                      <a:pt x="15966" y="14083"/>
                    </a:lnTo>
                    <a:lnTo>
                      <a:pt x="15898" y="14109"/>
                    </a:lnTo>
                    <a:lnTo>
                      <a:pt x="15892" y="14059"/>
                    </a:lnTo>
                    <a:lnTo>
                      <a:pt x="15809" y="14103"/>
                    </a:lnTo>
                    <a:lnTo>
                      <a:pt x="15767" y="14057"/>
                    </a:lnTo>
                    <a:close/>
                    <a:moveTo>
                      <a:pt x="14339" y="14128"/>
                    </a:moveTo>
                    <a:lnTo>
                      <a:pt x="14192" y="14200"/>
                    </a:lnTo>
                    <a:lnTo>
                      <a:pt x="14114" y="14158"/>
                    </a:lnTo>
                    <a:lnTo>
                      <a:pt x="13950" y="14150"/>
                    </a:lnTo>
                    <a:lnTo>
                      <a:pt x="13820" y="14188"/>
                    </a:lnTo>
                    <a:lnTo>
                      <a:pt x="13676" y="14218"/>
                    </a:lnTo>
                    <a:lnTo>
                      <a:pt x="13641" y="14248"/>
                    </a:lnTo>
                    <a:lnTo>
                      <a:pt x="13518" y="14302"/>
                    </a:lnTo>
                    <a:lnTo>
                      <a:pt x="13440" y="14359"/>
                    </a:lnTo>
                    <a:lnTo>
                      <a:pt x="13371" y="14419"/>
                    </a:lnTo>
                    <a:lnTo>
                      <a:pt x="13346" y="14491"/>
                    </a:lnTo>
                    <a:lnTo>
                      <a:pt x="13266" y="14568"/>
                    </a:lnTo>
                    <a:lnTo>
                      <a:pt x="13341" y="14565"/>
                    </a:lnTo>
                    <a:lnTo>
                      <a:pt x="13421" y="14525"/>
                    </a:lnTo>
                    <a:lnTo>
                      <a:pt x="13437" y="14476"/>
                    </a:lnTo>
                    <a:lnTo>
                      <a:pt x="13507" y="14454"/>
                    </a:lnTo>
                    <a:lnTo>
                      <a:pt x="13610" y="14330"/>
                    </a:lnTo>
                    <a:lnTo>
                      <a:pt x="13774" y="14290"/>
                    </a:lnTo>
                    <a:lnTo>
                      <a:pt x="13719" y="14352"/>
                    </a:lnTo>
                    <a:lnTo>
                      <a:pt x="13784" y="14369"/>
                    </a:lnTo>
                    <a:lnTo>
                      <a:pt x="14003" y="14329"/>
                    </a:lnTo>
                    <a:lnTo>
                      <a:pt x="14061" y="14349"/>
                    </a:lnTo>
                    <a:lnTo>
                      <a:pt x="14222" y="14344"/>
                    </a:lnTo>
                    <a:lnTo>
                      <a:pt x="14313" y="14305"/>
                    </a:lnTo>
                    <a:lnTo>
                      <a:pt x="14371" y="14389"/>
                    </a:lnTo>
                    <a:lnTo>
                      <a:pt x="14437" y="14418"/>
                    </a:lnTo>
                    <a:lnTo>
                      <a:pt x="14545" y="14391"/>
                    </a:lnTo>
                    <a:lnTo>
                      <a:pt x="14620" y="14411"/>
                    </a:lnTo>
                    <a:lnTo>
                      <a:pt x="14532" y="14545"/>
                    </a:lnTo>
                    <a:lnTo>
                      <a:pt x="14759" y="14441"/>
                    </a:lnTo>
                    <a:lnTo>
                      <a:pt x="14873" y="14411"/>
                    </a:lnTo>
                    <a:lnTo>
                      <a:pt x="14978" y="14361"/>
                    </a:lnTo>
                    <a:lnTo>
                      <a:pt x="15079" y="14295"/>
                    </a:lnTo>
                    <a:lnTo>
                      <a:pt x="15087" y="14248"/>
                    </a:lnTo>
                    <a:lnTo>
                      <a:pt x="14953" y="14230"/>
                    </a:lnTo>
                    <a:lnTo>
                      <a:pt x="14834" y="14268"/>
                    </a:lnTo>
                    <a:lnTo>
                      <a:pt x="14835" y="14217"/>
                    </a:lnTo>
                    <a:lnTo>
                      <a:pt x="14732" y="14220"/>
                    </a:lnTo>
                    <a:lnTo>
                      <a:pt x="14681" y="14242"/>
                    </a:lnTo>
                    <a:lnTo>
                      <a:pt x="14563" y="14203"/>
                    </a:lnTo>
                    <a:lnTo>
                      <a:pt x="14404" y="14148"/>
                    </a:lnTo>
                    <a:lnTo>
                      <a:pt x="14339" y="14128"/>
                    </a:lnTo>
                    <a:close/>
                    <a:moveTo>
                      <a:pt x="17426" y="14685"/>
                    </a:moveTo>
                    <a:lnTo>
                      <a:pt x="17396" y="14699"/>
                    </a:lnTo>
                    <a:lnTo>
                      <a:pt x="17318" y="14773"/>
                    </a:lnTo>
                    <a:lnTo>
                      <a:pt x="17333" y="14829"/>
                    </a:lnTo>
                    <a:lnTo>
                      <a:pt x="17300" y="14898"/>
                    </a:lnTo>
                    <a:lnTo>
                      <a:pt x="17330" y="14895"/>
                    </a:lnTo>
                    <a:lnTo>
                      <a:pt x="17444" y="14801"/>
                    </a:lnTo>
                    <a:lnTo>
                      <a:pt x="17426" y="14685"/>
                    </a:lnTo>
                    <a:close/>
                    <a:moveTo>
                      <a:pt x="14721" y="14736"/>
                    </a:moveTo>
                    <a:lnTo>
                      <a:pt x="14608" y="14762"/>
                    </a:lnTo>
                    <a:lnTo>
                      <a:pt x="14570" y="14769"/>
                    </a:lnTo>
                    <a:lnTo>
                      <a:pt x="14504" y="14806"/>
                    </a:lnTo>
                    <a:lnTo>
                      <a:pt x="14490" y="14851"/>
                    </a:lnTo>
                    <a:lnTo>
                      <a:pt x="14596" y="14878"/>
                    </a:lnTo>
                    <a:lnTo>
                      <a:pt x="14694" y="14871"/>
                    </a:lnTo>
                    <a:lnTo>
                      <a:pt x="14739" y="14824"/>
                    </a:lnTo>
                    <a:lnTo>
                      <a:pt x="14852" y="14778"/>
                    </a:lnTo>
                    <a:lnTo>
                      <a:pt x="14815" y="14742"/>
                    </a:lnTo>
                    <a:lnTo>
                      <a:pt x="14721" y="14736"/>
                    </a:lnTo>
                    <a:close/>
                  </a:path>
                </a:pathLst>
              </a:custGeom>
              <a:solidFill>
                <a:srgbClr val="008D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271" name="Group"/>
              <p:cNvGrpSpPr/>
              <p:nvPr/>
            </p:nvGrpSpPr>
            <p:grpSpPr>
              <a:xfrm>
                <a:off x="1065967" y="-1"/>
                <a:ext cx="1152590" cy="352556"/>
                <a:chOff x="0" y="0"/>
                <a:chExt cx="1152588" cy="352554"/>
              </a:xfrm>
            </p:grpSpPr>
            <p:sp>
              <p:nvSpPr>
                <p:cNvPr id="269" name="Line"/>
                <p:cNvSpPr/>
                <p:nvPr/>
              </p:nvSpPr>
              <p:spPr>
                <a:xfrm>
                  <a:off x="1087273" y="12213"/>
                  <a:ext cx="653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6" name="Connection Line"/>
                <p:cNvSpPr/>
                <p:nvPr/>
              </p:nvSpPr>
              <p:spPr>
                <a:xfrm>
                  <a:off x="0" y="0"/>
                  <a:ext cx="1071828" cy="3525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09" extrusionOk="0">
                      <a:moveTo>
                        <a:pt x="0" y="19609"/>
                      </a:moveTo>
                      <a:cubicBezTo>
                        <a:pt x="5431" y="4365"/>
                        <a:pt x="12631" y="-1991"/>
                        <a:pt x="21600" y="54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</p:grpSp>
          <p:grpSp>
            <p:nvGrpSpPr>
              <p:cNvPr id="274" name="Group"/>
              <p:cNvGrpSpPr/>
              <p:nvPr/>
            </p:nvGrpSpPr>
            <p:grpSpPr>
              <a:xfrm>
                <a:off x="1065967" y="1134309"/>
                <a:ext cx="1101790" cy="326884"/>
                <a:chOff x="0" y="0"/>
                <a:chExt cx="1101788" cy="326882"/>
              </a:xfrm>
            </p:grpSpPr>
            <p:sp>
              <p:nvSpPr>
                <p:cNvPr id="272" name="Line"/>
                <p:cNvSpPr/>
                <p:nvPr/>
              </p:nvSpPr>
              <p:spPr>
                <a:xfrm>
                  <a:off x="1036473" y="291322"/>
                  <a:ext cx="653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7" name="Connection Line"/>
                <p:cNvSpPr/>
                <p:nvPr/>
              </p:nvSpPr>
              <p:spPr>
                <a:xfrm>
                  <a:off x="0" y="0"/>
                  <a:ext cx="987359" cy="326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517" extrusionOk="0">
                      <a:moveTo>
                        <a:pt x="0" y="0"/>
                      </a:moveTo>
                      <a:cubicBezTo>
                        <a:pt x="4542" y="15956"/>
                        <a:pt x="11742" y="21600"/>
                        <a:pt x="21600" y="16933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</p:grpSp>
          <p:grpSp>
            <p:nvGrpSpPr>
              <p:cNvPr id="277" name="Group"/>
              <p:cNvGrpSpPr/>
              <p:nvPr/>
            </p:nvGrpSpPr>
            <p:grpSpPr>
              <a:xfrm>
                <a:off x="1167567" y="292356"/>
                <a:ext cx="1152590" cy="352555"/>
                <a:chOff x="0" y="0"/>
                <a:chExt cx="1152588" cy="352554"/>
              </a:xfrm>
            </p:grpSpPr>
            <p:sp>
              <p:nvSpPr>
                <p:cNvPr id="275" name="Line"/>
                <p:cNvSpPr/>
                <p:nvPr/>
              </p:nvSpPr>
              <p:spPr>
                <a:xfrm>
                  <a:off x="1087273" y="12213"/>
                  <a:ext cx="653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8" name="Connection Line"/>
                <p:cNvSpPr/>
                <p:nvPr/>
              </p:nvSpPr>
              <p:spPr>
                <a:xfrm>
                  <a:off x="0" y="0"/>
                  <a:ext cx="1071828" cy="3525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9609" extrusionOk="0">
                      <a:moveTo>
                        <a:pt x="0" y="19609"/>
                      </a:moveTo>
                      <a:cubicBezTo>
                        <a:pt x="5431" y="4365"/>
                        <a:pt x="12631" y="-1991"/>
                        <a:pt x="21600" y="540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</p:grpSp>
          <p:grpSp>
            <p:nvGrpSpPr>
              <p:cNvPr id="280" name="Group"/>
              <p:cNvGrpSpPr/>
              <p:nvPr/>
            </p:nvGrpSpPr>
            <p:grpSpPr>
              <a:xfrm>
                <a:off x="1167567" y="902106"/>
                <a:ext cx="1101790" cy="326884"/>
                <a:chOff x="0" y="0"/>
                <a:chExt cx="1101788" cy="326882"/>
              </a:xfrm>
            </p:grpSpPr>
            <p:sp>
              <p:nvSpPr>
                <p:cNvPr id="278" name="Line"/>
                <p:cNvSpPr/>
                <p:nvPr/>
              </p:nvSpPr>
              <p:spPr>
                <a:xfrm>
                  <a:off x="1036473" y="291322"/>
                  <a:ext cx="653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 sz="3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9" name="Connection Line"/>
                <p:cNvSpPr/>
                <p:nvPr/>
              </p:nvSpPr>
              <p:spPr>
                <a:xfrm>
                  <a:off x="0" y="0"/>
                  <a:ext cx="987359" cy="3268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18517" extrusionOk="0">
                      <a:moveTo>
                        <a:pt x="0" y="0"/>
                      </a:moveTo>
                      <a:cubicBezTo>
                        <a:pt x="4542" y="15956"/>
                        <a:pt x="11742" y="21600"/>
                        <a:pt x="21600" y="16933"/>
                      </a:cubicBez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</p:grpSp>
          <p:sp>
            <p:nvSpPr>
              <p:cNvPr id="320" name="Connection Line"/>
              <p:cNvSpPr/>
              <p:nvPr/>
            </p:nvSpPr>
            <p:spPr>
              <a:xfrm>
                <a:off x="1243767" y="760996"/>
                <a:ext cx="917378" cy="36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0"/>
                    </a:lnTo>
                  </a:path>
                </a:pathLst>
              </a:cu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</p:grpSp>
      <p:grpSp>
        <p:nvGrpSpPr>
          <p:cNvPr id="298" name="Group"/>
          <p:cNvGrpSpPr/>
          <p:nvPr/>
        </p:nvGrpSpPr>
        <p:grpSpPr>
          <a:xfrm>
            <a:off x="11271712" y="10087943"/>
            <a:ext cx="2816915" cy="1461193"/>
            <a:chOff x="0" y="0"/>
            <a:chExt cx="2816913" cy="1461192"/>
          </a:xfrm>
        </p:grpSpPr>
        <p:sp>
          <p:nvSpPr>
            <p:cNvPr id="284" name="South America Globe"/>
            <p:cNvSpPr/>
            <p:nvPr/>
          </p:nvSpPr>
          <p:spPr>
            <a:xfrm>
              <a:off x="0" y="202477"/>
              <a:ext cx="1099986" cy="109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701" y="0"/>
                    <a:pt x="4910" y="1321"/>
                    <a:pt x="2939" y="3419"/>
                  </a:cubicBezTo>
                  <a:lnTo>
                    <a:pt x="2929" y="3424"/>
                  </a:lnTo>
                  <a:lnTo>
                    <a:pt x="2892" y="3415"/>
                  </a:lnTo>
                  <a:lnTo>
                    <a:pt x="2843" y="3476"/>
                  </a:lnTo>
                  <a:lnTo>
                    <a:pt x="2823" y="3533"/>
                  </a:lnTo>
                  <a:lnTo>
                    <a:pt x="2808" y="3562"/>
                  </a:lnTo>
                  <a:cubicBezTo>
                    <a:pt x="1069" y="5480"/>
                    <a:pt x="0" y="8014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0662" y="126"/>
                  </a:moveTo>
                  <a:lnTo>
                    <a:pt x="10682" y="138"/>
                  </a:lnTo>
                  <a:lnTo>
                    <a:pt x="10667" y="133"/>
                  </a:lnTo>
                  <a:lnTo>
                    <a:pt x="10647" y="130"/>
                  </a:lnTo>
                  <a:lnTo>
                    <a:pt x="10662" y="126"/>
                  </a:lnTo>
                  <a:close/>
                  <a:moveTo>
                    <a:pt x="12105" y="165"/>
                  </a:moveTo>
                  <a:lnTo>
                    <a:pt x="12236" y="182"/>
                  </a:lnTo>
                  <a:lnTo>
                    <a:pt x="12355" y="182"/>
                  </a:lnTo>
                  <a:lnTo>
                    <a:pt x="12328" y="168"/>
                  </a:lnTo>
                  <a:lnTo>
                    <a:pt x="12433" y="178"/>
                  </a:lnTo>
                  <a:lnTo>
                    <a:pt x="12434" y="178"/>
                  </a:lnTo>
                  <a:cubicBezTo>
                    <a:pt x="14159" y="443"/>
                    <a:pt x="15742" y="1128"/>
                    <a:pt x="17096" y="2111"/>
                  </a:cubicBezTo>
                  <a:lnTo>
                    <a:pt x="16993" y="2054"/>
                  </a:lnTo>
                  <a:lnTo>
                    <a:pt x="16873" y="1985"/>
                  </a:lnTo>
                  <a:lnTo>
                    <a:pt x="16835" y="2001"/>
                  </a:lnTo>
                  <a:lnTo>
                    <a:pt x="16917" y="2064"/>
                  </a:lnTo>
                  <a:lnTo>
                    <a:pt x="16988" y="2138"/>
                  </a:lnTo>
                  <a:lnTo>
                    <a:pt x="17026" y="2176"/>
                  </a:lnTo>
                  <a:lnTo>
                    <a:pt x="17082" y="2225"/>
                  </a:lnTo>
                  <a:lnTo>
                    <a:pt x="17127" y="2272"/>
                  </a:lnTo>
                  <a:lnTo>
                    <a:pt x="17171" y="2331"/>
                  </a:lnTo>
                  <a:lnTo>
                    <a:pt x="17207" y="2373"/>
                  </a:lnTo>
                  <a:lnTo>
                    <a:pt x="17207" y="2397"/>
                  </a:lnTo>
                  <a:lnTo>
                    <a:pt x="17264" y="2469"/>
                  </a:lnTo>
                  <a:lnTo>
                    <a:pt x="17323" y="2525"/>
                  </a:lnTo>
                  <a:lnTo>
                    <a:pt x="17373" y="2555"/>
                  </a:lnTo>
                  <a:lnTo>
                    <a:pt x="17441" y="2633"/>
                  </a:lnTo>
                  <a:lnTo>
                    <a:pt x="17501" y="2719"/>
                  </a:lnTo>
                  <a:lnTo>
                    <a:pt x="17538" y="2730"/>
                  </a:lnTo>
                  <a:lnTo>
                    <a:pt x="17599" y="2771"/>
                  </a:lnTo>
                  <a:lnTo>
                    <a:pt x="17611" y="2757"/>
                  </a:lnTo>
                  <a:lnTo>
                    <a:pt x="17707" y="2820"/>
                  </a:lnTo>
                  <a:lnTo>
                    <a:pt x="17787" y="2904"/>
                  </a:lnTo>
                  <a:lnTo>
                    <a:pt x="17851" y="2964"/>
                  </a:lnTo>
                  <a:lnTo>
                    <a:pt x="17902" y="2998"/>
                  </a:lnTo>
                  <a:lnTo>
                    <a:pt x="17897" y="2969"/>
                  </a:lnTo>
                  <a:lnTo>
                    <a:pt x="17914" y="2954"/>
                  </a:lnTo>
                  <a:lnTo>
                    <a:pt x="17993" y="3003"/>
                  </a:lnTo>
                  <a:lnTo>
                    <a:pt x="18090" y="3064"/>
                  </a:lnTo>
                  <a:lnTo>
                    <a:pt x="18065" y="3001"/>
                  </a:lnTo>
                  <a:lnTo>
                    <a:pt x="18099" y="3015"/>
                  </a:lnTo>
                  <a:lnTo>
                    <a:pt x="18045" y="2944"/>
                  </a:lnTo>
                  <a:lnTo>
                    <a:pt x="18038" y="2919"/>
                  </a:lnTo>
                  <a:lnTo>
                    <a:pt x="18038" y="2917"/>
                  </a:lnTo>
                  <a:lnTo>
                    <a:pt x="17947" y="2830"/>
                  </a:lnTo>
                  <a:lnTo>
                    <a:pt x="17883" y="2751"/>
                  </a:lnTo>
                  <a:lnTo>
                    <a:pt x="17872" y="2730"/>
                  </a:lnTo>
                  <a:cubicBezTo>
                    <a:pt x="18135" y="2962"/>
                    <a:pt x="18387" y="3205"/>
                    <a:pt x="18627" y="3461"/>
                  </a:cubicBezTo>
                  <a:lnTo>
                    <a:pt x="18520" y="3414"/>
                  </a:lnTo>
                  <a:lnTo>
                    <a:pt x="18486" y="3405"/>
                  </a:lnTo>
                  <a:lnTo>
                    <a:pt x="18483" y="3426"/>
                  </a:lnTo>
                  <a:lnTo>
                    <a:pt x="18420" y="3394"/>
                  </a:lnTo>
                  <a:lnTo>
                    <a:pt x="18400" y="3415"/>
                  </a:lnTo>
                  <a:lnTo>
                    <a:pt x="18366" y="3394"/>
                  </a:lnTo>
                  <a:lnTo>
                    <a:pt x="18260" y="3313"/>
                  </a:lnTo>
                  <a:lnTo>
                    <a:pt x="18190" y="3276"/>
                  </a:lnTo>
                  <a:lnTo>
                    <a:pt x="18097" y="3192"/>
                  </a:lnTo>
                  <a:lnTo>
                    <a:pt x="18035" y="3156"/>
                  </a:lnTo>
                  <a:lnTo>
                    <a:pt x="18065" y="3218"/>
                  </a:lnTo>
                  <a:lnTo>
                    <a:pt x="18100" y="3319"/>
                  </a:lnTo>
                  <a:lnTo>
                    <a:pt x="18070" y="3336"/>
                  </a:lnTo>
                  <a:lnTo>
                    <a:pt x="18016" y="3348"/>
                  </a:lnTo>
                  <a:lnTo>
                    <a:pt x="18011" y="3405"/>
                  </a:lnTo>
                  <a:lnTo>
                    <a:pt x="18043" y="3468"/>
                  </a:lnTo>
                  <a:lnTo>
                    <a:pt x="18075" y="3565"/>
                  </a:lnTo>
                  <a:lnTo>
                    <a:pt x="18200" y="3745"/>
                  </a:lnTo>
                  <a:lnTo>
                    <a:pt x="18178" y="3819"/>
                  </a:lnTo>
                  <a:lnTo>
                    <a:pt x="18146" y="3831"/>
                  </a:lnTo>
                  <a:lnTo>
                    <a:pt x="18111" y="3888"/>
                  </a:lnTo>
                  <a:lnTo>
                    <a:pt x="18018" y="3860"/>
                  </a:lnTo>
                  <a:lnTo>
                    <a:pt x="17988" y="3890"/>
                  </a:lnTo>
                  <a:lnTo>
                    <a:pt x="17984" y="4005"/>
                  </a:lnTo>
                  <a:lnTo>
                    <a:pt x="17932" y="4025"/>
                  </a:lnTo>
                  <a:lnTo>
                    <a:pt x="17929" y="4097"/>
                  </a:lnTo>
                  <a:lnTo>
                    <a:pt x="17959" y="4173"/>
                  </a:lnTo>
                  <a:lnTo>
                    <a:pt x="17962" y="4245"/>
                  </a:lnTo>
                  <a:lnTo>
                    <a:pt x="17932" y="4252"/>
                  </a:lnTo>
                  <a:lnTo>
                    <a:pt x="17902" y="4319"/>
                  </a:lnTo>
                  <a:lnTo>
                    <a:pt x="17900" y="4407"/>
                  </a:lnTo>
                  <a:lnTo>
                    <a:pt x="17925" y="4461"/>
                  </a:lnTo>
                  <a:lnTo>
                    <a:pt x="17914" y="4523"/>
                  </a:lnTo>
                  <a:lnTo>
                    <a:pt x="17880" y="4547"/>
                  </a:lnTo>
                  <a:lnTo>
                    <a:pt x="17897" y="4614"/>
                  </a:lnTo>
                  <a:lnTo>
                    <a:pt x="17914" y="4676"/>
                  </a:lnTo>
                  <a:lnTo>
                    <a:pt x="18001" y="4767"/>
                  </a:lnTo>
                  <a:lnTo>
                    <a:pt x="18058" y="4853"/>
                  </a:lnTo>
                  <a:lnTo>
                    <a:pt x="18068" y="4925"/>
                  </a:lnTo>
                  <a:lnTo>
                    <a:pt x="18107" y="5008"/>
                  </a:lnTo>
                  <a:lnTo>
                    <a:pt x="18166" y="5169"/>
                  </a:lnTo>
                  <a:lnTo>
                    <a:pt x="18191" y="5312"/>
                  </a:lnTo>
                  <a:lnTo>
                    <a:pt x="18176" y="5378"/>
                  </a:lnTo>
                  <a:lnTo>
                    <a:pt x="18208" y="5469"/>
                  </a:lnTo>
                  <a:lnTo>
                    <a:pt x="18198" y="5540"/>
                  </a:lnTo>
                  <a:lnTo>
                    <a:pt x="18159" y="5631"/>
                  </a:lnTo>
                  <a:lnTo>
                    <a:pt x="18109" y="5639"/>
                  </a:lnTo>
                  <a:lnTo>
                    <a:pt x="18186" y="5722"/>
                  </a:lnTo>
                  <a:lnTo>
                    <a:pt x="18267" y="5871"/>
                  </a:lnTo>
                  <a:lnTo>
                    <a:pt x="18265" y="5937"/>
                  </a:lnTo>
                  <a:lnTo>
                    <a:pt x="18311" y="6073"/>
                  </a:lnTo>
                  <a:lnTo>
                    <a:pt x="18326" y="6112"/>
                  </a:lnTo>
                  <a:lnTo>
                    <a:pt x="18371" y="6163"/>
                  </a:lnTo>
                  <a:lnTo>
                    <a:pt x="18375" y="6188"/>
                  </a:lnTo>
                  <a:lnTo>
                    <a:pt x="18414" y="6247"/>
                  </a:lnTo>
                  <a:lnTo>
                    <a:pt x="18471" y="6280"/>
                  </a:lnTo>
                  <a:lnTo>
                    <a:pt x="18552" y="6378"/>
                  </a:lnTo>
                  <a:lnTo>
                    <a:pt x="18594" y="6420"/>
                  </a:lnTo>
                  <a:lnTo>
                    <a:pt x="18617" y="6466"/>
                  </a:lnTo>
                  <a:lnTo>
                    <a:pt x="18644" y="6546"/>
                  </a:lnTo>
                  <a:lnTo>
                    <a:pt x="18681" y="6593"/>
                  </a:lnTo>
                  <a:lnTo>
                    <a:pt x="18717" y="6629"/>
                  </a:lnTo>
                  <a:lnTo>
                    <a:pt x="18775" y="6716"/>
                  </a:lnTo>
                  <a:lnTo>
                    <a:pt x="18844" y="6841"/>
                  </a:lnTo>
                  <a:lnTo>
                    <a:pt x="18876" y="6976"/>
                  </a:lnTo>
                  <a:lnTo>
                    <a:pt x="18905" y="7048"/>
                  </a:lnTo>
                  <a:lnTo>
                    <a:pt x="18981" y="7169"/>
                  </a:lnTo>
                  <a:lnTo>
                    <a:pt x="19077" y="7279"/>
                  </a:lnTo>
                  <a:lnTo>
                    <a:pt x="19110" y="7305"/>
                  </a:lnTo>
                  <a:lnTo>
                    <a:pt x="19201" y="7455"/>
                  </a:lnTo>
                  <a:lnTo>
                    <a:pt x="19311" y="7600"/>
                  </a:lnTo>
                  <a:lnTo>
                    <a:pt x="19427" y="7785"/>
                  </a:lnTo>
                  <a:lnTo>
                    <a:pt x="19550" y="7928"/>
                  </a:lnTo>
                  <a:lnTo>
                    <a:pt x="19578" y="7942"/>
                  </a:lnTo>
                  <a:lnTo>
                    <a:pt x="19600" y="7959"/>
                  </a:lnTo>
                  <a:lnTo>
                    <a:pt x="19705" y="7950"/>
                  </a:lnTo>
                  <a:lnTo>
                    <a:pt x="19775" y="7940"/>
                  </a:lnTo>
                  <a:lnTo>
                    <a:pt x="19895" y="7979"/>
                  </a:lnTo>
                  <a:lnTo>
                    <a:pt x="19960" y="8014"/>
                  </a:lnTo>
                  <a:lnTo>
                    <a:pt x="20033" y="8092"/>
                  </a:lnTo>
                  <a:lnTo>
                    <a:pt x="20077" y="8117"/>
                  </a:lnTo>
                  <a:lnTo>
                    <a:pt x="20166" y="8221"/>
                  </a:lnTo>
                  <a:lnTo>
                    <a:pt x="20245" y="8226"/>
                  </a:lnTo>
                  <a:lnTo>
                    <a:pt x="20290" y="8199"/>
                  </a:lnTo>
                  <a:lnTo>
                    <a:pt x="20418" y="8193"/>
                  </a:lnTo>
                  <a:lnTo>
                    <a:pt x="20482" y="8206"/>
                  </a:lnTo>
                  <a:lnTo>
                    <a:pt x="20546" y="8236"/>
                  </a:lnTo>
                  <a:lnTo>
                    <a:pt x="20617" y="8294"/>
                  </a:lnTo>
                  <a:lnTo>
                    <a:pt x="20674" y="8339"/>
                  </a:lnTo>
                  <a:lnTo>
                    <a:pt x="20738" y="8502"/>
                  </a:lnTo>
                  <a:lnTo>
                    <a:pt x="20774" y="8652"/>
                  </a:lnTo>
                  <a:lnTo>
                    <a:pt x="20821" y="8800"/>
                  </a:lnTo>
                  <a:lnTo>
                    <a:pt x="20876" y="8856"/>
                  </a:lnTo>
                  <a:lnTo>
                    <a:pt x="20900" y="8841"/>
                  </a:lnTo>
                  <a:lnTo>
                    <a:pt x="20925" y="8876"/>
                  </a:lnTo>
                  <a:lnTo>
                    <a:pt x="20986" y="8879"/>
                  </a:lnTo>
                  <a:lnTo>
                    <a:pt x="20989" y="8928"/>
                  </a:lnTo>
                  <a:lnTo>
                    <a:pt x="21007" y="8970"/>
                  </a:lnTo>
                  <a:lnTo>
                    <a:pt x="21024" y="9065"/>
                  </a:lnTo>
                  <a:lnTo>
                    <a:pt x="21055" y="9125"/>
                  </a:lnTo>
                  <a:lnTo>
                    <a:pt x="21085" y="9272"/>
                  </a:lnTo>
                  <a:lnTo>
                    <a:pt x="21083" y="9403"/>
                  </a:lnTo>
                  <a:lnTo>
                    <a:pt x="21068" y="9583"/>
                  </a:lnTo>
                  <a:lnTo>
                    <a:pt x="21080" y="9623"/>
                  </a:lnTo>
                  <a:lnTo>
                    <a:pt x="21070" y="9745"/>
                  </a:lnTo>
                  <a:lnTo>
                    <a:pt x="21041" y="9904"/>
                  </a:lnTo>
                  <a:lnTo>
                    <a:pt x="21038" y="9962"/>
                  </a:lnTo>
                  <a:lnTo>
                    <a:pt x="21070" y="10191"/>
                  </a:lnTo>
                  <a:lnTo>
                    <a:pt x="21102" y="10386"/>
                  </a:lnTo>
                  <a:lnTo>
                    <a:pt x="21147" y="10638"/>
                  </a:lnTo>
                  <a:lnTo>
                    <a:pt x="21174" y="10888"/>
                  </a:lnTo>
                  <a:lnTo>
                    <a:pt x="21174" y="11042"/>
                  </a:lnTo>
                  <a:lnTo>
                    <a:pt x="21174" y="11108"/>
                  </a:lnTo>
                  <a:lnTo>
                    <a:pt x="21166" y="11137"/>
                  </a:lnTo>
                  <a:lnTo>
                    <a:pt x="21177" y="11286"/>
                  </a:lnTo>
                  <a:lnTo>
                    <a:pt x="21171" y="11423"/>
                  </a:lnTo>
                  <a:lnTo>
                    <a:pt x="21159" y="11618"/>
                  </a:lnTo>
                  <a:lnTo>
                    <a:pt x="21134" y="11670"/>
                  </a:lnTo>
                  <a:lnTo>
                    <a:pt x="21125" y="11704"/>
                  </a:lnTo>
                  <a:lnTo>
                    <a:pt x="21117" y="11830"/>
                  </a:lnTo>
                  <a:lnTo>
                    <a:pt x="21110" y="11958"/>
                  </a:lnTo>
                  <a:lnTo>
                    <a:pt x="21110" y="12042"/>
                  </a:lnTo>
                  <a:lnTo>
                    <a:pt x="21093" y="12148"/>
                  </a:lnTo>
                  <a:lnTo>
                    <a:pt x="21060" y="12276"/>
                  </a:lnTo>
                  <a:lnTo>
                    <a:pt x="21028" y="12335"/>
                  </a:lnTo>
                  <a:lnTo>
                    <a:pt x="20974" y="12416"/>
                  </a:lnTo>
                  <a:lnTo>
                    <a:pt x="20944" y="12473"/>
                  </a:lnTo>
                  <a:lnTo>
                    <a:pt x="20888" y="12615"/>
                  </a:lnTo>
                  <a:lnTo>
                    <a:pt x="20864" y="12689"/>
                  </a:lnTo>
                  <a:lnTo>
                    <a:pt x="20802" y="12832"/>
                  </a:lnTo>
                  <a:lnTo>
                    <a:pt x="20750" y="12980"/>
                  </a:lnTo>
                  <a:lnTo>
                    <a:pt x="20720" y="13099"/>
                  </a:lnTo>
                  <a:lnTo>
                    <a:pt x="20679" y="13239"/>
                  </a:lnTo>
                  <a:lnTo>
                    <a:pt x="20659" y="13466"/>
                  </a:lnTo>
                  <a:lnTo>
                    <a:pt x="20629" y="13591"/>
                  </a:lnTo>
                  <a:lnTo>
                    <a:pt x="20575" y="13837"/>
                  </a:lnTo>
                  <a:lnTo>
                    <a:pt x="20540" y="14013"/>
                  </a:lnTo>
                  <a:lnTo>
                    <a:pt x="20526" y="14109"/>
                  </a:lnTo>
                  <a:lnTo>
                    <a:pt x="20491" y="14214"/>
                  </a:lnTo>
                  <a:lnTo>
                    <a:pt x="20403" y="14421"/>
                  </a:lnTo>
                  <a:lnTo>
                    <a:pt x="20294" y="14707"/>
                  </a:lnTo>
                  <a:lnTo>
                    <a:pt x="20243" y="14845"/>
                  </a:lnTo>
                  <a:lnTo>
                    <a:pt x="20168" y="15023"/>
                  </a:lnTo>
                  <a:lnTo>
                    <a:pt x="20117" y="15170"/>
                  </a:lnTo>
                  <a:lnTo>
                    <a:pt x="20073" y="15342"/>
                  </a:lnTo>
                  <a:lnTo>
                    <a:pt x="19974" y="15597"/>
                  </a:lnTo>
                  <a:lnTo>
                    <a:pt x="19905" y="15767"/>
                  </a:lnTo>
                  <a:lnTo>
                    <a:pt x="19829" y="15956"/>
                  </a:lnTo>
                  <a:lnTo>
                    <a:pt x="19752" y="16080"/>
                  </a:lnTo>
                  <a:lnTo>
                    <a:pt x="19725" y="16091"/>
                  </a:lnTo>
                  <a:lnTo>
                    <a:pt x="19663" y="16217"/>
                  </a:lnTo>
                  <a:lnTo>
                    <a:pt x="19600" y="16308"/>
                  </a:lnTo>
                  <a:lnTo>
                    <a:pt x="19575" y="16358"/>
                  </a:lnTo>
                  <a:lnTo>
                    <a:pt x="19590" y="16340"/>
                  </a:lnTo>
                  <a:lnTo>
                    <a:pt x="19551" y="16434"/>
                  </a:lnTo>
                  <a:lnTo>
                    <a:pt x="19558" y="16456"/>
                  </a:lnTo>
                  <a:lnTo>
                    <a:pt x="19528" y="16535"/>
                  </a:lnTo>
                  <a:lnTo>
                    <a:pt x="19540" y="16559"/>
                  </a:lnTo>
                  <a:lnTo>
                    <a:pt x="19592" y="16535"/>
                  </a:lnTo>
                  <a:lnTo>
                    <a:pt x="19624" y="16560"/>
                  </a:lnTo>
                  <a:lnTo>
                    <a:pt x="19681" y="16559"/>
                  </a:lnTo>
                  <a:lnTo>
                    <a:pt x="19681" y="16591"/>
                  </a:lnTo>
                  <a:lnTo>
                    <a:pt x="19700" y="16607"/>
                  </a:lnTo>
                  <a:lnTo>
                    <a:pt x="19688" y="16700"/>
                  </a:lnTo>
                  <a:lnTo>
                    <a:pt x="19711" y="16700"/>
                  </a:lnTo>
                  <a:lnTo>
                    <a:pt x="19698" y="16757"/>
                  </a:lnTo>
                  <a:lnTo>
                    <a:pt x="19728" y="16724"/>
                  </a:lnTo>
                  <a:lnTo>
                    <a:pt x="19735" y="16745"/>
                  </a:lnTo>
                  <a:lnTo>
                    <a:pt x="19743" y="16745"/>
                  </a:lnTo>
                  <a:cubicBezTo>
                    <a:pt x="18476" y="18646"/>
                    <a:pt x="16616" y="20112"/>
                    <a:pt x="14434" y="20900"/>
                  </a:cubicBezTo>
                  <a:lnTo>
                    <a:pt x="14422" y="20901"/>
                  </a:lnTo>
                  <a:lnTo>
                    <a:pt x="14326" y="20920"/>
                  </a:lnTo>
                  <a:lnTo>
                    <a:pt x="14283" y="20918"/>
                  </a:lnTo>
                  <a:lnTo>
                    <a:pt x="14269" y="20898"/>
                  </a:lnTo>
                  <a:lnTo>
                    <a:pt x="14241" y="20886"/>
                  </a:lnTo>
                  <a:lnTo>
                    <a:pt x="14194" y="20881"/>
                  </a:lnTo>
                  <a:lnTo>
                    <a:pt x="14173" y="20863"/>
                  </a:lnTo>
                  <a:lnTo>
                    <a:pt x="14148" y="20848"/>
                  </a:lnTo>
                  <a:lnTo>
                    <a:pt x="14145" y="20822"/>
                  </a:lnTo>
                  <a:lnTo>
                    <a:pt x="14143" y="20797"/>
                  </a:lnTo>
                  <a:lnTo>
                    <a:pt x="14131" y="20772"/>
                  </a:lnTo>
                  <a:lnTo>
                    <a:pt x="14094" y="20757"/>
                  </a:lnTo>
                  <a:lnTo>
                    <a:pt x="14145" y="20723"/>
                  </a:lnTo>
                  <a:lnTo>
                    <a:pt x="14204" y="20689"/>
                  </a:lnTo>
                  <a:lnTo>
                    <a:pt x="14207" y="20659"/>
                  </a:lnTo>
                  <a:lnTo>
                    <a:pt x="14219" y="20624"/>
                  </a:lnTo>
                  <a:lnTo>
                    <a:pt x="14212" y="20597"/>
                  </a:lnTo>
                  <a:lnTo>
                    <a:pt x="14192" y="20572"/>
                  </a:lnTo>
                  <a:lnTo>
                    <a:pt x="14156" y="20555"/>
                  </a:lnTo>
                  <a:lnTo>
                    <a:pt x="14079" y="20565"/>
                  </a:lnTo>
                  <a:lnTo>
                    <a:pt x="14141" y="20526"/>
                  </a:lnTo>
                  <a:lnTo>
                    <a:pt x="14131" y="20491"/>
                  </a:lnTo>
                  <a:lnTo>
                    <a:pt x="14066" y="20489"/>
                  </a:lnTo>
                  <a:lnTo>
                    <a:pt x="13988" y="20509"/>
                  </a:lnTo>
                  <a:lnTo>
                    <a:pt x="13934" y="20499"/>
                  </a:lnTo>
                  <a:lnTo>
                    <a:pt x="13985" y="20459"/>
                  </a:lnTo>
                  <a:lnTo>
                    <a:pt x="14017" y="20435"/>
                  </a:lnTo>
                  <a:lnTo>
                    <a:pt x="14052" y="20405"/>
                  </a:lnTo>
                  <a:lnTo>
                    <a:pt x="14054" y="20405"/>
                  </a:lnTo>
                  <a:lnTo>
                    <a:pt x="14054" y="20403"/>
                  </a:lnTo>
                  <a:lnTo>
                    <a:pt x="14008" y="20391"/>
                  </a:lnTo>
                  <a:lnTo>
                    <a:pt x="14037" y="20353"/>
                  </a:lnTo>
                  <a:lnTo>
                    <a:pt x="13963" y="20370"/>
                  </a:lnTo>
                  <a:lnTo>
                    <a:pt x="13906" y="20368"/>
                  </a:lnTo>
                  <a:lnTo>
                    <a:pt x="13852" y="20358"/>
                  </a:lnTo>
                  <a:lnTo>
                    <a:pt x="13786" y="20356"/>
                  </a:lnTo>
                  <a:lnTo>
                    <a:pt x="13734" y="20344"/>
                  </a:lnTo>
                  <a:lnTo>
                    <a:pt x="13682" y="20332"/>
                  </a:lnTo>
                  <a:lnTo>
                    <a:pt x="13625" y="20327"/>
                  </a:lnTo>
                  <a:lnTo>
                    <a:pt x="13539" y="20334"/>
                  </a:lnTo>
                  <a:lnTo>
                    <a:pt x="13593" y="20289"/>
                  </a:lnTo>
                  <a:lnTo>
                    <a:pt x="13569" y="20262"/>
                  </a:lnTo>
                  <a:lnTo>
                    <a:pt x="13512" y="20247"/>
                  </a:lnTo>
                  <a:lnTo>
                    <a:pt x="13441" y="20238"/>
                  </a:lnTo>
                  <a:lnTo>
                    <a:pt x="13411" y="20211"/>
                  </a:lnTo>
                  <a:lnTo>
                    <a:pt x="13461" y="20171"/>
                  </a:lnTo>
                  <a:lnTo>
                    <a:pt x="13438" y="20141"/>
                  </a:lnTo>
                  <a:lnTo>
                    <a:pt x="13360" y="20169"/>
                  </a:lnTo>
                  <a:lnTo>
                    <a:pt x="13301" y="20203"/>
                  </a:lnTo>
                  <a:lnTo>
                    <a:pt x="13264" y="20178"/>
                  </a:lnTo>
                  <a:lnTo>
                    <a:pt x="13298" y="20137"/>
                  </a:lnTo>
                  <a:lnTo>
                    <a:pt x="13261" y="20109"/>
                  </a:lnTo>
                  <a:lnTo>
                    <a:pt x="13194" y="20124"/>
                  </a:lnTo>
                  <a:lnTo>
                    <a:pt x="13106" y="20161"/>
                  </a:lnTo>
                  <a:lnTo>
                    <a:pt x="13019" y="20188"/>
                  </a:lnTo>
                  <a:lnTo>
                    <a:pt x="12936" y="20201"/>
                  </a:lnTo>
                  <a:lnTo>
                    <a:pt x="12860" y="20206"/>
                  </a:lnTo>
                  <a:lnTo>
                    <a:pt x="12793" y="20210"/>
                  </a:lnTo>
                  <a:lnTo>
                    <a:pt x="12724" y="20231"/>
                  </a:lnTo>
                  <a:lnTo>
                    <a:pt x="12655" y="20267"/>
                  </a:lnTo>
                  <a:lnTo>
                    <a:pt x="12662" y="20304"/>
                  </a:lnTo>
                  <a:lnTo>
                    <a:pt x="12596" y="20338"/>
                  </a:lnTo>
                  <a:lnTo>
                    <a:pt x="12522" y="20353"/>
                  </a:lnTo>
                  <a:lnTo>
                    <a:pt x="12446" y="20373"/>
                  </a:lnTo>
                  <a:lnTo>
                    <a:pt x="12355" y="20385"/>
                  </a:lnTo>
                  <a:lnTo>
                    <a:pt x="12285" y="20395"/>
                  </a:lnTo>
                  <a:lnTo>
                    <a:pt x="12212" y="20401"/>
                  </a:lnTo>
                  <a:lnTo>
                    <a:pt x="12143" y="20407"/>
                  </a:lnTo>
                  <a:lnTo>
                    <a:pt x="12073" y="20405"/>
                  </a:lnTo>
                  <a:lnTo>
                    <a:pt x="12012" y="20393"/>
                  </a:lnTo>
                  <a:lnTo>
                    <a:pt x="11978" y="20393"/>
                  </a:lnTo>
                  <a:lnTo>
                    <a:pt x="11913" y="20393"/>
                  </a:lnTo>
                  <a:lnTo>
                    <a:pt x="11842" y="20398"/>
                  </a:lnTo>
                  <a:lnTo>
                    <a:pt x="11766" y="20428"/>
                  </a:lnTo>
                  <a:lnTo>
                    <a:pt x="11692" y="20447"/>
                  </a:lnTo>
                  <a:lnTo>
                    <a:pt x="11618" y="20467"/>
                  </a:lnTo>
                  <a:lnTo>
                    <a:pt x="11536" y="20477"/>
                  </a:lnTo>
                  <a:lnTo>
                    <a:pt x="11462" y="20491"/>
                  </a:lnTo>
                  <a:lnTo>
                    <a:pt x="11428" y="20509"/>
                  </a:lnTo>
                  <a:lnTo>
                    <a:pt x="11357" y="20580"/>
                  </a:lnTo>
                  <a:lnTo>
                    <a:pt x="11334" y="20617"/>
                  </a:lnTo>
                  <a:lnTo>
                    <a:pt x="11396" y="20630"/>
                  </a:lnTo>
                  <a:lnTo>
                    <a:pt x="11475" y="20629"/>
                  </a:lnTo>
                  <a:lnTo>
                    <a:pt x="11539" y="20639"/>
                  </a:lnTo>
                  <a:lnTo>
                    <a:pt x="11499" y="20673"/>
                  </a:lnTo>
                  <a:lnTo>
                    <a:pt x="11473" y="20706"/>
                  </a:lnTo>
                  <a:lnTo>
                    <a:pt x="11455" y="20743"/>
                  </a:lnTo>
                  <a:lnTo>
                    <a:pt x="11386" y="20755"/>
                  </a:lnTo>
                  <a:lnTo>
                    <a:pt x="11308" y="20758"/>
                  </a:lnTo>
                  <a:lnTo>
                    <a:pt x="11239" y="20758"/>
                  </a:lnTo>
                  <a:lnTo>
                    <a:pt x="11169" y="20768"/>
                  </a:lnTo>
                  <a:lnTo>
                    <a:pt x="11096" y="20779"/>
                  </a:lnTo>
                  <a:lnTo>
                    <a:pt x="11027" y="20770"/>
                  </a:lnTo>
                  <a:lnTo>
                    <a:pt x="10968" y="20792"/>
                  </a:lnTo>
                  <a:lnTo>
                    <a:pt x="10921" y="20829"/>
                  </a:lnTo>
                  <a:lnTo>
                    <a:pt x="10884" y="20800"/>
                  </a:lnTo>
                  <a:lnTo>
                    <a:pt x="10827" y="20780"/>
                  </a:lnTo>
                  <a:lnTo>
                    <a:pt x="10758" y="20777"/>
                  </a:lnTo>
                  <a:lnTo>
                    <a:pt x="10697" y="20799"/>
                  </a:lnTo>
                  <a:lnTo>
                    <a:pt x="10633" y="20819"/>
                  </a:lnTo>
                  <a:lnTo>
                    <a:pt x="10579" y="20846"/>
                  </a:lnTo>
                  <a:lnTo>
                    <a:pt x="10532" y="20871"/>
                  </a:lnTo>
                  <a:lnTo>
                    <a:pt x="10497" y="20901"/>
                  </a:lnTo>
                  <a:lnTo>
                    <a:pt x="10492" y="20868"/>
                  </a:lnTo>
                  <a:lnTo>
                    <a:pt x="10473" y="20824"/>
                  </a:lnTo>
                  <a:lnTo>
                    <a:pt x="10473" y="20822"/>
                  </a:lnTo>
                  <a:lnTo>
                    <a:pt x="10426" y="20790"/>
                  </a:lnTo>
                  <a:lnTo>
                    <a:pt x="10379" y="20763"/>
                  </a:lnTo>
                  <a:lnTo>
                    <a:pt x="10308" y="20736"/>
                  </a:lnTo>
                  <a:lnTo>
                    <a:pt x="10233" y="20723"/>
                  </a:lnTo>
                  <a:lnTo>
                    <a:pt x="10172" y="20694"/>
                  </a:lnTo>
                  <a:lnTo>
                    <a:pt x="10120" y="20667"/>
                  </a:lnTo>
                  <a:lnTo>
                    <a:pt x="10054" y="20642"/>
                  </a:lnTo>
                  <a:lnTo>
                    <a:pt x="9989" y="20634"/>
                  </a:lnTo>
                  <a:lnTo>
                    <a:pt x="9980" y="20632"/>
                  </a:lnTo>
                  <a:lnTo>
                    <a:pt x="9979" y="20632"/>
                  </a:lnTo>
                  <a:lnTo>
                    <a:pt x="9921" y="20598"/>
                  </a:lnTo>
                  <a:lnTo>
                    <a:pt x="9896" y="20563"/>
                  </a:lnTo>
                  <a:lnTo>
                    <a:pt x="9839" y="20533"/>
                  </a:lnTo>
                  <a:lnTo>
                    <a:pt x="9822" y="20492"/>
                  </a:lnTo>
                  <a:lnTo>
                    <a:pt x="9803" y="20450"/>
                  </a:lnTo>
                  <a:lnTo>
                    <a:pt x="9847" y="20418"/>
                  </a:lnTo>
                  <a:lnTo>
                    <a:pt x="9918" y="20423"/>
                  </a:lnTo>
                  <a:lnTo>
                    <a:pt x="9952" y="20388"/>
                  </a:lnTo>
                  <a:lnTo>
                    <a:pt x="9952" y="20386"/>
                  </a:lnTo>
                  <a:lnTo>
                    <a:pt x="9913" y="20351"/>
                  </a:lnTo>
                  <a:lnTo>
                    <a:pt x="9856" y="20326"/>
                  </a:lnTo>
                  <a:lnTo>
                    <a:pt x="9783" y="20312"/>
                  </a:lnTo>
                  <a:lnTo>
                    <a:pt x="9751" y="20270"/>
                  </a:lnTo>
                  <a:lnTo>
                    <a:pt x="9825" y="20265"/>
                  </a:lnTo>
                  <a:lnTo>
                    <a:pt x="9893" y="20252"/>
                  </a:lnTo>
                  <a:lnTo>
                    <a:pt x="9972" y="20250"/>
                  </a:lnTo>
                  <a:lnTo>
                    <a:pt x="10043" y="20242"/>
                  </a:lnTo>
                  <a:lnTo>
                    <a:pt x="10069" y="20194"/>
                  </a:lnTo>
                  <a:lnTo>
                    <a:pt x="10128" y="20168"/>
                  </a:lnTo>
                  <a:lnTo>
                    <a:pt x="10186" y="20142"/>
                  </a:lnTo>
                  <a:lnTo>
                    <a:pt x="10248" y="20124"/>
                  </a:lnTo>
                  <a:lnTo>
                    <a:pt x="10319" y="20080"/>
                  </a:lnTo>
                  <a:lnTo>
                    <a:pt x="10349" y="20041"/>
                  </a:lnTo>
                  <a:lnTo>
                    <a:pt x="10371" y="19999"/>
                  </a:lnTo>
                  <a:lnTo>
                    <a:pt x="10441" y="19984"/>
                  </a:lnTo>
                  <a:lnTo>
                    <a:pt x="10475" y="19945"/>
                  </a:lnTo>
                  <a:lnTo>
                    <a:pt x="10507" y="19897"/>
                  </a:lnTo>
                  <a:lnTo>
                    <a:pt x="10519" y="19834"/>
                  </a:lnTo>
                  <a:lnTo>
                    <a:pt x="10504" y="19785"/>
                  </a:lnTo>
                  <a:lnTo>
                    <a:pt x="10500" y="19738"/>
                  </a:lnTo>
                  <a:lnTo>
                    <a:pt x="10485" y="19693"/>
                  </a:lnTo>
                  <a:lnTo>
                    <a:pt x="10482" y="19578"/>
                  </a:lnTo>
                  <a:lnTo>
                    <a:pt x="10482" y="19577"/>
                  </a:lnTo>
                  <a:lnTo>
                    <a:pt x="10465" y="19530"/>
                  </a:lnTo>
                  <a:lnTo>
                    <a:pt x="10435" y="19487"/>
                  </a:lnTo>
                  <a:lnTo>
                    <a:pt x="10416" y="19437"/>
                  </a:lnTo>
                  <a:lnTo>
                    <a:pt x="10401" y="19390"/>
                  </a:lnTo>
                  <a:lnTo>
                    <a:pt x="10374" y="19338"/>
                  </a:lnTo>
                  <a:lnTo>
                    <a:pt x="10372" y="19338"/>
                  </a:lnTo>
                  <a:lnTo>
                    <a:pt x="10319" y="19297"/>
                  </a:lnTo>
                  <a:lnTo>
                    <a:pt x="10260" y="19267"/>
                  </a:lnTo>
                  <a:lnTo>
                    <a:pt x="10219" y="19227"/>
                  </a:lnTo>
                  <a:lnTo>
                    <a:pt x="10191" y="19171"/>
                  </a:lnTo>
                  <a:lnTo>
                    <a:pt x="10199" y="19122"/>
                  </a:lnTo>
                  <a:lnTo>
                    <a:pt x="10199" y="19121"/>
                  </a:lnTo>
                  <a:lnTo>
                    <a:pt x="10243" y="19062"/>
                  </a:lnTo>
                  <a:lnTo>
                    <a:pt x="10287" y="19020"/>
                  </a:lnTo>
                  <a:lnTo>
                    <a:pt x="10329" y="18974"/>
                  </a:lnTo>
                  <a:lnTo>
                    <a:pt x="10403" y="18962"/>
                  </a:lnTo>
                  <a:lnTo>
                    <a:pt x="10457" y="18930"/>
                  </a:lnTo>
                  <a:lnTo>
                    <a:pt x="10420" y="18883"/>
                  </a:lnTo>
                  <a:lnTo>
                    <a:pt x="10416" y="18831"/>
                  </a:lnTo>
                  <a:lnTo>
                    <a:pt x="10428" y="18777"/>
                  </a:lnTo>
                  <a:lnTo>
                    <a:pt x="10468" y="18735"/>
                  </a:lnTo>
                  <a:lnTo>
                    <a:pt x="10531" y="18700"/>
                  </a:lnTo>
                  <a:lnTo>
                    <a:pt x="10590" y="18668"/>
                  </a:lnTo>
                  <a:lnTo>
                    <a:pt x="10660" y="18654"/>
                  </a:lnTo>
                  <a:lnTo>
                    <a:pt x="10723" y="18678"/>
                  </a:lnTo>
                  <a:lnTo>
                    <a:pt x="10761" y="18649"/>
                  </a:lnTo>
                  <a:lnTo>
                    <a:pt x="10854" y="18609"/>
                  </a:lnTo>
                  <a:lnTo>
                    <a:pt x="10891" y="18562"/>
                  </a:lnTo>
                  <a:lnTo>
                    <a:pt x="10844" y="18523"/>
                  </a:lnTo>
                  <a:lnTo>
                    <a:pt x="10773" y="18538"/>
                  </a:lnTo>
                  <a:lnTo>
                    <a:pt x="10721" y="18582"/>
                  </a:lnTo>
                  <a:lnTo>
                    <a:pt x="10655" y="18617"/>
                  </a:lnTo>
                  <a:lnTo>
                    <a:pt x="10583" y="18634"/>
                  </a:lnTo>
                  <a:lnTo>
                    <a:pt x="10522" y="18661"/>
                  </a:lnTo>
                  <a:lnTo>
                    <a:pt x="10468" y="18705"/>
                  </a:lnTo>
                  <a:lnTo>
                    <a:pt x="10388" y="18713"/>
                  </a:lnTo>
                  <a:lnTo>
                    <a:pt x="10335" y="18749"/>
                  </a:lnTo>
                  <a:lnTo>
                    <a:pt x="10290" y="18789"/>
                  </a:lnTo>
                  <a:lnTo>
                    <a:pt x="10260" y="18850"/>
                  </a:lnTo>
                  <a:lnTo>
                    <a:pt x="10197" y="18890"/>
                  </a:lnTo>
                  <a:lnTo>
                    <a:pt x="10145" y="18935"/>
                  </a:lnTo>
                  <a:lnTo>
                    <a:pt x="10098" y="18988"/>
                  </a:lnTo>
                  <a:lnTo>
                    <a:pt x="10059" y="19028"/>
                  </a:lnTo>
                  <a:lnTo>
                    <a:pt x="10029" y="19090"/>
                  </a:lnTo>
                  <a:lnTo>
                    <a:pt x="10043" y="19142"/>
                  </a:lnTo>
                  <a:lnTo>
                    <a:pt x="10043" y="19144"/>
                  </a:lnTo>
                  <a:lnTo>
                    <a:pt x="10064" y="19200"/>
                  </a:lnTo>
                  <a:lnTo>
                    <a:pt x="10064" y="19201"/>
                  </a:lnTo>
                  <a:lnTo>
                    <a:pt x="10058" y="19252"/>
                  </a:lnTo>
                  <a:lnTo>
                    <a:pt x="10058" y="19253"/>
                  </a:lnTo>
                  <a:lnTo>
                    <a:pt x="10036" y="19307"/>
                  </a:lnTo>
                  <a:lnTo>
                    <a:pt x="10011" y="19358"/>
                  </a:lnTo>
                  <a:lnTo>
                    <a:pt x="10011" y="19408"/>
                  </a:lnTo>
                  <a:lnTo>
                    <a:pt x="10021" y="19459"/>
                  </a:lnTo>
                  <a:lnTo>
                    <a:pt x="10044" y="19503"/>
                  </a:lnTo>
                  <a:lnTo>
                    <a:pt x="10071" y="19551"/>
                  </a:lnTo>
                  <a:lnTo>
                    <a:pt x="10071" y="19553"/>
                  </a:lnTo>
                  <a:lnTo>
                    <a:pt x="10100" y="19600"/>
                  </a:lnTo>
                  <a:lnTo>
                    <a:pt x="10125" y="19649"/>
                  </a:lnTo>
                  <a:lnTo>
                    <a:pt x="10137" y="19700"/>
                  </a:lnTo>
                  <a:lnTo>
                    <a:pt x="10128" y="19753"/>
                  </a:lnTo>
                  <a:lnTo>
                    <a:pt x="10100" y="19792"/>
                  </a:lnTo>
                  <a:lnTo>
                    <a:pt x="10048" y="19821"/>
                  </a:lnTo>
                  <a:lnTo>
                    <a:pt x="9977" y="19839"/>
                  </a:lnTo>
                  <a:lnTo>
                    <a:pt x="9901" y="19858"/>
                  </a:lnTo>
                  <a:lnTo>
                    <a:pt x="9839" y="19878"/>
                  </a:lnTo>
                  <a:lnTo>
                    <a:pt x="9792" y="19912"/>
                  </a:lnTo>
                  <a:lnTo>
                    <a:pt x="9743" y="19940"/>
                  </a:lnTo>
                  <a:lnTo>
                    <a:pt x="9677" y="19959"/>
                  </a:lnTo>
                  <a:lnTo>
                    <a:pt x="9625" y="19922"/>
                  </a:lnTo>
                  <a:lnTo>
                    <a:pt x="9559" y="19902"/>
                  </a:lnTo>
                  <a:lnTo>
                    <a:pt x="9492" y="19922"/>
                  </a:lnTo>
                  <a:lnTo>
                    <a:pt x="9416" y="19881"/>
                  </a:lnTo>
                  <a:lnTo>
                    <a:pt x="9415" y="19925"/>
                  </a:lnTo>
                  <a:lnTo>
                    <a:pt x="9396" y="19972"/>
                  </a:lnTo>
                  <a:lnTo>
                    <a:pt x="9320" y="19955"/>
                  </a:lnTo>
                  <a:lnTo>
                    <a:pt x="9250" y="19950"/>
                  </a:lnTo>
                  <a:lnTo>
                    <a:pt x="9179" y="19955"/>
                  </a:lnTo>
                  <a:lnTo>
                    <a:pt x="9108" y="19917"/>
                  </a:lnTo>
                  <a:lnTo>
                    <a:pt x="9049" y="19939"/>
                  </a:lnTo>
                  <a:lnTo>
                    <a:pt x="8975" y="19928"/>
                  </a:lnTo>
                  <a:lnTo>
                    <a:pt x="8896" y="19883"/>
                  </a:lnTo>
                  <a:lnTo>
                    <a:pt x="8916" y="19979"/>
                  </a:lnTo>
                  <a:lnTo>
                    <a:pt x="8857" y="19999"/>
                  </a:lnTo>
                  <a:lnTo>
                    <a:pt x="8785" y="19984"/>
                  </a:lnTo>
                  <a:lnTo>
                    <a:pt x="8736" y="20009"/>
                  </a:lnTo>
                  <a:lnTo>
                    <a:pt x="8689" y="20045"/>
                  </a:lnTo>
                  <a:lnTo>
                    <a:pt x="8644" y="20073"/>
                  </a:lnTo>
                  <a:lnTo>
                    <a:pt x="8575" y="20082"/>
                  </a:lnTo>
                  <a:lnTo>
                    <a:pt x="8517" y="20050"/>
                  </a:lnTo>
                  <a:lnTo>
                    <a:pt x="8438" y="20029"/>
                  </a:lnTo>
                  <a:lnTo>
                    <a:pt x="8366" y="20028"/>
                  </a:lnTo>
                  <a:lnTo>
                    <a:pt x="8314" y="20050"/>
                  </a:lnTo>
                  <a:lnTo>
                    <a:pt x="8246" y="20061"/>
                  </a:lnTo>
                  <a:lnTo>
                    <a:pt x="8196" y="20058"/>
                  </a:lnTo>
                  <a:lnTo>
                    <a:pt x="8302" y="20130"/>
                  </a:lnTo>
                  <a:lnTo>
                    <a:pt x="8358" y="20166"/>
                  </a:lnTo>
                  <a:lnTo>
                    <a:pt x="8425" y="20198"/>
                  </a:lnTo>
                  <a:lnTo>
                    <a:pt x="8489" y="20189"/>
                  </a:lnTo>
                  <a:lnTo>
                    <a:pt x="8549" y="20221"/>
                  </a:lnTo>
                  <a:lnTo>
                    <a:pt x="8615" y="20247"/>
                  </a:lnTo>
                  <a:lnTo>
                    <a:pt x="8644" y="20297"/>
                  </a:lnTo>
                  <a:lnTo>
                    <a:pt x="8570" y="20294"/>
                  </a:lnTo>
                  <a:lnTo>
                    <a:pt x="8499" y="20295"/>
                  </a:lnTo>
                  <a:lnTo>
                    <a:pt x="8437" y="20311"/>
                  </a:lnTo>
                  <a:lnTo>
                    <a:pt x="8411" y="20343"/>
                  </a:lnTo>
                  <a:lnTo>
                    <a:pt x="8369" y="20366"/>
                  </a:lnTo>
                  <a:lnTo>
                    <a:pt x="8290" y="20356"/>
                  </a:lnTo>
                  <a:lnTo>
                    <a:pt x="8226" y="20363"/>
                  </a:lnTo>
                  <a:lnTo>
                    <a:pt x="8132" y="20344"/>
                  </a:lnTo>
                  <a:lnTo>
                    <a:pt x="8139" y="20386"/>
                  </a:lnTo>
                  <a:lnTo>
                    <a:pt x="8068" y="20364"/>
                  </a:lnTo>
                  <a:lnTo>
                    <a:pt x="8006" y="20336"/>
                  </a:lnTo>
                  <a:lnTo>
                    <a:pt x="7937" y="20317"/>
                  </a:lnTo>
                  <a:lnTo>
                    <a:pt x="7954" y="20366"/>
                  </a:lnTo>
                  <a:lnTo>
                    <a:pt x="7940" y="20400"/>
                  </a:lnTo>
                  <a:lnTo>
                    <a:pt x="7868" y="20400"/>
                  </a:lnTo>
                  <a:lnTo>
                    <a:pt x="7854" y="20433"/>
                  </a:lnTo>
                  <a:lnTo>
                    <a:pt x="7871" y="20476"/>
                  </a:lnTo>
                  <a:lnTo>
                    <a:pt x="7837" y="20501"/>
                  </a:lnTo>
                  <a:lnTo>
                    <a:pt x="7795" y="20523"/>
                  </a:lnTo>
                  <a:lnTo>
                    <a:pt x="7753" y="20545"/>
                  </a:lnTo>
                  <a:lnTo>
                    <a:pt x="7726" y="20572"/>
                  </a:lnTo>
                  <a:lnTo>
                    <a:pt x="7674" y="20588"/>
                  </a:lnTo>
                  <a:lnTo>
                    <a:pt x="7627" y="20603"/>
                  </a:lnTo>
                  <a:lnTo>
                    <a:pt x="7622" y="20637"/>
                  </a:lnTo>
                  <a:lnTo>
                    <a:pt x="7597" y="20662"/>
                  </a:lnTo>
                  <a:lnTo>
                    <a:pt x="7541" y="20673"/>
                  </a:lnTo>
                  <a:lnTo>
                    <a:pt x="7538" y="20710"/>
                  </a:lnTo>
                  <a:lnTo>
                    <a:pt x="7513" y="20716"/>
                  </a:lnTo>
                  <a:lnTo>
                    <a:pt x="7489" y="20726"/>
                  </a:lnTo>
                  <a:lnTo>
                    <a:pt x="7509" y="20762"/>
                  </a:lnTo>
                  <a:lnTo>
                    <a:pt x="7533" y="20795"/>
                  </a:lnTo>
                  <a:lnTo>
                    <a:pt x="7558" y="20836"/>
                  </a:lnTo>
                  <a:lnTo>
                    <a:pt x="7560" y="20866"/>
                  </a:lnTo>
                  <a:lnTo>
                    <a:pt x="7548" y="20893"/>
                  </a:lnTo>
                  <a:lnTo>
                    <a:pt x="7585" y="20928"/>
                  </a:lnTo>
                  <a:lnTo>
                    <a:pt x="7608" y="20965"/>
                  </a:lnTo>
                  <a:lnTo>
                    <a:pt x="7543" y="20957"/>
                  </a:lnTo>
                  <a:lnTo>
                    <a:pt x="7568" y="20991"/>
                  </a:lnTo>
                  <a:lnTo>
                    <a:pt x="7632" y="21014"/>
                  </a:lnTo>
                  <a:lnTo>
                    <a:pt x="7704" y="21028"/>
                  </a:lnTo>
                  <a:lnTo>
                    <a:pt x="7775" y="21046"/>
                  </a:lnTo>
                  <a:lnTo>
                    <a:pt x="7787" y="21075"/>
                  </a:lnTo>
                  <a:lnTo>
                    <a:pt x="7846" y="21110"/>
                  </a:lnTo>
                  <a:lnTo>
                    <a:pt x="7881" y="21134"/>
                  </a:lnTo>
                  <a:cubicBezTo>
                    <a:pt x="3371" y="19858"/>
                    <a:pt x="54" y="15713"/>
                    <a:pt x="54" y="10800"/>
                  </a:cubicBezTo>
                  <a:cubicBezTo>
                    <a:pt x="54" y="8114"/>
                    <a:pt x="1051" y="5662"/>
                    <a:pt x="2687" y="3776"/>
                  </a:cubicBezTo>
                  <a:lnTo>
                    <a:pt x="2708" y="3824"/>
                  </a:lnTo>
                  <a:lnTo>
                    <a:pt x="2673" y="3888"/>
                  </a:lnTo>
                  <a:lnTo>
                    <a:pt x="2606" y="3959"/>
                  </a:lnTo>
                  <a:lnTo>
                    <a:pt x="2565" y="3971"/>
                  </a:lnTo>
                  <a:lnTo>
                    <a:pt x="2552" y="3984"/>
                  </a:lnTo>
                  <a:lnTo>
                    <a:pt x="2575" y="4038"/>
                  </a:lnTo>
                  <a:lnTo>
                    <a:pt x="2626" y="4043"/>
                  </a:lnTo>
                  <a:lnTo>
                    <a:pt x="2636" y="4067"/>
                  </a:lnTo>
                  <a:lnTo>
                    <a:pt x="2660" y="4043"/>
                  </a:lnTo>
                  <a:lnTo>
                    <a:pt x="2707" y="4074"/>
                  </a:lnTo>
                  <a:lnTo>
                    <a:pt x="2740" y="4095"/>
                  </a:lnTo>
                  <a:lnTo>
                    <a:pt x="2724" y="4166"/>
                  </a:lnTo>
                  <a:lnTo>
                    <a:pt x="2675" y="4274"/>
                  </a:lnTo>
                  <a:lnTo>
                    <a:pt x="2719" y="4286"/>
                  </a:lnTo>
                  <a:lnTo>
                    <a:pt x="2776" y="4323"/>
                  </a:lnTo>
                  <a:lnTo>
                    <a:pt x="2821" y="4375"/>
                  </a:lnTo>
                  <a:lnTo>
                    <a:pt x="2820" y="4454"/>
                  </a:lnTo>
                  <a:lnTo>
                    <a:pt x="2841" y="4446"/>
                  </a:lnTo>
                  <a:lnTo>
                    <a:pt x="2914" y="4372"/>
                  </a:lnTo>
                  <a:lnTo>
                    <a:pt x="2926" y="4345"/>
                  </a:lnTo>
                  <a:lnTo>
                    <a:pt x="2907" y="4294"/>
                  </a:lnTo>
                  <a:lnTo>
                    <a:pt x="2883" y="4247"/>
                  </a:lnTo>
                  <a:lnTo>
                    <a:pt x="2828" y="4265"/>
                  </a:lnTo>
                  <a:lnTo>
                    <a:pt x="2853" y="4191"/>
                  </a:lnTo>
                  <a:lnTo>
                    <a:pt x="2848" y="4136"/>
                  </a:lnTo>
                  <a:lnTo>
                    <a:pt x="2841" y="4087"/>
                  </a:lnTo>
                  <a:lnTo>
                    <a:pt x="2862" y="3969"/>
                  </a:lnTo>
                  <a:lnTo>
                    <a:pt x="2825" y="3927"/>
                  </a:lnTo>
                  <a:lnTo>
                    <a:pt x="2823" y="3888"/>
                  </a:lnTo>
                  <a:lnTo>
                    <a:pt x="2808" y="3867"/>
                  </a:lnTo>
                  <a:lnTo>
                    <a:pt x="2830" y="3786"/>
                  </a:lnTo>
                  <a:lnTo>
                    <a:pt x="2809" y="3796"/>
                  </a:lnTo>
                  <a:lnTo>
                    <a:pt x="2820" y="3755"/>
                  </a:lnTo>
                  <a:lnTo>
                    <a:pt x="2808" y="3752"/>
                  </a:lnTo>
                  <a:lnTo>
                    <a:pt x="2808" y="3728"/>
                  </a:lnTo>
                  <a:lnTo>
                    <a:pt x="2781" y="3671"/>
                  </a:lnTo>
                  <a:cubicBezTo>
                    <a:pt x="2856" y="3587"/>
                    <a:pt x="2932" y="3503"/>
                    <a:pt x="3010" y="3420"/>
                  </a:cubicBezTo>
                  <a:lnTo>
                    <a:pt x="3013" y="3422"/>
                  </a:lnTo>
                  <a:lnTo>
                    <a:pt x="2983" y="3474"/>
                  </a:lnTo>
                  <a:lnTo>
                    <a:pt x="2963" y="3560"/>
                  </a:lnTo>
                  <a:lnTo>
                    <a:pt x="2968" y="3638"/>
                  </a:lnTo>
                  <a:lnTo>
                    <a:pt x="2949" y="3678"/>
                  </a:lnTo>
                  <a:lnTo>
                    <a:pt x="2968" y="3723"/>
                  </a:lnTo>
                  <a:lnTo>
                    <a:pt x="2998" y="3771"/>
                  </a:lnTo>
                  <a:lnTo>
                    <a:pt x="3055" y="3757"/>
                  </a:lnTo>
                  <a:lnTo>
                    <a:pt x="3038" y="3843"/>
                  </a:lnTo>
                  <a:lnTo>
                    <a:pt x="3077" y="3883"/>
                  </a:lnTo>
                  <a:lnTo>
                    <a:pt x="3124" y="3893"/>
                  </a:lnTo>
                  <a:lnTo>
                    <a:pt x="3067" y="3988"/>
                  </a:lnTo>
                  <a:lnTo>
                    <a:pt x="3074" y="4015"/>
                  </a:lnTo>
                  <a:lnTo>
                    <a:pt x="3156" y="4035"/>
                  </a:lnTo>
                  <a:lnTo>
                    <a:pt x="3180" y="4102"/>
                  </a:lnTo>
                  <a:lnTo>
                    <a:pt x="3266" y="4171"/>
                  </a:lnTo>
                  <a:lnTo>
                    <a:pt x="3328" y="4277"/>
                  </a:lnTo>
                  <a:lnTo>
                    <a:pt x="3346" y="4338"/>
                  </a:lnTo>
                  <a:lnTo>
                    <a:pt x="3338" y="4393"/>
                  </a:lnTo>
                  <a:lnTo>
                    <a:pt x="3362" y="4446"/>
                  </a:lnTo>
                  <a:lnTo>
                    <a:pt x="3345" y="4498"/>
                  </a:lnTo>
                  <a:lnTo>
                    <a:pt x="3303" y="4547"/>
                  </a:lnTo>
                  <a:lnTo>
                    <a:pt x="3303" y="4585"/>
                  </a:lnTo>
                  <a:lnTo>
                    <a:pt x="3254" y="4616"/>
                  </a:lnTo>
                  <a:lnTo>
                    <a:pt x="3264" y="4680"/>
                  </a:lnTo>
                  <a:lnTo>
                    <a:pt x="3304" y="4754"/>
                  </a:lnTo>
                  <a:lnTo>
                    <a:pt x="3429" y="4796"/>
                  </a:lnTo>
                  <a:lnTo>
                    <a:pt x="3469" y="4848"/>
                  </a:lnTo>
                  <a:lnTo>
                    <a:pt x="3602" y="4853"/>
                  </a:lnTo>
                  <a:lnTo>
                    <a:pt x="3681" y="4839"/>
                  </a:lnTo>
                  <a:lnTo>
                    <a:pt x="3708" y="4870"/>
                  </a:lnTo>
                  <a:lnTo>
                    <a:pt x="3814" y="4910"/>
                  </a:lnTo>
                  <a:lnTo>
                    <a:pt x="3966" y="4937"/>
                  </a:lnTo>
                  <a:lnTo>
                    <a:pt x="4075" y="4930"/>
                  </a:lnTo>
                  <a:lnTo>
                    <a:pt x="4203" y="4966"/>
                  </a:lnTo>
                  <a:lnTo>
                    <a:pt x="4314" y="4967"/>
                  </a:lnTo>
                  <a:lnTo>
                    <a:pt x="4417" y="4983"/>
                  </a:lnTo>
                  <a:lnTo>
                    <a:pt x="4499" y="4949"/>
                  </a:lnTo>
                  <a:lnTo>
                    <a:pt x="4637" y="4860"/>
                  </a:lnTo>
                  <a:lnTo>
                    <a:pt x="4728" y="4828"/>
                  </a:lnTo>
                  <a:lnTo>
                    <a:pt x="4851" y="4841"/>
                  </a:lnTo>
                  <a:lnTo>
                    <a:pt x="4927" y="4875"/>
                  </a:lnTo>
                  <a:lnTo>
                    <a:pt x="5085" y="5008"/>
                  </a:lnTo>
                  <a:lnTo>
                    <a:pt x="5164" y="5057"/>
                  </a:lnTo>
                  <a:lnTo>
                    <a:pt x="5237" y="5075"/>
                  </a:lnTo>
                  <a:lnTo>
                    <a:pt x="5341" y="5058"/>
                  </a:lnTo>
                  <a:lnTo>
                    <a:pt x="5424" y="5070"/>
                  </a:lnTo>
                  <a:lnTo>
                    <a:pt x="5467" y="5095"/>
                  </a:lnTo>
                  <a:lnTo>
                    <a:pt x="5562" y="5089"/>
                  </a:lnTo>
                  <a:lnTo>
                    <a:pt x="5627" y="5109"/>
                  </a:lnTo>
                  <a:lnTo>
                    <a:pt x="5688" y="5114"/>
                  </a:lnTo>
                  <a:lnTo>
                    <a:pt x="5787" y="5099"/>
                  </a:lnTo>
                  <a:lnTo>
                    <a:pt x="5811" y="5058"/>
                  </a:lnTo>
                  <a:lnTo>
                    <a:pt x="5863" y="5063"/>
                  </a:lnTo>
                  <a:lnTo>
                    <a:pt x="5886" y="5109"/>
                  </a:lnTo>
                  <a:lnTo>
                    <a:pt x="5871" y="5122"/>
                  </a:lnTo>
                  <a:lnTo>
                    <a:pt x="5846" y="5102"/>
                  </a:lnTo>
                  <a:lnTo>
                    <a:pt x="5824" y="5131"/>
                  </a:lnTo>
                  <a:lnTo>
                    <a:pt x="5903" y="5191"/>
                  </a:lnTo>
                  <a:lnTo>
                    <a:pt x="5972" y="5230"/>
                  </a:lnTo>
                  <a:lnTo>
                    <a:pt x="6004" y="5280"/>
                  </a:lnTo>
                  <a:lnTo>
                    <a:pt x="6082" y="5334"/>
                  </a:lnTo>
                  <a:lnTo>
                    <a:pt x="6137" y="5376"/>
                  </a:lnTo>
                  <a:lnTo>
                    <a:pt x="6094" y="5415"/>
                  </a:lnTo>
                  <a:lnTo>
                    <a:pt x="6142" y="5430"/>
                  </a:lnTo>
                  <a:lnTo>
                    <a:pt x="6114" y="5488"/>
                  </a:lnTo>
                  <a:lnTo>
                    <a:pt x="6109" y="5538"/>
                  </a:lnTo>
                  <a:lnTo>
                    <a:pt x="6131" y="5568"/>
                  </a:lnTo>
                  <a:lnTo>
                    <a:pt x="6186" y="5577"/>
                  </a:lnTo>
                  <a:lnTo>
                    <a:pt x="6225" y="5617"/>
                  </a:lnTo>
                  <a:lnTo>
                    <a:pt x="6264" y="5572"/>
                  </a:lnTo>
                  <a:lnTo>
                    <a:pt x="6255" y="5525"/>
                  </a:lnTo>
                  <a:lnTo>
                    <a:pt x="6299" y="5548"/>
                  </a:lnTo>
                  <a:lnTo>
                    <a:pt x="6307" y="5595"/>
                  </a:lnTo>
                  <a:lnTo>
                    <a:pt x="6368" y="5607"/>
                  </a:lnTo>
                  <a:lnTo>
                    <a:pt x="6437" y="5631"/>
                  </a:lnTo>
                  <a:lnTo>
                    <a:pt x="6484" y="5664"/>
                  </a:lnTo>
                  <a:lnTo>
                    <a:pt x="6489" y="5701"/>
                  </a:lnTo>
                  <a:lnTo>
                    <a:pt x="6466" y="5733"/>
                  </a:lnTo>
                  <a:lnTo>
                    <a:pt x="6501" y="5764"/>
                  </a:lnTo>
                  <a:lnTo>
                    <a:pt x="6597" y="5789"/>
                  </a:lnTo>
                  <a:lnTo>
                    <a:pt x="6617" y="5812"/>
                  </a:lnTo>
                  <a:lnTo>
                    <a:pt x="6624" y="5774"/>
                  </a:lnTo>
                  <a:lnTo>
                    <a:pt x="6703" y="5764"/>
                  </a:lnTo>
                  <a:lnTo>
                    <a:pt x="6748" y="5779"/>
                  </a:lnTo>
                  <a:lnTo>
                    <a:pt x="6824" y="5780"/>
                  </a:lnTo>
                  <a:lnTo>
                    <a:pt x="6858" y="5844"/>
                  </a:lnTo>
                  <a:lnTo>
                    <a:pt x="6917" y="5848"/>
                  </a:lnTo>
                  <a:lnTo>
                    <a:pt x="6942" y="5816"/>
                  </a:lnTo>
                  <a:lnTo>
                    <a:pt x="6971" y="5913"/>
                  </a:lnTo>
                  <a:lnTo>
                    <a:pt x="7056" y="5895"/>
                  </a:lnTo>
                  <a:lnTo>
                    <a:pt x="7085" y="5866"/>
                  </a:lnTo>
                  <a:lnTo>
                    <a:pt x="7135" y="5839"/>
                  </a:lnTo>
                  <a:lnTo>
                    <a:pt x="7051" y="5757"/>
                  </a:lnTo>
                  <a:lnTo>
                    <a:pt x="7072" y="5718"/>
                  </a:lnTo>
                  <a:lnTo>
                    <a:pt x="7112" y="5708"/>
                  </a:lnTo>
                  <a:lnTo>
                    <a:pt x="7189" y="5658"/>
                  </a:lnTo>
                  <a:lnTo>
                    <a:pt x="7230" y="5595"/>
                  </a:lnTo>
                  <a:lnTo>
                    <a:pt x="7312" y="5575"/>
                  </a:lnTo>
                  <a:lnTo>
                    <a:pt x="7401" y="5614"/>
                  </a:lnTo>
                  <a:lnTo>
                    <a:pt x="7433" y="5666"/>
                  </a:lnTo>
                  <a:lnTo>
                    <a:pt x="7481" y="5673"/>
                  </a:lnTo>
                  <a:lnTo>
                    <a:pt x="7433" y="5723"/>
                  </a:lnTo>
                  <a:lnTo>
                    <a:pt x="7469" y="5811"/>
                  </a:lnTo>
                  <a:lnTo>
                    <a:pt x="7529" y="5854"/>
                  </a:lnTo>
                  <a:lnTo>
                    <a:pt x="7603" y="5939"/>
                  </a:lnTo>
                  <a:lnTo>
                    <a:pt x="7629" y="6082"/>
                  </a:lnTo>
                  <a:lnTo>
                    <a:pt x="7587" y="6132"/>
                  </a:lnTo>
                  <a:lnTo>
                    <a:pt x="7625" y="6287"/>
                  </a:lnTo>
                  <a:lnTo>
                    <a:pt x="7587" y="6393"/>
                  </a:lnTo>
                  <a:lnTo>
                    <a:pt x="7656" y="6428"/>
                  </a:lnTo>
                  <a:lnTo>
                    <a:pt x="7582" y="6528"/>
                  </a:lnTo>
                  <a:lnTo>
                    <a:pt x="7501" y="6647"/>
                  </a:lnTo>
                  <a:lnTo>
                    <a:pt x="7406" y="6669"/>
                  </a:lnTo>
                  <a:lnTo>
                    <a:pt x="7363" y="6738"/>
                  </a:lnTo>
                  <a:lnTo>
                    <a:pt x="7369" y="6826"/>
                  </a:lnTo>
                  <a:lnTo>
                    <a:pt x="7299" y="6848"/>
                  </a:lnTo>
                  <a:lnTo>
                    <a:pt x="7324" y="6900"/>
                  </a:lnTo>
                  <a:lnTo>
                    <a:pt x="7194" y="6986"/>
                  </a:lnTo>
                  <a:lnTo>
                    <a:pt x="7092" y="7034"/>
                  </a:lnTo>
                  <a:lnTo>
                    <a:pt x="7105" y="7107"/>
                  </a:lnTo>
                  <a:lnTo>
                    <a:pt x="7034" y="7231"/>
                  </a:lnTo>
                  <a:lnTo>
                    <a:pt x="6999" y="7349"/>
                  </a:lnTo>
                  <a:lnTo>
                    <a:pt x="6935" y="7385"/>
                  </a:lnTo>
                  <a:lnTo>
                    <a:pt x="6967" y="7548"/>
                  </a:lnTo>
                  <a:lnTo>
                    <a:pt x="6930" y="7603"/>
                  </a:lnTo>
                  <a:lnTo>
                    <a:pt x="7043" y="7671"/>
                  </a:lnTo>
                  <a:lnTo>
                    <a:pt x="7114" y="7578"/>
                  </a:lnTo>
                  <a:lnTo>
                    <a:pt x="7156" y="7654"/>
                  </a:lnTo>
                  <a:lnTo>
                    <a:pt x="7058" y="7804"/>
                  </a:lnTo>
                  <a:lnTo>
                    <a:pt x="6912" y="7937"/>
                  </a:lnTo>
                  <a:lnTo>
                    <a:pt x="6858" y="8075"/>
                  </a:lnTo>
                  <a:lnTo>
                    <a:pt x="6952" y="8241"/>
                  </a:lnTo>
                  <a:lnTo>
                    <a:pt x="6895" y="8332"/>
                  </a:lnTo>
                  <a:lnTo>
                    <a:pt x="7029" y="8393"/>
                  </a:lnTo>
                  <a:lnTo>
                    <a:pt x="7179" y="8501"/>
                  </a:lnTo>
                  <a:lnTo>
                    <a:pt x="7243" y="8634"/>
                  </a:lnTo>
                  <a:lnTo>
                    <a:pt x="7322" y="8711"/>
                  </a:lnTo>
                  <a:lnTo>
                    <a:pt x="7514" y="9071"/>
                  </a:lnTo>
                  <a:lnTo>
                    <a:pt x="7716" y="9408"/>
                  </a:lnTo>
                  <a:lnTo>
                    <a:pt x="7886" y="9647"/>
                  </a:lnTo>
                  <a:lnTo>
                    <a:pt x="7859" y="9704"/>
                  </a:lnTo>
                  <a:lnTo>
                    <a:pt x="7945" y="9857"/>
                  </a:lnTo>
                  <a:lnTo>
                    <a:pt x="8093" y="9965"/>
                  </a:lnTo>
                  <a:lnTo>
                    <a:pt x="8437" y="10152"/>
                  </a:lnTo>
                  <a:lnTo>
                    <a:pt x="8812" y="10325"/>
                  </a:lnTo>
                  <a:lnTo>
                    <a:pt x="8831" y="10404"/>
                  </a:lnTo>
                  <a:lnTo>
                    <a:pt x="9021" y="10505"/>
                  </a:lnTo>
                  <a:lnTo>
                    <a:pt x="9071" y="10778"/>
                  </a:lnTo>
                  <a:lnTo>
                    <a:pt x="9098" y="11096"/>
                  </a:lnTo>
                  <a:lnTo>
                    <a:pt x="9063" y="11532"/>
                  </a:lnTo>
                  <a:lnTo>
                    <a:pt x="9027" y="11940"/>
                  </a:lnTo>
                  <a:lnTo>
                    <a:pt x="9021" y="12315"/>
                  </a:lnTo>
                  <a:lnTo>
                    <a:pt x="8937" y="12556"/>
                  </a:lnTo>
                  <a:lnTo>
                    <a:pt x="8974" y="12791"/>
                  </a:lnTo>
                  <a:lnTo>
                    <a:pt x="8937" y="12953"/>
                  </a:lnTo>
                  <a:lnTo>
                    <a:pt x="8997" y="13237"/>
                  </a:lnTo>
                  <a:lnTo>
                    <a:pt x="8952" y="13525"/>
                  </a:lnTo>
                  <a:lnTo>
                    <a:pt x="8871" y="13833"/>
                  </a:lnTo>
                  <a:lnTo>
                    <a:pt x="8807" y="14141"/>
                  </a:lnTo>
                  <a:lnTo>
                    <a:pt x="8743" y="14153"/>
                  </a:lnTo>
                  <a:lnTo>
                    <a:pt x="8780" y="14362"/>
                  </a:lnTo>
                  <a:lnTo>
                    <a:pt x="8844" y="14539"/>
                  </a:lnTo>
                  <a:lnTo>
                    <a:pt x="8792" y="14670"/>
                  </a:lnTo>
                  <a:lnTo>
                    <a:pt x="8787" y="15012"/>
                  </a:lnTo>
                  <a:lnTo>
                    <a:pt x="8778" y="15274"/>
                  </a:lnTo>
                  <a:lnTo>
                    <a:pt x="8871" y="15293"/>
                  </a:lnTo>
                  <a:lnTo>
                    <a:pt x="8884" y="15064"/>
                  </a:lnTo>
                  <a:lnTo>
                    <a:pt x="8987" y="15106"/>
                  </a:lnTo>
                  <a:lnTo>
                    <a:pt x="8962" y="15483"/>
                  </a:lnTo>
                  <a:lnTo>
                    <a:pt x="8800" y="15431"/>
                  </a:lnTo>
                  <a:lnTo>
                    <a:pt x="8799" y="15729"/>
                  </a:lnTo>
                  <a:lnTo>
                    <a:pt x="8699" y="15894"/>
                  </a:lnTo>
                  <a:lnTo>
                    <a:pt x="8906" y="15931"/>
                  </a:lnTo>
                  <a:lnTo>
                    <a:pt x="8792" y="16075"/>
                  </a:lnTo>
                  <a:lnTo>
                    <a:pt x="8768" y="16245"/>
                  </a:lnTo>
                  <a:lnTo>
                    <a:pt x="8839" y="16535"/>
                  </a:lnTo>
                  <a:lnTo>
                    <a:pt x="8921" y="16643"/>
                  </a:lnTo>
                  <a:lnTo>
                    <a:pt x="8906" y="16744"/>
                  </a:lnTo>
                  <a:lnTo>
                    <a:pt x="8964" y="16846"/>
                  </a:lnTo>
                  <a:lnTo>
                    <a:pt x="9127" y="16931"/>
                  </a:lnTo>
                  <a:lnTo>
                    <a:pt x="9278" y="17037"/>
                  </a:lnTo>
                  <a:lnTo>
                    <a:pt x="9415" y="17082"/>
                  </a:lnTo>
                  <a:lnTo>
                    <a:pt x="9463" y="17075"/>
                  </a:lnTo>
                  <a:lnTo>
                    <a:pt x="9462" y="16920"/>
                  </a:lnTo>
                  <a:lnTo>
                    <a:pt x="9561" y="16856"/>
                  </a:lnTo>
                  <a:lnTo>
                    <a:pt x="9613" y="16813"/>
                  </a:lnTo>
                  <a:lnTo>
                    <a:pt x="9719" y="16809"/>
                  </a:lnTo>
                  <a:lnTo>
                    <a:pt x="9772" y="16816"/>
                  </a:lnTo>
                  <a:lnTo>
                    <a:pt x="9682" y="16724"/>
                  </a:lnTo>
                  <a:lnTo>
                    <a:pt x="9627" y="16548"/>
                  </a:lnTo>
                  <a:lnTo>
                    <a:pt x="9671" y="16468"/>
                  </a:lnTo>
                  <a:lnTo>
                    <a:pt x="9780" y="16397"/>
                  </a:lnTo>
                  <a:lnTo>
                    <a:pt x="9849" y="16192"/>
                  </a:lnTo>
                  <a:lnTo>
                    <a:pt x="9997" y="16091"/>
                  </a:lnTo>
                  <a:lnTo>
                    <a:pt x="10036" y="15934"/>
                  </a:lnTo>
                  <a:lnTo>
                    <a:pt x="9906" y="15900"/>
                  </a:lnTo>
                  <a:lnTo>
                    <a:pt x="9768" y="15776"/>
                  </a:lnTo>
                  <a:lnTo>
                    <a:pt x="9798" y="15641"/>
                  </a:lnTo>
                  <a:lnTo>
                    <a:pt x="9901" y="15547"/>
                  </a:lnTo>
                  <a:lnTo>
                    <a:pt x="10032" y="15545"/>
                  </a:lnTo>
                  <a:lnTo>
                    <a:pt x="10061" y="15448"/>
                  </a:lnTo>
                  <a:lnTo>
                    <a:pt x="10078" y="15267"/>
                  </a:lnTo>
                  <a:lnTo>
                    <a:pt x="10189" y="15153"/>
                  </a:lnTo>
                  <a:lnTo>
                    <a:pt x="10320" y="15096"/>
                  </a:lnTo>
                  <a:lnTo>
                    <a:pt x="10276" y="15001"/>
                  </a:lnTo>
                  <a:lnTo>
                    <a:pt x="10199" y="15060"/>
                  </a:lnTo>
                  <a:lnTo>
                    <a:pt x="10100" y="15007"/>
                  </a:lnTo>
                  <a:lnTo>
                    <a:pt x="10075" y="14825"/>
                  </a:lnTo>
                  <a:lnTo>
                    <a:pt x="10130" y="14776"/>
                  </a:lnTo>
                  <a:lnTo>
                    <a:pt x="10273" y="14842"/>
                  </a:lnTo>
                  <a:lnTo>
                    <a:pt x="10425" y="14816"/>
                  </a:lnTo>
                  <a:lnTo>
                    <a:pt x="10514" y="14752"/>
                  </a:lnTo>
                  <a:lnTo>
                    <a:pt x="10487" y="14658"/>
                  </a:lnTo>
                  <a:lnTo>
                    <a:pt x="10519" y="14520"/>
                  </a:lnTo>
                  <a:lnTo>
                    <a:pt x="10489" y="14409"/>
                  </a:lnTo>
                  <a:lnTo>
                    <a:pt x="10655" y="14429"/>
                  </a:lnTo>
                  <a:lnTo>
                    <a:pt x="10963" y="14397"/>
                  </a:lnTo>
                  <a:lnTo>
                    <a:pt x="11196" y="14303"/>
                  </a:lnTo>
                  <a:lnTo>
                    <a:pt x="11359" y="14069"/>
                  </a:lnTo>
                  <a:lnTo>
                    <a:pt x="11372" y="13978"/>
                  </a:lnTo>
                  <a:lnTo>
                    <a:pt x="11280" y="13892"/>
                  </a:lnTo>
                  <a:lnTo>
                    <a:pt x="11310" y="13763"/>
                  </a:lnTo>
                  <a:lnTo>
                    <a:pt x="11115" y="13594"/>
                  </a:lnTo>
                  <a:lnTo>
                    <a:pt x="11130" y="13495"/>
                  </a:lnTo>
                  <a:lnTo>
                    <a:pt x="11223" y="13603"/>
                  </a:lnTo>
                  <a:lnTo>
                    <a:pt x="11332" y="13601"/>
                  </a:lnTo>
                  <a:lnTo>
                    <a:pt x="11475" y="13689"/>
                  </a:lnTo>
                  <a:lnTo>
                    <a:pt x="11564" y="13672"/>
                  </a:lnTo>
                  <a:lnTo>
                    <a:pt x="11679" y="13715"/>
                  </a:lnTo>
                  <a:lnTo>
                    <a:pt x="11867" y="13620"/>
                  </a:lnTo>
                  <a:lnTo>
                    <a:pt x="11948" y="13505"/>
                  </a:lnTo>
                  <a:lnTo>
                    <a:pt x="12064" y="13402"/>
                  </a:lnTo>
                  <a:lnTo>
                    <a:pt x="12157" y="13227"/>
                  </a:lnTo>
                  <a:lnTo>
                    <a:pt x="12278" y="13145"/>
                  </a:lnTo>
                  <a:lnTo>
                    <a:pt x="12438" y="13005"/>
                  </a:lnTo>
                  <a:lnTo>
                    <a:pt x="12660" y="12682"/>
                  </a:lnTo>
                  <a:lnTo>
                    <a:pt x="12788" y="12588"/>
                  </a:lnTo>
                  <a:lnTo>
                    <a:pt x="12837" y="12497"/>
                  </a:lnTo>
                  <a:lnTo>
                    <a:pt x="12891" y="12305"/>
                  </a:lnTo>
                  <a:lnTo>
                    <a:pt x="12875" y="12195"/>
                  </a:lnTo>
                  <a:lnTo>
                    <a:pt x="12916" y="12054"/>
                  </a:lnTo>
                  <a:lnTo>
                    <a:pt x="13083" y="11877"/>
                  </a:lnTo>
                  <a:lnTo>
                    <a:pt x="13301" y="11743"/>
                  </a:lnTo>
                  <a:lnTo>
                    <a:pt x="13500" y="11707"/>
                  </a:lnTo>
                  <a:lnTo>
                    <a:pt x="13631" y="11637"/>
                  </a:lnTo>
                  <a:lnTo>
                    <a:pt x="13907" y="11595"/>
                  </a:lnTo>
                  <a:lnTo>
                    <a:pt x="14091" y="11620"/>
                  </a:lnTo>
                  <a:lnTo>
                    <a:pt x="14146" y="11510"/>
                  </a:lnTo>
                  <a:lnTo>
                    <a:pt x="14295" y="11446"/>
                  </a:lnTo>
                  <a:lnTo>
                    <a:pt x="14352" y="11251"/>
                  </a:lnTo>
                  <a:lnTo>
                    <a:pt x="14557" y="11026"/>
                  </a:lnTo>
                  <a:lnTo>
                    <a:pt x="14621" y="10773"/>
                  </a:lnTo>
                  <a:lnTo>
                    <a:pt x="14685" y="10704"/>
                  </a:lnTo>
                  <a:lnTo>
                    <a:pt x="14719" y="10581"/>
                  </a:lnTo>
                  <a:lnTo>
                    <a:pt x="14801" y="10292"/>
                  </a:lnTo>
                  <a:lnTo>
                    <a:pt x="14826" y="9931"/>
                  </a:lnTo>
                  <a:lnTo>
                    <a:pt x="14889" y="9798"/>
                  </a:lnTo>
                  <a:lnTo>
                    <a:pt x="14932" y="9800"/>
                  </a:lnTo>
                  <a:lnTo>
                    <a:pt x="15076" y="9657"/>
                  </a:lnTo>
                  <a:lnTo>
                    <a:pt x="15205" y="9460"/>
                  </a:lnTo>
                  <a:lnTo>
                    <a:pt x="15469" y="9240"/>
                  </a:lnTo>
                  <a:lnTo>
                    <a:pt x="15565" y="9132"/>
                  </a:lnTo>
                  <a:lnTo>
                    <a:pt x="15656" y="8834"/>
                  </a:lnTo>
                  <a:lnTo>
                    <a:pt x="15634" y="8714"/>
                  </a:lnTo>
                  <a:lnTo>
                    <a:pt x="15587" y="8465"/>
                  </a:lnTo>
                  <a:lnTo>
                    <a:pt x="15528" y="8395"/>
                  </a:lnTo>
                  <a:lnTo>
                    <a:pt x="15380" y="8361"/>
                  </a:lnTo>
                  <a:lnTo>
                    <a:pt x="15247" y="8283"/>
                  </a:lnTo>
                  <a:lnTo>
                    <a:pt x="15028" y="8038"/>
                  </a:lnTo>
                  <a:lnTo>
                    <a:pt x="14768" y="7842"/>
                  </a:lnTo>
                  <a:lnTo>
                    <a:pt x="14497" y="7810"/>
                  </a:lnTo>
                  <a:lnTo>
                    <a:pt x="14143" y="7664"/>
                  </a:lnTo>
                  <a:lnTo>
                    <a:pt x="13928" y="7694"/>
                  </a:lnTo>
                  <a:lnTo>
                    <a:pt x="13958" y="7597"/>
                  </a:lnTo>
                  <a:lnTo>
                    <a:pt x="13869" y="7479"/>
                  </a:lnTo>
                  <a:lnTo>
                    <a:pt x="13559" y="7332"/>
                  </a:lnTo>
                  <a:lnTo>
                    <a:pt x="13323" y="7243"/>
                  </a:lnTo>
                  <a:lnTo>
                    <a:pt x="13178" y="7349"/>
                  </a:lnTo>
                  <a:lnTo>
                    <a:pt x="13172" y="7166"/>
                  </a:lnTo>
                  <a:lnTo>
                    <a:pt x="12837" y="7109"/>
                  </a:lnTo>
                  <a:lnTo>
                    <a:pt x="12776" y="7048"/>
                  </a:lnTo>
                  <a:lnTo>
                    <a:pt x="12919" y="6912"/>
                  </a:lnTo>
                  <a:lnTo>
                    <a:pt x="12914" y="6787"/>
                  </a:lnTo>
                  <a:lnTo>
                    <a:pt x="12812" y="6748"/>
                  </a:lnTo>
                  <a:lnTo>
                    <a:pt x="12700" y="6428"/>
                  </a:lnTo>
                  <a:lnTo>
                    <a:pt x="12652" y="6327"/>
                  </a:lnTo>
                  <a:lnTo>
                    <a:pt x="12588" y="6331"/>
                  </a:lnTo>
                  <a:lnTo>
                    <a:pt x="12554" y="6257"/>
                  </a:lnTo>
                  <a:lnTo>
                    <a:pt x="12349" y="6095"/>
                  </a:lnTo>
                  <a:lnTo>
                    <a:pt x="12207" y="6046"/>
                  </a:lnTo>
                  <a:lnTo>
                    <a:pt x="12142" y="6023"/>
                  </a:lnTo>
                  <a:lnTo>
                    <a:pt x="11933" y="5966"/>
                  </a:lnTo>
                  <a:lnTo>
                    <a:pt x="11778" y="5971"/>
                  </a:lnTo>
                  <a:lnTo>
                    <a:pt x="11758" y="6001"/>
                  </a:lnTo>
                  <a:lnTo>
                    <a:pt x="11525" y="5957"/>
                  </a:lnTo>
                  <a:lnTo>
                    <a:pt x="11448" y="5893"/>
                  </a:lnTo>
                  <a:lnTo>
                    <a:pt x="11342" y="5806"/>
                  </a:lnTo>
                  <a:lnTo>
                    <a:pt x="11270" y="5801"/>
                  </a:lnTo>
                  <a:lnTo>
                    <a:pt x="11263" y="5711"/>
                  </a:lnTo>
                  <a:lnTo>
                    <a:pt x="11142" y="5597"/>
                  </a:lnTo>
                  <a:lnTo>
                    <a:pt x="11015" y="5531"/>
                  </a:lnTo>
                  <a:lnTo>
                    <a:pt x="10938" y="5491"/>
                  </a:lnTo>
                  <a:lnTo>
                    <a:pt x="10839" y="5493"/>
                  </a:lnTo>
                  <a:lnTo>
                    <a:pt x="10807" y="5358"/>
                  </a:lnTo>
                  <a:lnTo>
                    <a:pt x="10660" y="5274"/>
                  </a:lnTo>
                  <a:lnTo>
                    <a:pt x="10505" y="5260"/>
                  </a:lnTo>
                  <a:lnTo>
                    <a:pt x="10440" y="5181"/>
                  </a:lnTo>
                  <a:lnTo>
                    <a:pt x="10603" y="5132"/>
                  </a:lnTo>
                  <a:lnTo>
                    <a:pt x="10372" y="5134"/>
                  </a:lnTo>
                  <a:lnTo>
                    <a:pt x="10133" y="5146"/>
                  </a:lnTo>
                  <a:lnTo>
                    <a:pt x="10132" y="5188"/>
                  </a:lnTo>
                  <a:lnTo>
                    <a:pt x="10022" y="5240"/>
                  </a:lnTo>
                  <a:lnTo>
                    <a:pt x="9876" y="5222"/>
                  </a:lnTo>
                  <a:lnTo>
                    <a:pt x="9766" y="5149"/>
                  </a:lnTo>
                  <a:lnTo>
                    <a:pt x="9561" y="5171"/>
                  </a:lnTo>
                  <a:lnTo>
                    <a:pt x="9389" y="5174"/>
                  </a:lnTo>
                  <a:lnTo>
                    <a:pt x="9383" y="5121"/>
                  </a:lnTo>
                  <a:lnTo>
                    <a:pt x="9260" y="5033"/>
                  </a:lnTo>
                  <a:lnTo>
                    <a:pt x="9127" y="5036"/>
                  </a:lnTo>
                  <a:lnTo>
                    <a:pt x="9061" y="4924"/>
                  </a:lnTo>
                  <a:lnTo>
                    <a:pt x="8994" y="4977"/>
                  </a:lnTo>
                  <a:lnTo>
                    <a:pt x="9017" y="5055"/>
                  </a:lnTo>
                  <a:lnTo>
                    <a:pt x="8778" y="5132"/>
                  </a:lnTo>
                  <a:lnTo>
                    <a:pt x="8785" y="5259"/>
                  </a:lnTo>
                  <a:lnTo>
                    <a:pt x="8842" y="5314"/>
                  </a:lnTo>
                  <a:lnTo>
                    <a:pt x="8795" y="5437"/>
                  </a:lnTo>
                  <a:lnTo>
                    <a:pt x="8713" y="5452"/>
                  </a:lnTo>
                  <a:lnTo>
                    <a:pt x="8644" y="5323"/>
                  </a:lnTo>
                  <a:lnTo>
                    <a:pt x="8731" y="5222"/>
                  </a:lnTo>
                  <a:lnTo>
                    <a:pt x="8736" y="5136"/>
                  </a:lnTo>
                  <a:lnTo>
                    <a:pt x="8677" y="5063"/>
                  </a:lnTo>
                  <a:lnTo>
                    <a:pt x="8790" y="5038"/>
                  </a:lnTo>
                  <a:lnTo>
                    <a:pt x="8797" y="4999"/>
                  </a:lnTo>
                  <a:lnTo>
                    <a:pt x="8836" y="4942"/>
                  </a:lnTo>
                  <a:lnTo>
                    <a:pt x="8787" y="4902"/>
                  </a:lnTo>
                  <a:lnTo>
                    <a:pt x="8719" y="4897"/>
                  </a:lnTo>
                  <a:lnTo>
                    <a:pt x="8625" y="4979"/>
                  </a:lnTo>
                  <a:lnTo>
                    <a:pt x="8551" y="5021"/>
                  </a:lnTo>
                  <a:lnTo>
                    <a:pt x="8398" y="5112"/>
                  </a:lnTo>
                  <a:lnTo>
                    <a:pt x="8251" y="5109"/>
                  </a:lnTo>
                  <a:lnTo>
                    <a:pt x="8235" y="5144"/>
                  </a:lnTo>
                  <a:lnTo>
                    <a:pt x="8117" y="5156"/>
                  </a:lnTo>
                  <a:lnTo>
                    <a:pt x="8006" y="5242"/>
                  </a:lnTo>
                  <a:lnTo>
                    <a:pt x="7964" y="5385"/>
                  </a:lnTo>
                  <a:lnTo>
                    <a:pt x="7960" y="5440"/>
                  </a:lnTo>
                  <a:lnTo>
                    <a:pt x="7881" y="5466"/>
                  </a:lnTo>
                  <a:lnTo>
                    <a:pt x="7735" y="5595"/>
                  </a:lnTo>
                  <a:lnTo>
                    <a:pt x="7639" y="5599"/>
                  </a:lnTo>
                  <a:lnTo>
                    <a:pt x="7570" y="5558"/>
                  </a:lnTo>
                  <a:lnTo>
                    <a:pt x="7513" y="5513"/>
                  </a:lnTo>
                  <a:lnTo>
                    <a:pt x="7430" y="5493"/>
                  </a:lnTo>
                  <a:lnTo>
                    <a:pt x="7327" y="5498"/>
                  </a:lnTo>
                  <a:lnTo>
                    <a:pt x="7334" y="5479"/>
                  </a:lnTo>
                  <a:lnTo>
                    <a:pt x="7233" y="5481"/>
                  </a:lnTo>
                  <a:lnTo>
                    <a:pt x="7167" y="5538"/>
                  </a:lnTo>
                  <a:lnTo>
                    <a:pt x="7053" y="5583"/>
                  </a:lnTo>
                  <a:lnTo>
                    <a:pt x="6972" y="5636"/>
                  </a:lnTo>
                  <a:lnTo>
                    <a:pt x="6881" y="5659"/>
                  </a:lnTo>
                  <a:lnTo>
                    <a:pt x="6834" y="5624"/>
                  </a:lnTo>
                  <a:lnTo>
                    <a:pt x="6816" y="5639"/>
                  </a:lnTo>
                  <a:lnTo>
                    <a:pt x="6743" y="5641"/>
                  </a:lnTo>
                  <a:lnTo>
                    <a:pt x="6748" y="5604"/>
                  </a:lnTo>
                  <a:lnTo>
                    <a:pt x="6688" y="5551"/>
                  </a:lnTo>
                  <a:lnTo>
                    <a:pt x="6607" y="5491"/>
                  </a:lnTo>
                  <a:lnTo>
                    <a:pt x="6541" y="5434"/>
                  </a:lnTo>
                  <a:lnTo>
                    <a:pt x="6503" y="5350"/>
                  </a:lnTo>
                  <a:lnTo>
                    <a:pt x="6477" y="5326"/>
                  </a:lnTo>
                  <a:lnTo>
                    <a:pt x="6472" y="5282"/>
                  </a:lnTo>
                  <a:lnTo>
                    <a:pt x="6513" y="5235"/>
                  </a:lnTo>
                  <a:lnTo>
                    <a:pt x="6504" y="5193"/>
                  </a:lnTo>
                  <a:lnTo>
                    <a:pt x="6528" y="5121"/>
                  </a:lnTo>
                  <a:lnTo>
                    <a:pt x="6556" y="5100"/>
                  </a:lnTo>
                  <a:lnTo>
                    <a:pt x="6558" y="5028"/>
                  </a:lnTo>
                  <a:lnTo>
                    <a:pt x="6553" y="4988"/>
                  </a:lnTo>
                  <a:lnTo>
                    <a:pt x="6565" y="4915"/>
                  </a:lnTo>
                  <a:lnTo>
                    <a:pt x="6590" y="4848"/>
                  </a:lnTo>
                  <a:lnTo>
                    <a:pt x="6637" y="4789"/>
                  </a:lnTo>
                  <a:lnTo>
                    <a:pt x="6625" y="4733"/>
                  </a:lnTo>
                  <a:lnTo>
                    <a:pt x="6639" y="4696"/>
                  </a:lnTo>
                  <a:lnTo>
                    <a:pt x="6656" y="4678"/>
                  </a:lnTo>
                  <a:lnTo>
                    <a:pt x="6614" y="4641"/>
                  </a:lnTo>
                  <a:lnTo>
                    <a:pt x="6551" y="4626"/>
                  </a:lnTo>
                  <a:lnTo>
                    <a:pt x="6504" y="4597"/>
                  </a:lnTo>
                  <a:lnTo>
                    <a:pt x="6455" y="4575"/>
                  </a:lnTo>
                  <a:lnTo>
                    <a:pt x="6427" y="4575"/>
                  </a:lnTo>
                  <a:lnTo>
                    <a:pt x="6351" y="4565"/>
                  </a:lnTo>
                  <a:lnTo>
                    <a:pt x="6314" y="4584"/>
                  </a:lnTo>
                  <a:lnTo>
                    <a:pt x="6269" y="4595"/>
                  </a:lnTo>
                  <a:lnTo>
                    <a:pt x="6228" y="4590"/>
                  </a:lnTo>
                  <a:lnTo>
                    <a:pt x="6174" y="4590"/>
                  </a:lnTo>
                  <a:lnTo>
                    <a:pt x="6151" y="4611"/>
                  </a:lnTo>
                  <a:lnTo>
                    <a:pt x="6094" y="4637"/>
                  </a:lnTo>
                  <a:lnTo>
                    <a:pt x="6013" y="4654"/>
                  </a:lnTo>
                  <a:lnTo>
                    <a:pt x="5935" y="4653"/>
                  </a:lnTo>
                  <a:lnTo>
                    <a:pt x="5907" y="4664"/>
                  </a:lnTo>
                  <a:lnTo>
                    <a:pt x="5893" y="4654"/>
                  </a:lnTo>
                  <a:lnTo>
                    <a:pt x="5844" y="4664"/>
                  </a:lnTo>
                  <a:lnTo>
                    <a:pt x="5802" y="4698"/>
                  </a:lnTo>
                  <a:lnTo>
                    <a:pt x="5785" y="4695"/>
                  </a:lnTo>
                  <a:lnTo>
                    <a:pt x="5738" y="4685"/>
                  </a:lnTo>
                  <a:lnTo>
                    <a:pt x="5720" y="4710"/>
                  </a:lnTo>
                  <a:lnTo>
                    <a:pt x="5669" y="4691"/>
                  </a:lnTo>
                  <a:lnTo>
                    <a:pt x="5711" y="4631"/>
                  </a:lnTo>
                  <a:lnTo>
                    <a:pt x="5742" y="4621"/>
                  </a:lnTo>
                  <a:lnTo>
                    <a:pt x="5782" y="4574"/>
                  </a:lnTo>
                  <a:lnTo>
                    <a:pt x="5814" y="4491"/>
                  </a:lnTo>
                  <a:lnTo>
                    <a:pt x="5806" y="4478"/>
                  </a:lnTo>
                  <a:lnTo>
                    <a:pt x="5833" y="4420"/>
                  </a:lnTo>
                  <a:lnTo>
                    <a:pt x="5821" y="4398"/>
                  </a:lnTo>
                  <a:lnTo>
                    <a:pt x="5860" y="4328"/>
                  </a:lnTo>
                  <a:lnTo>
                    <a:pt x="5870" y="4286"/>
                  </a:lnTo>
                  <a:lnTo>
                    <a:pt x="5838" y="4291"/>
                  </a:lnTo>
                  <a:lnTo>
                    <a:pt x="5841" y="4267"/>
                  </a:lnTo>
                  <a:lnTo>
                    <a:pt x="5876" y="4259"/>
                  </a:lnTo>
                  <a:lnTo>
                    <a:pt x="5912" y="4291"/>
                  </a:lnTo>
                  <a:lnTo>
                    <a:pt x="5974" y="4166"/>
                  </a:lnTo>
                  <a:lnTo>
                    <a:pt x="6011" y="4097"/>
                  </a:lnTo>
                  <a:lnTo>
                    <a:pt x="5986" y="4075"/>
                  </a:lnTo>
                  <a:lnTo>
                    <a:pt x="6041" y="3978"/>
                  </a:lnTo>
                  <a:lnTo>
                    <a:pt x="6149" y="3877"/>
                  </a:lnTo>
                  <a:lnTo>
                    <a:pt x="6168" y="3804"/>
                  </a:lnTo>
                  <a:lnTo>
                    <a:pt x="6134" y="3781"/>
                  </a:lnTo>
                  <a:lnTo>
                    <a:pt x="6031" y="3809"/>
                  </a:lnTo>
                  <a:lnTo>
                    <a:pt x="5885" y="3828"/>
                  </a:lnTo>
                  <a:lnTo>
                    <a:pt x="5705" y="3892"/>
                  </a:lnTo>
                  <a:lnTo>
                    <a:pt x="5587" y="3951"/>
                  </a:lnTo>
                  <a:lnTo>
                    <a:pt x="5550" y="4000"/>
                  </a:lnTo>
                  <a:lnTo>
                    <a:pt x="5509" y="4127"/>
                  </a:lnTo>
                  <a:lnTo>
                    <a:pt x="5452" y="4222"/>
                  </a:lnTo>
                  <a:lnTo>
                    <a:pt x="5336" y="4304"/>
                  </a:lnTo>
                  <a:lnTo>
                    <a:pt x="5230" y="4350"/>
                  </a:lnTo>
                  <a:lnTo>
                    <a:pt x="5102" y="4402"/>
                  </a:lnTo>
                  <a:lnTo>
                    <a:pt x="4977" y="4444"/>
                  </a:lnTo>
                  <a:lnTo>
                    <a:pt x="4829" y="4516"/>
                  </a:lnTo>
                  <a:lnTo>
                    <a:pt x="4777" y="4466"/>
                  </a:lnTo>
                  <a:lnTo>
                    <a:pt x="4619" y="4464"/>
                  </a:lnTo>
                  <a:lnTo>
                    <a:pt x="4575" y="4402"/>
                  </a:lnTo>
                  <a:lnTo>
                    <a:pt x="4560" y="4324"/>
                  </a:lnTo>
                  <a:lnTo>
                    <a:pt x="4488" y="4237"/>
                  </a:lnTo>
                  <a:lnTo>
                    <a:pt x="4488" y="4129"/>
                  </a:lnTo>
                  <a:lnTo>
                    <a:pt x="4461" y="4069"/>
                  </a:lnTo>
                  <a:lnTo>
                    <a:pt x="4457" y="3994"/>
                  </a:lnTo>
                  <a:lnTo>
                    <a:pt x="4493" y="3920"/>
                  </a:lnTo>
                  <a:lnTo>
                    <a:pt x="4563" y="3725"/>
                  </a:lnTo>
                  <a:lnTo>
                    <a:pt x="4622" y="3617"/>
                  </a:lnTo>
                  <a:lnTo>
                    <a:pt x="4720" y="3481"/>
                  </a:lnTo>
                  <a:lnTo>
                    <a:pt x="4710" y="3441"/>
                  </a:lnTo>
                  <a:lnTo>
                    <a:pt x="4725" y="3377"/>
                  </a:lnTo>
                  <a:lnTo>
                    <a:pt x="4762" y="3282"/>
                  </a:lnTo>
                  <a:lnTo>
                    <a:pt x="4818" y="3213"/>
                  </a:lnTo>
                  <a:lnTo>
                    <a:pt x="4920" y="3131"/>
                  </a:lnTo>
                  <a:lnTo>
                    <a:pt x="5085" y="3040"/>
                  </a:lnTo>
                  <a:lnTo>
                    <a:pt x="5254" y="2914"/>
                  </a:lnTo>
                  <a:lnTo>
                    <a:pt x="5388" y="2858"/>
                  </a:lnTo>
                  <a:lnTo>
                    <a:pt x="5482" y="2830"/>
                  </a:lnTo>
                  <a:lnTo>
                    <a:pt x="5580" y="2836"/>
                  </a:lnTo>
                  <a:lnTo>
                    <a:pt x="5715" y="2796"/>
                  </a:lnTo>
                  <a:lnTo>
                    <a:pt x="5804" y="2841"/>
                  </a:lnTo>
                  <a:lnTo>
                    <a:pt x="5912" y="2825"/>
                  </a:lnTo>
                  <a:lnTo>
                    <a:pt x="5977" y="2789"/>
                  </a:lnTo>
                  <a:lnTo>
                    <a:pt x="6028" y="2799"/>
                  </a:lnTo>
                  <a:lnTo>
                    <a:pt x="6063" y="2777"/>
                  </a:lnTo>
                  <a:lnTo>
                    <a:pt x="6038" y="2757"/>
                  </a:lnTo>
                  <a:lnTo>
                    <a:pt x="6058" y="2705"/>
                  </a:lnTo>
                  <a:lnTo>
                    <a:pt x="6041" y="2675"/>
                  </a:lnTo>
                  <a:lnTo>
                    <a:pt x="6112" y="2646"/>
                  </a:lnTo>
                  <a:lnTo>
                    <a:pt x="6232" y="2618"/>
                  </a:lnTo>
                  <a:lnTo>
                    <a:pt x="6363" y="2607"/>
                  </a:lnTo>
                  <a:lnTo>
                    <a:pt x="6543" y="2565"/>
                  </a:lnTo>
                  <a:lnTo>
                    <a:pt x="6630" y="2580"/>
                  </a:lnTo>
                  <a:lnTo>
                    <a:pt x="6689" y="2628"/>
                  </a:lnTo>
                  <a:lnTo>
                    <a:pt x="6715" y="2629"/>
                  </a:lnTo>
                  <a:lnTo>
                    <a:pt x="6891" y="2550"/>
                  </a:lnTo>
                  <a:lnTo>
                    <a:pt x="6947" y="2560"/>
                  </a:lnTo>
                  <a:lnTo>
                    <a:pt x="7045" y="2650"/>
                  </a:lnTo>
                  <a:lnTo>
                    <a:pt x="7072" y="2715"/>
                  </a:lnTo>
                  <a:lnTo>
                    <a:pt x="7018" y="2804"/>
                  </a:lnTo>
                  <a:lnTo>
                    <a:pt x="7031" y="2853"/>
                  </a:lnTo>
                  <a:lnTo>
                    <a:pt x="7085" y="2944"/>
                  </a:lnTo>
                  <a:lnTo>
                    <a:pt x="7149" y="3048"/>
                  </a:lnTo>
                  <a:lnTo>
                    <a:pt x="7206" y="3072"/>
                  </a:lnTo>
                  <a:lnTo>
                    <a:pt x="7221" y="3128"/>
                  </a:lnTo>
                  <a:lnTo>
                    <a:pt x="7300" y="3134"/>
                  </a:lnTo>
                  <a:lnTo>
                    <a:pt x="7354" y="3112"/>
                  </a:lnTo>
                  <a:lnTo>
                    <a:pt x="7412" y="3025"/>
                  </a:lnTo>
                  <a:lnTo>
                    <a:pt x="7428" y="2971"/>
                  </a:lnTo>
                  <a:lnTo>
                    <a:pt x="7452" y="2882"/>
                  </a:lnTo>
                  <a:lnTo>
                    <a:pt x="7403" y="2739"/>
                  </a:lnTo>
                  <a:lnTo>
                    <a:pt x="7415" y="2683"/>
                  </a:lnTo>
                  <a:lnTo>
                    <a:pt x="7363" y="2601"/>
                  </a:lnTo>
                  <a:lnTo>
                    <a:pt x="7334" y="2500"/>
                  </a:lnTo>
                  <a:lnTo>
                    <a:pt x="7327" y="2417"/>
                  </a:lnTo>
                  <a:lnTo>
                    <a:pt x="7375" y="2328"/>
                  </a:lnTo>
                  <a:lnTo>
                    <a:pt x="7467" y="2249"/>
                  </a:lnTo>
                  <a:lnTo>
                    <a:pt x="7571" y="2182"/>
                  </a:lnTo>
                  <a:lnTo>
                    <a:pt x="7765" y="2087"/>
                  </a:lnTo>
                  <a:lnTo>
                    <a:pt x="7797" y="2047"/>
                  </a:lnTo>
                  <a:lnTo>
                    <a:pt x="7888" y="1996"/>
                  </a:lnTo>
                  <a:lnTo>
                    <a:pt x="7967" y="1981"/>
                  </a:lnTo>
                  <a:lnTo>
                    <a:pt x="8087" y="1905"/>
                  </a:lnTo>
                  <a:lnTo>
                    <a:pt x="8257" y="1858"/>
                  </a:lnTo>
                  <a:lnTo>
                    <a:pt x="8374" y="1769"/>
                  </a:lnTo>
                  <a:lnTo>
                    <a:pt x="8378" y="1663"/>
                  </a:lnTo>
                  <a:lnTo>
                    <a:pt x="8371" y="1629"/>
                  </a:lnTo>
                  <a:lnTo>
                    <a:pt x="8329" y="1624"/>
                  </a:lnTo>
                  <a:lnTo>
                    <a:pt x="8349" y="1527"/>
                  </a:lnTo>
                  <a:lnTo>
                    <a:pt x="8260" y="1503"/>
                  </a:lnTo>
                  <a:lnTo>
                    <a:pt x="8349" y="1512"/>
                  </a:lnTo>
                  <a:lnTo>
                    <a:pt x="8336" y="1449"/>
                  </a:lnTo>
                  <a:lnTo>
                    <a:pt x="8376" y="1404"/>
                  </a:lnTo>
                  <a:lnTo>
                    <a:pt x="8371" y="1486"/>
                  </a:lnTo>
                  <a:lnTo>
                    <a:pt x="8437" y="1518"/>
                  </a:lnTo>
                  <a:lnTo>
                    <a:pt x="8373" y="1592"/>
                  </a:lnTo>
                  <a:lnTo>
                    <a:pt x="8384" y="1594"/>
                  </a:lnTo>
                  <a:lnTo>
                    <a:pt x="8491" y="1507"/>
                  </a:lnTo>
                  <a:lnTo>
                    <a:pt x="8549" y="1463"/>
                  </a:lnTo>
                  <a:lnTo>
                    <a:pt x="8554" y="1426"/>
                  </a:lnTo>
                  <a:lnTo>
                    <a:pt x="8524" y="1411"/>
                  </a:lnTo>
                  <a:lnTo>
                    <a:pt x="8507" y="1360"/>
                  </a:lnTo>
                  <a:lnTo>
                    <a:pt x="8549" y="1380"/>
                  </a:lnTo>
                  <a:lnTo>
                    <a:pt x="8581" y="1384"/>
                  </a:lnTo>
                  <a:lnTo>
                    <a:pt x="8585" y="1409"/>
                  </a:lnTo>
                  <a:lnTo>
                    <a:pt x="8713" y="1325"/>
                  </a:lnTo>
                  <a:lnTo>
                    <a:pt x="8762" y="1254"/>
                  </a:lnTo>
                  <a:lnTo>
                    <a:pt x="8719" y="1252"/>
                  </a:lnTo>
                  <a:lnTo>
                    <a:pt x="8772" y="1224"/>
                  </a:lnTo>
                  <a:lnTo>
                    <a:pt x="8763" y="1236"/>
                  </a:lnTo>
                  <a:lnTo>
                    <a:pt x="8857" y="1229"/>
                  </a:lnTo>
                  <a:lnTo>
                    <a:pt x="9068" y="1188"/>
                  </a:lnTo>
                  <a:lnTo>
                    <a:pt x="9029" y="1173"/>
                  </a:lnTo>
                  <a:lnTo>
                    <a:pt x="8810" y="1205"/>
                  </a:lnTo>
                  <a:lnTo>
                    <a:pt x="8938" y="1170"/>
                  </a:lnTo>
                  <a:lnTo>
                    <a:pt x="9024" y="1161"/>
                  </a:lnTo>
                  <a:lnTo>
                    <a:pt x="9088" y="1153"/>
                  </a:lnTo>
                  <a:lnTo>
                    <a:pt x="9199" y="1131"/>
                  </a:lnTo>
                  <a:lnTo>
                    <a:pt x="9268" y="1129"/>
                  </a:lnTo>
                  <a:lnTo>
                    <a:pt x="9369" y="1109"/>
                  </a:lnTo>
                  <a:lnTo>
                    <a:pt x="9386" y="1084"/>
                  </a:lnTo>
                  <a:lnTo>
                    <a:pt x="9346" y="1066"/>
                  </a:lnTo>
                  <a:lnTo>
                    <a:pt x="9356" y="1098"/>
                  </a:lnTo>
                  <a:lnTo>
                    <a:pt x="9295" y="1099"/>
                  </a:lnTo>
                  <a:lnTo>
                    <a:pt x="9256" y="1054"/>
                  </a:lnTo>
                  <a:lnTo>
                    <a:pt x="9268" y="1007"/>
                  </a:lnTo>
                  <a:lnTo>
                    <a:pt x="9288" y="991"/>
                  </a:lnTo>
                  <a:lnTo>
                    <a:pt x="9381" y="933"/>
                  </a:lnTo>
                  <a:lnTo>
                    <a:pt x="9534" y="902"/>
                  </a:lnTo>
                  <a:lnTo>
                    <a:pt x="9682" y="869"/>
                  </a:lnTo>
                  <a:lnTo>
                    <a:pt x="9835" y="825"/>
                  </a:lnTo>
                  <a:lnTo>
                    <a:pt x="9815" y="800"/>
                  </a:lnTo>
                  <a:lnTo>
                    <a:pt x="9970" y="786"/>
                  </a:lnTo>
                  <a:lnTo>
                    <a:pt x="10191" y="781"/>
                  </a:lnTo>
                  <a:lnTo>
                    <a:pt x="9945" y="850"/>
                  </a:lnTo>
                  <a:lnTo>
                    <a:pt x="9945" y="921"/>
                  </a:lnTo>
                  <a:lnTo>
                    <a:pt x="10051" y="924"/>
                  </a:lnTo>
                  <a:lnTo>
                    <a:pt x="10213" y="864"/>
                  </a:lnTo>
                  <a:lnTo>
                    <a:pt x="10352" y="830"/>
                  </a:lnTo>
                  <a:lnTo>
                    <a:pt x="10659" y="784"/>
                  </a:lnTo>
                  <a:lnTo>
                    <a:pt x="10824" y="736"/>
                  </a:lnTo>
                  <a:lnTo>
                    <a:pt x="10733" y="707"/>
                  </a:lnTo>
                  <a:lnTo>
                    <a:pt x="10719" y="653"/>
                  </a:lnTo>
                  <a:lnTo>
                    <a:pt x="10590" y="736"/>
                  </a:lnTo>
                  <a:lnTo>
                    <a:pt x="10364" y="746"/>
                  </a:lnTo>
                  <a:lnTo>
                    <a:pt x="10187" y="709"/>
                  </a:lnTo>
                  <a:lnTo>
                    <a:pt x="10147" y="651"/>
                  </a:lnTo>
                  <a:lnTo>
                    <a:pt x="10110" y="576"/>
                  </a:lnTo>
                  <a:lnTo>
                    <a:pt x="10236" y="529"/>
                  </a:lnTo>
                  <a:lnTo>
                    <a:pt x="10123" y="497"/>
                  </a:lnTo>
                  <a:lnTo>
                    <a:pt x="9931" y="507"/>
                  </a:lnTo>
                  <a:lnTo>
                    <a:pt x="9652" y="571"/>
                  </a:lnTo>
                  <a:lnTo>
                    <a:pt x="9420" y="673"/>
                  </a:lnTo>
                  <a:lnTo>
                    <a:pt x="9304" y="690"/>
                  </a:lnTo>
                  <a:lnTo>
                    <a:pt x="9472" y="616"/>
                  </a:lnTo>
                  <a:lnTo>
                    <a:pt x="9681" y="518"/>
                  </a:lnTo>
                  <a:lnTo>
                    <a:pt x="9849" y="483"/>
                  </a:lnTo>
                  <a:lnTo>
                    <a:pt x="9962" y="434"/>
                  </a:lnTo>
                  <a:lnTo>
                    <a:pt x="10091" y="428"/>
                  </a:lnTo>
                  <a:lnTo>
                    <a:pt x="10280" y="428"/>
                  </a:lnTo>
                  <a:lnTo>
                    <a:pt x="10548" y="441"/>
                  </a:lnTo>
                  <a:lnTo>
                    <a:pt x="10760" y="433"/>
                  </a:lnTo>
                  <a:lnTo>
                    <a:pt x="10908" y="385"/>
                  </a:lnTo>
                  <a:lnTo>
                    <a:pt x="11105" y="370"/>
                  </a:lnTo>
                  <a:lnTo>
                    <a:pt x="11185" y="353"/>
                  </a:lnTo>
                  <a:lnTo>
                    <a:pt x="11266" y="337"/>
                  </a:lnTo>
                  <a:lnTo>
                    <a:pt x="11239" y="283"/>
                  </a:lnTo>
                  <a:lnTo>
                    <a:pt x="11344" y="288"/>
                  </a:lnTo>
                  <a:lnTo>
                    <a:pt x="11357" y="264"/>
                  </a:lnTo>
                  <a:lnTo>
                    <a:pt x="11283" y="241"/>
                  </a:lnTo>
                  <a:lnTo>
                    <a:pt x="11175" y="210"/>
                  </a:lnTo>
                  <a:lnTo>
                    <a:pt x="11206" y="205"/>
                  </a:lnTo>
                  <a:lnTo>
                    <a:pt x="11275" y="229"/>
                  </a:lnTo>
                  <a:lnTo>
                    <a:pt x="11381" y="236"/>
                  </a:lnTo>
                  <a:lnTo>
                    <a:pt x="11384" y="256"/>
                  </a:lnTo>
                  <a:lnTo>
                    <a:pt x="11446" y="252"/>
                  </a:lnTo>
                  <a:lnTo>
                    <a:pt x="11495" y="231"/>
                  </a:lnTo>
                  <a:lnTo>
                    <a:pt x="11505" y="258"/>
                  </a:lnTo>
                  <a:lnTo>
                    <a:pt x="11549" y="300"/>
                  </a:lnTo>
                  <a:lnTo>
                    <a:pt x="11633" y="320"/>
                  </a:lnTo>
                  <a:lnTo>
                    <a:pt x="11707" y="316"/>
                  </a:lnTo>
                  <a:lnTo>
                    <a:pt x="11727" y="271"/>
                  </a:lnTo>
                  <a:lnTo>
                    <a:pt x="11748" y="261"/>
                  </a:lnTo>
                  <a:lnTo>
                    <a:pt x="11696" y="232"/>
                  </a:lnTo>
                  <a:lnTo>
                    <a:pt x="11758" y="251"/>
                  </a:lnTo>
                  <a:lnTo>
                    <a:pt x="11827" y="227"/>
                  </a:lnTo>
                  <a:lnTo>
                    <a:pt x="11892" y="210"/>
                  </a:lnTo>
                  <a:lnTo>
                    <a:pt x="12039" y="197"/>
                  </a:lnTo>
                  <a:lnTo>
                    <a:pt x="12163" y="204"/>
                  </a:lnTo>
                  <a:lnTo>
                    <a:pt x="12120" y="187"/>
                  </a:lnTo>
                  <a:lnTo>
                    <a:pt x="12105" y="165"/>
                  </a:lnTo>
                  <a:close/>
                  <a:moveTo>
                    <a:pt x="8544" y="296"/>
                  </a:moveTo>
                  <a:lnTo>
                    <a:pt x="8558" y="301"/>
                  </a:lnTo>
                  <a:lnTo>
                    <a:pt x="8549" y="382"/>
                  </a:lnTo>
                  <a:lnTo>
                    <a:pt x="8443" y="449"/>
                  </a:lnTo>
                  <a:lnTo>
                    <a:pt x="8339" y="480"/>
                  </a:lnTo>
                  <a:lnTo>
                    <a:pt x="8211" y="441"/>
                  </a:lnTo>
                  <a:lnTo>
                    <a:pt x="8186" y="389"/>
                  </a:lnTo>
                  <a:cubicBezTo>
                    <a:pt x="8241" y="375"/>
                    <a:pt x="8295" y="360"/>
                    <a:pt x="8351" y="347"/>
                  </a:cubicBezTo>
                  <a:lnTo>
                    <a:pt x="8368" y="343"/>
                  </a:lnTo>
                  <a:lnTo>
                    <a:pt x="8373" y="342"/>
                  </a:lnTo>
                  <a:cubicBezTo>
                    <a:pt x="8430" y="328"/>
                    <a:pt x="8486" y="309"/>
                    <a:pt x="8544" y="296"/>
                  </a:cubicBezTo>
                  <a:close/>
                  <a:moveTo>
                    <a:pt x="11253" y="365"/>
                  </a:moveTo>
                  <a:lnTo>
                    <a:pt x="11153" y="380"/>
                  </a:lnTo>
                  <a:lnTo>
                    <a:pt x="11086" y="412"/>
                  </a:lnTo>
                  <a:lnTo>
                    <a:pt x="10978" y="510"/>
                  </a:lnTo>
                  <a:lnTo>
                    <a:pt x="10876" y="549"/>
                  </a:lnTo>
                  <a:lnTo>
                    <a:pt x="10935" y="569"/>
                  </a:lnTo>
                  <a:lnTo>
                    <a:pt x="10857" y="591"/>
                  </a:lnTo>
                  <a:lnTo>
                    <a:pt x="10881" y="613"/>
                  </a:lnTo>
                  <a:lnTo>
                    <a:pt x="11137" y="623"/>
                  </a:lnTo>
                  <a:lnTo>
                    <a:pt x="11276" y="623"/>
                  </a:lnTo>
                  <a:lnTo>
                    <a:pt x="11408" y="646"/>
                  </a:lnTo>
                  <a:lnTo>
                    <a:pt x="11322" y="677"/>
                  </a:lnTo>
                  <a:lnTo>
                    <a:pt x="11403" y="683"/>
                  </a:lnTo>
                  <a:lnTo>
                    <a:pt x="11537" y="628"/>
                  </a:lnTo>
                  <a:lnTo>
                    <a:pt x="11576" y="638"/>
                  </a:lnTo>
                  <a:lnTo>
                    <a:pt x="11566" y="697"/>
                  </a:lnTo>
                  <a:lnTo>
                    <a:pt x="11658" y="715"/>
                  </a:lnTo>
                  <a:lnTo>
                    <a:pt x="11717" y="717"/>
                  </a:lnTo>
                  <a:lnTo>
                    <a:pt x="11749" y="655"/>
                  </a:lnTo>
                  <a:lnTo>
                    <a:pt x="11694" y="609"/>
                  </a:lnTo>
                  <a:lnTo>
                    <a:pt x="11664" y="571"/>
                  </a:lnTo>
                  <a:lnTo>
                    <a:pt x="11579" y="577"/>
                  </a:lnTo>
                  <a:lnTo>
                    <a:pt x="11601" y="530"/>
                  </a:lnTo>
                  <a:lnTo>
                    <a:pt x="11468" y="502"/>
                  </a:lnTo>
                  <a:lnTo>
                    <a:pt x="11414" y="515"/>
                  </a:lnTo>
                  <a:lnTo>
                    <a:pt x="11297" y="492"/>
                  </a:lnTo>
                  <a:lnTo>
                    <a:pt x="11335" y="471"/>
                  </a:lnTo>
                  <a:lnTo>
                    <a:pt x="11246" y="454"/>
                  </a:lnTo>
                  <a:lnTo>
                    <a:pt x="11170" y="471"/>
                  </a:lnTo>
                  <a:lnTo>
                    <a:pt x="11238" y="421"/>
                  </a:lnTo>
                  <a:lnTo>
                    <a:pt x="11292" y="385"/>
                  </a:lnTo>
                  <a:lnTo>
                    <a:pt x="11310" y="370"/>
                  </a:lnTo>
                  <a:lnTo>
                    <a:pt x="11253" y="365"/>
                  </a:lnTo>
                  <a:close/>
                  <a:moveTo>
                    <a:pt x="10239" y="448"/>
                  </a:moveTo>
                  <a:lnTo>
                    <a:pt x="10196" y="454"/>
                  </a:lnTo>
                  <a:lnTo>
                    <a:pt x="10312" y="483"/>
                  </a:lnTo>
                  <a:lnTo>
                    <a:pt x="10478" y="505"/>
                  </a:lnTo>
                  <a:lnTo>
                    <a:pt x="10541" y="503"/>
                  </a:lnTo>
                  <a:lnTo>
                    <a:pt x="10536" y="492"/>
                  </a:lnTo>
                  <a:lnTo>
                    <a:pt x="10404" y="463"/>
                  </a:lnTo>
                  <a:lnTo>
                    <a:pt x="10239" y="448"/>
                  </a:lnTo>
                  <a:close/>
                  <a:moveTo>
                    <a:pt x="10251" y="648"/>
                  </a:moveTo>
                  <a:lnTo>
                    <a:pt x="10199" y="672"/>
                  </a:lnTo>
                  <a:lnTo>
                    <a:pt x="10233" y="695"/>
                  </a:lnTo>
                  <a:lnTo>
                    <a:pt x="10404" y="727"/>
                  </a:lnTo>
                  <a:lnTo>
                    <a:pt x="10455" y="722"/>
                  </a:lnTo>
                  <a:lnTo>
                    <a:pt x="10521" y="692"/>
                  </a:lnTo>
                  <a:lnTo>
                    <a:pt x="10394" y="694"/>
                  </a:lnTo>
                  <a:lnTo>
                    <a:pt x="10297" y="683"/>
                  </a:lnTo>
                  <a:lnTo>
                    <a:pt x="10251" y="648"/>
                  </a:lnTo>
                  <a:close/>
                  <a:moveTo>
                    <a:pt x="7836" y="2821"/>
                  </a:moveTo>
                  <a:lnTo>
                    <a:pt x="7832" y="2836"/>
                  </a:lnTo>
                  <a:lnTo>
                    <a:pt x="7900" y="2882"/>
                  </a:lnTo>
                  <a:lnTo>
                    <a:pt x="7886" y="2951"/>
                  </a:lnTo>
                  <a:lnTo>
                    <a:pt x="7915" y="2966"/>
                  </a:lnTo>
                  <a:lnTo>
                    <a:pt x="7959" y="2868"/>
                  </a:lnTo>
                  <a:lnTo>
                    <a:pt x="7836" y="2821"/>
                  </a:lnTo>
                  <a:close/>
                  <a:moveTo>
                    <a:pt x="7821" y="2848"/>
                  </a:moveTo>
                  <a:lnTo>
                    <a:pt x="7709" y="2855"/>
                  </a:lnTo>
                  <a:lnTo>
                    <a:pt x="7629" y="2873"/>
                  </a:lnTo>
                  <a:lnTo>
                    <a:pt x="7632" y="2922"/>
                  </a:lnTo>
                  <a:lnTo>
                    <a:pt x="7821" y="2882"/>
                  </a:lnTo>
                  <a:lnTo>
                    <a:pt x="7821" y="2848"/>
                  </a:lnTo>
                  <a:close/>
                  <a:moveTo>
                    <a:pt x="7726" y="3072"/>
                  </a:moveTo>
                  <a:lnTo>
                    <a:pt x="7676" y="3163"/>
                  </a:lnTo>
                  <a:lnTo>
                    <a:pt x="7735" y="3197"/>
                  </a:lnTo>
                  <a:lnTo>
                    <a:pt x="7767" y="3272"/>
                  </a:lnTo>
                  <a:lnTo>
                    <a:pt x="7809" y="3261"/>
                  </a:lnTo>
                  <a:lnTo>
                    <a:pt x="7821" y="3180"/>
                  </a:lnTo>
                  <a:lnTo>
                    <a:pt x="7777" y="3072"/>
                  </a:lnTo>
                  <a:lnTo>
                    <a:pt x="7726" y="3072"/>
                  </a:lnTo>
                  <a:close/>
                  <a:moveTo>
                    <a:pt x="7263" y="3407"/>
                  </a:moveTo>
                  <a:lnTo>
                    <a:pt x="7129" y="3422"/>
                  </a:lnTo>
                  <a:lnTo>
                    <a:pt x="6984" y="3429"/>
                  </a:lnTo>
                  <a:lnTo>
                    <a:pt x="6940" y="3451"/>
                  </a:lnTo>
                  <a:lnTo>
                    <a:pt x="6809" y="3479"/>
                  </a:lnTo>
                  <a:lnTo>
                    <a:pt x="6718" y="3520"/>
                  </a:lnTo>
                  <a:lnTo>
                    <a:pt x="6636" y="3562"/>
                  </a:lnTo>
                  <a:lnTo>
                    <a:pt x="6588" y="3619"/>
                  </a:lnTo>
                  <a:lnTo>
                    <a:pt x="6491" y="3676"/>
                  </a:lnTo>
                  <a:lnTo>
                    <a:pt x="6561" y="3680"/>
                  </a:lnTo>
                  <a:lnTo>
                    <a:pt x="6647" y="3651"/>
                  </a:lnTo>
                  <a:lnTo>
                    <a:pt x="6678" y="3612"/>
                  </a:lnTo>
                  <a:lnTo>
                    <a:pt x="6748" y="3602"/>
                  </a:lnTo>
                  <a:lnTo>
                    <a:pt x="6885" y="3511"/>
                  </a:lnTo>
                  <a:lnTo>
                    <a:pt x="7050" y="3498"/>
                  </a:lnTo>
                  <a:lnTo>
                    <a:pt x="6981" y="3542"/>
                  </a:lnTo>
                  <a:lnTo>
                    <a:pt x="7036" y="3562"/>
                  </a:lnTo>
                  <a:lnTo>
                    <a:pt x="7257" y="3557"/>
                  </a:lnTo>
                  <a:lnTo>
                    <a:pt x="7304" y="3582"/>
                  </a:lnTo>
                  <a:lnTo>
                    <a:pt x="7460" y="3602"/>
                  </a:lnTo>
                  <a:lnTo>
                    <a:pt x="7561" y="3587"/>
                  </a:lnTo>
                  <a:lnTo>
                    <a:pt x="7592" y="3666"/>
                  </a:lnTo>
                  <a:lnTo>
                    <a:pt x="7647" y="3702"/>
                  </a:lnTo>
                  <a:lnTo>
                    <a:pt x="7760" y="3700"/>
                  </a:lnTo>
                  <a:lnTo>
                    <a:pt x="7827" y="3732"/>
                  </a:lnTo>
                  <a:lnTo>
                    <a:pt x="7699" y="3824"/>
                  </a:lnTo>
                  <a:lnTo>
                    <a:pt x="7957" y="3787"/>
                  </a:lnTo>
                  <a:lnTo>
                    <a:pt x="8080" y="3789"/>
                  </a:lnTo>
                  <a:lnTo>
                    <a:pt x="8201" y="3772"/>
                  </a:lnTo>
                  <a:lnTo>
                    <a:pt x="8322" y="3745"/>
                  </a:lnTo>
                  <a:lnTo>
                    <a:pt x="8347" y="3708"/>
                  </a:lnTo>
                  <a:lnTo>
                    <a:pt x="8216" y="3659"/>
                  </a:lnTo>
                  <a:lnTo>
                    <a:pt x="8085" y="3663"/>
                  </a:lnTo>
                  <a:lnTo>
                    <a:pt x="8103" y="3621"/>
                  </a:lnTo>
                  <a:lnTo>
                    <a:pt x="7999" y="3601"/>
                  </a:lnTo>
                  <a:lnTo>
                    <a:pt x="7942" y="3607"/>
                  </a:lnTo>
                  <a:lnTo>
                    <a:pt x="7839" y="3552"/>
                  </a:lnTo>
                  <a:lnTo>
                    <a:pt x="7701" y="3478"/>
                  </a:lnTo>
                  <a:lnTo>
                    <a:pt x="7644" y="3449"/>
                  </a:lnTo>
                  <a:lnTo>
                    <a:pt x="7479" y="3483"/>
                  </a:lnTo>
                  <a:lnTo>
                    <a:pt x="7417" y="3437"/>
                  </a:lnTo>
                  <a:lnTo>
                    <a:pt x="7263" y="3407"/>
                  </a:lnTo>
                  <a:close/>
                  <a:moveTo>
                    <a:pt x="8953" y="3732"/>
                  </a:moveTo>
                  <a:lnTo>
                    <a:pt x="8812" y="3739"/>
                  </a:lnTo>
                  <a:lnTo>
                    <a:pt x="8787" y="3766"/>
                  </a:lnTo>
                  <a:lnTo>
                    <a:pt x="8630" y="3750"/>
                  </a:lnTo>
                  <a:lnTo>
                    <a:pt x="8521" y="3752"/>
                  </a:lnTo>
                  <a:lnTo>
                    <a:pt x="8477" y="3794"/>
                  </a:lnTo>
                  <a:lnTo>
                    <a:pt x="8590" y="3811"/>
                  </a:lnTo>
                  <a:lnTo>
                    <a:pt x="8585" y="3868"/>
                  </a:lnTo>
                  <a:lnTo>
                    <a:pt x="8662" y="3927"/>
                  </a:lnTo>
                  <a:lnTo>
                    <a:pt x="8595" y="3964"/>
                  </a:lnTo>
                  <a:lnTo>
                    <a:pt x="8459" y="3961"/>
                  </a:lnTo>
                  <a:lnTo>
                    <a:pt x="8292" y="3952"/>
                  </a:lnTo>
                  <a:lnTo>
                    <a:pt x="8272" y="4001"/>
                  </a:lnTo>
                  <a:lnTo>
                    <a:pt x="8366" y="4042"/>
                  </a:lnTo>
                  <a:lnTo>
                    <a:pt x="8453" y="4008"/>
                  </a:lnTo>
                  <a:lnTo>
                    <a:pt x="8565" y="4011"/>
                  </a:lnTo>
                  <a:lnTo>
                    <a:pt x="8652" y="3996"/>
                  </a:lnTo>
                  <a:lnTo>
                    <a:pt x="8772" y="4015"/>
                  </a:lnTo>
                  <a:lnTo>
                    <a:pt x="8778" y="4058"/>
                  </a:lnTo>
                  <a:lnTo>
                    <a:pt x="8825" y="4079"/>
                  </a:lnTo>
                  <a:lnTo>
                    <a:pt x="8905" y="3973"/>
                  </a:lnTo>
                  <a:lnTo>
                    <a:pt x="8967" y="3947"/>
                  </a:lnTo>
                  <a:lnTo>
                    <a:pt x="8992" y="3983"/>
                  </a:lnTo>
                  <a:lnTo>
                    <a:pt x="9065" y="3969"/>
                  </a:lnTo>
                  <a:lnTo>
                    <a:pt x="9098" y="3941"/>
                  </a:lnTo>
                  <a:lnTo>
                    <a:pt x="9159" y="3946"/>
                  </a:lnTo>
                  <a:lnTo>
                    <a:pt x="9245" y="3936"/>
                  </a:lnTo>
                  <a:lnTo>
                    <a:pt x="9330" y="3966"/>
                  </a:lnTo>
                  <a:lnTo>
                    <a:pt x="9401" y="3902"/>
                  </a:lnTo>
                  <a:lnTo>
                    <a:pt x="9314" y="3850"/>
                  </a:lnTo>
                  <a:lnTo>
                    <a:pt x="9231" y="3848"/>
                  </a:lnTo>
                  <a:lnTo>
                    <a:pt x="9240" y="3803"/>
                  </a:lnTo>
                  <a:lnTo>
                    <a:pt x="9139" y="3809"/>
                  </a:lnTo>
                  <a:lnTo>
                    <a:pt x="9108" y="3759"/>
                  </a:lnTo>
                  <a:lnTo>
                    <a:pt x="9059" y="3766"/>
                  </a:lnTo>
                  <a:lnTo>
                    <a:pt x="8953" y="3732"/>
                  </a:lnTo>
                  <a:close/>
                  <a:moveTo>
                    <a:pt x="9778" y="3905"/>
                  </a:moveTo>
                  <a:lnTo>
                    <a:pt x="9627" y="3909"/>
                  </a:lnTo>
                  <a:lnTo>
                    <a:pt x="9600" y="3932"/>
                  </a:lnTo>
                  <a:lnTo>
                    <a:pt x="9608" y="3996"/>
                  </a:lnTo>
                  <a:lnTo>
                    <a:pt x="9718" y="3988"/>
                  </a:lnTo>
                  <a:lnTo>
                    <a:pt x="9857" y="3986"/>
                  </a:lnTo>
                  <a:lnTo>
                    <a:pt x="9904" y="3947"/>
                  </a:lnTo>
                  <a:lnTo>
                    <a:pt x="9873" y="3917"/>
                  </a:lnTo>
                  <a:lnTo>
                    <a:pt x="9778" y="3905"/>
                  </a:lnTo>
                  <a:close/>
                  <a:moveTo>
                    <a:pt x="7671" y="4025"/>
                  </a:moveTo>
                  <a:lnTo>
                    <a:pt x="7593" y="4043"/>
                  </a:lnTo>
                  <a:lnTo>
                    <a:pt x="7568" y="4079"/>
                  </a:lnTo>
                  <a:lnTo>
                    <a:pt x="7666" y="4124"/>
                  </a:lnTo>
                  <a:lnTo>
                    <a:pt x="7765" y="4139"/>
                  </a:lnTo>
                  <a:lnTo>
                    <a:pt x="7822" y="4109"/>
                  </a:lnTo>
                  <a:lnTo>
                    <a:pt x="7949" y="4095"/>
                  </a:lnTo>
                  <a:lnTo>
                    <a:pt x="7923" y="4057"/>
                  </a:lnTo>
                  <a:lnTo>
                    <a:pt x="7831" y="4028"/>
                  </a:lnTo>
                  <a:lnTo>
                    <a:pt x="7711" y="4026"/>
                  </a:lnTo>
                  <a:lnTo>
                    <a:pt x="7671" y="4025"/>
                  </a:lnTo>
                  <a:close/>
                  <a:moveTo>
                    <a:pt x="10751" y="5105"/>
                  </a:moveTo>
                  <a:lnTo>
                    <a:pt x="10640" y="5126"/>
                  </a:lnTo>
                  <a:lnTo>
                    <a:pt x="10645" y="5191"/>
                  </a:lnTo>
                  <a:lnTo>
                    <a:pt x="10590" y="5237"/>
                  </a:lnTo>
                  <a:lnTo>
                    <a:pt x="10623" y="5252"/>
                  </a:lnTo>
                  <a:lnTo>
                    <a:pt x="10785" y="5235"/>
                  </a:lnTo>
                  <a:lnTo>
                    <a:pt x="10792" y="5112"/>
                  </a:lnTo>
                  <a:lnTo>
                    <a:pt x="10751" y="5105"/>
                  </a:lnTo>
                  <a:close/>
                  <a:moveTo>
                    <a:pt x="10935" y="16604"/>
                  </a:moveTo>
                  <a:lnTo>
                    <a:pt x="10857" y="16670"/>
                  </a:lnTo>
                  <a:lnTo>
                    <a:pt x="10755" y="16626"/>
                  </a:lnTo>
                  <a:lnTo>
                    <a:pt x="10605" y="16725"/>
                  </a:lnTo>
                  <a:lnTo>
                    <a:pt x="10662" y="16801"/>
                  </a:lnTo>
                  <a:lnTo>
                    <a:pt x="10768" y="16727"/>
                  </a:lnTo>
                  <a:lnTo>
                    <a:pt x="10820" y="16787"/>
                  </a:lnTo>
                  <a:lnTo>
                    <a:pt x="10985" y="16740"/>
                  </a:lnTo>
                  <a:lnTo>
                    <a:pt x="11026" y="16683"/>
                  </a:lnTo>
                  <a:lnTo>
                    <a:pt x="10935" y="16604"/>
                  </a:lnTo>
                  <a:close/>
                  <a:moveTo>
                    <a:pt x="9632" y="16850"/>
                  </a:moveTo>
                  <a:lnTo>
                    <a:pt x="9531" y="16924"/>
                  </a:lnTo>
                  <a:lnTo>
                    <a:pt x="9506" y="17038"/>
                  </a:lnTo>
                  <a:lnTo>
                    <a:pt x="9457" y="17116"/>
                  </a:lnTo>
                  <a:lnTo>
                    <a:pt x="9297" y="17065"/>
                  </a:lnTo>
                  <a:lnTo>
                    <a:pt x="9117" y="16966"/>
                  </a:lnTo>
                  <a:lnTo>
                    <a:pt x="9014" y="16939"/>
                  </a:lnTo>
                  <a:lnTo>
                    <a:pt x="9206" y="17111"/>
                  </a:lnTo>
                  <a:lnTo>
                    <a:pt x="9336" y="17191"/>
                  </a:lnTo>
                  <a:lnTo>
                    <a:pt x="9490" y="17274"/>
                  </a:lnTo>
                  <a:lnTo>
                    <a:pt x="9610" y="17292"/>
                  </a:lnTo>
                  <a:lnTo>
                    <a:pt x="9696" y="17338"/>
                  </a:lnTo>
                  <a:lnTo>
                    <a:pt x="9817" y="17351"/>
                  </a:lnTo>
                  <a:lnTo>
                    <a:pt x="9908" y="17299"/>
                  </a:lnTo>
                  <a:lnTo>
                    <a:pt x="9940" y="17232"/>
                  </a:lnTo>
                  <a:lnTo>
                    <a:pt x="10002" y="17287"/>
                  </a:lnTo>
                  <a:lnTo>
                    <a:pt x="10106" y="17277"/>
                  </a:lnTo>
                  <a:lnTo>
                    <a:pt x="10155" y="17197"/>
                  </a:lnTo>
                  <a:lnTo>
                    <a:pt x="9994" y="17158"/>
                  </a:lnTo>
                  <a:lnTo>
                    <a:pt x="9837" y="17064"/>
                  </a:lnTo>
                  <a:lnTo>
                    <a:pt x="9770" y="16942"/>
                  </a:lnTo>
                  <a:lnTo>
                    <a:pt x="9718" y="16867"/>
                  </a:lnTo>
                  <a:lnTo>
                    <a:pt x="9632" y="16850"/>
                  </a:lnTo>
                  <a:close/>
                  <a:moveTo>
                    <a:pt x="9876" y="19304"/>
                  </a:moveTo>
                  <a:lnTo>
                    <a:pt x="9815" y="19328"/>
                  </a:lnTo>
                  <a:lnTo>
                    <a:pt x="9788" y="19392"/>
                  </a:lnTo>
                  <a:lnTo>
                    <a:pt x="9812" y="19494"/>
                  </a:lnTo>
                  <a:lnTo>
                    <a:pt x="9819" y="19541"/>
                  </a:lnTo>
                  <a:lnTo>
                    <a:pt x="9815" y="19607"/>
                  </a:lnTo>
                  <a:lnTo>
                    <a:pt x="9741" y="19605"/>
                  </a:lnTo>
                  <a:lnTo>
                    <a:pt x="9702" y="19624"/>
                  </a:lnTo>
                  <a:lnTo>
                    <a:pt x="9650" y="19676"/>
                  </a:lnTo>
                  <a:lnTo>
                    <a:pt x="9671" y="19726"/>
                  </a:lnTo>
                  <a:lnTo>
                    <a:pt x="9726" y="19758"/>
                  </a:lnTo>
                  <a:lnTo>
                    <a:pt x="9787" y="19738"/>
                  </a:lnTo>
                  <a:lnTo>
                    <a:pt x="9852" y="19716"/>
                  </a:lnTo>
                  <a:lnTo>
                    <a:pt x="9835" y="19767"/>
                  </a:lnTo>
                  <a:lnTo>
                    <a:pt x="9911" y="19765"/>
                  </a:lnTo>
                  <a:lnTo>
                    <a:pt x="9974" y="19738"/>
                  </a:lnTo>
                  <a:lnTo>
                    <a:pt x="10039" y="19718"/>
                  </a:lnTo>
                  <a:lnTo>
                    <a:pt x="10049" y="19671"/>
                  </a:lnTo>
                  <a:lnTo>
                    <a:pt x="10054" y="19622"/>
                  </a:lnTo>
                  <a:lnTo>
                    <a:pt x="10037" y="19567"/>
                  </a:lnTo>
                  <a:lnTo>
                    <a:pt x="10012" y="19509"/>
                  </a:lnTo>
                  <a:lnTo>
                    <a:pt x="9982" y="19455"/>
                  </a:lnTo>
                  <a:lnTo>
                    <a:pt x="9945" y="19398"/>
                  </a:lnTo>
                  <a:lnTo>
                    <a:pt x="9920" y="19351"/>
                  </a:lnTo>
                  <a:lnTo>
                    <a:pt x="9876" y="19304"/>
                  </a:lnTo>
                  <a:close/>
                  <a:moveTo>
                    <a:pt x="8448" y="19897"/>
                  </a:moveTo>
                  <a:lnTo>
                    <a:pt x="8406" y="19922"/>
                  </a:lnTo>
                  <a:lnTo>
                    <a:pt x="8337" y="19922"/>
                  </a:lnTo>
                  <a:lnTo>
                    <a:pt x="8258" y="19932"/>
                  </a:lnTo>
                  <a:lnTo>
                    <a:pt x="8181" y="19934"/>
                  </a:lnTo>
                  <a:lnTo>
                    <a:pt x="8171" y="19962"/>
                  </a:lnTo>
                  <a:lnTo>
                    <a:pt x="8245" y="19999"/>
                  </a:lnTo>
                  <a:lnTo>
                    <a:pt x="8315" y="20006"/>
                  </a:lnTo>
                  <a:lnTo>
                    <a:pt x="8371" y="19982"/>
                  </a:lnTo>
                  <a:lnTo>
                    <a:pt x="8435" y="19972"/>
                  </a:lnTo>
                  <a:lnTo>
                    <a:pt x="8491" y="19952"/>
                  </a:lnTo>
                  <a:lnTo>
                    <a:pt x="8538" y="19952"/>
                  </a:lnTo>
                  <a:lnTo>
                    <a:pt x="8448" y="19897"/>
                  </a:lnTo>
                  <a:close/>
                  <a:moveTo>
                    <a:pt x="7743" y="20371"/>
                  </a:moveTo>
                  <a:lnTo>
                    <a:pt x="7735" y="20407"/>
                  </a:lnTo>
                  <a:lnTo>
                    <a:pt x="7671" y="20415"/>
                  </a:lnTo>
                  <a:lnTo>
                    <a:pt x="7608" y="20420"/>
                  </a:lnTo>
                  <a:lnTo>
                    <a:pt x="7656" y="20452"/>
                  </a:lnTo>
                  <a:lnTo>
                    <a:pt x="7741" y="20465"/>
                  </a:lnTo>
                  <a:lnTo>
                    <a:pt x="7794" y="20450"/>
                  </a:lnTo>
                  <a:lnTo>
                    <a:pt x="7782" y="20412"/>
                  </a:lnTo>
                  <a:lnTo>
                    <a:pt x="7743" y="20371"/>
                  </a:lnTo>
                  <a:close/>
                  <a:moveTo>
                    <a:pt x="11054" y="20398"/>
                  </a:moveTo>
                  <a:lnTo>
                    <a:pt x="10983" y="20415"/>
                  </a:lnTo>
                  <a:lnTo>
                    <a:pt x="10963" y="20413"/>
                  </a:lnTo>
                  <a:lnTo>
                    <a:pt x="10920" y="20454"/>
                  </a:lnTo>
                  <a:lnTo>
                    <a:pt x="10881" y="20489"/>
                  </a:lnTo>
                  <a:lnTo>
                    <a:pt x="10849" y="20526"/>
                  </a:lnTo>
                  <a:lnTo>
                    <a:pt x="10808" y="20568"/>
                  </a:lnTo>
                  <a:lnTo>
                    <a:pt x="10766" y="20598"/>
                  </a:lnTo>
                  <a:lnTo>
                    <a:pt x="10686" y="20622"/>
                  </a:lnTo>
                  <a:lnTo>
                    <a:pt x="10669" y="20662"/>
                  </a:lnTo>
                  <a:lnTo>
                    <a:pt x="10699" y="20696"/>
                  </a:lnTo>
                  <a:lnTo>
                    <a:pt x="10768" y="20708"/>
                  </a:lnTo>
                  <a:lnTo>
                    <a:pt x="10839" y="20694"/>
                  </a:lnTo>
                  <a:lnTo>
                    <a:pt x="10909" y="20678"/>
                  </a:lnTo>
                  <a:lnTo>
                    <a:pt x="10973" y="20659"/>
                  </a:lnTo>
                  <a:lnTo>
                    <a:pt x="11042" y="20634"/>
                  </a:lnTo>
                  <a:lnTo>
                    <a:pt x="11074" y="20583"/>
                  </a:lnTo>
                  <a:lnTo>
                    <a:pt x="11098" y="20541"/>
                  </a:lnTo>
                  <a:lnTo>
                    <a:pt x="11122" y="20477"/>
                  </a:lnTo>
                  <a:lnTo>
                    <a:pt x="11101" y="20428"/>
                  </a:lnTo>
                  <a:lnTo>
                    <a:pt x="11054" y="20398"/>
                  </a:lnTo>
                  <a:close/>
                  <a:moveTo>
                    <a:pt x="7484" y="20487"/>
                  </a:moveTo>
                  <a:lnTo>
                    <a:pt x="7502" y="20518"/>
                  </a:lnTo>
                  <a:lnTo>
                    <a:pt x="7582" y="20516"/>
                  </a:lnTo>
                  <a:lnTo>
                    <a:pt x="7632" y="20501"/>
                  </a:lnTo>
                  <a:lnTo>
                    <a:pt x="7654" y="20494"/>
                  </a:lnTo>
                  <a:lnTo>
                    <a:pt x="7548" y="20489"/>
                  </a:lnTo>
                  <a:lnTo>
                    <a:pt x="7484" y="20487"/>
                  </a:lnTo>
                  <a:close/>
                  <a:moveTo>
                    <a:pt x="10472" y="20553"/>
                  </a:moveTo>
                  <a:lnTo>
                    <a:pt x="10450" y="20588"/>
                  </a:lnTo>
                  <a:lnTo>
                    <a:pt x="10423" y="20630"/>
                  </a:lnTo>
                  <a:lnTo>
                    <a:pt x="10352" y="20620"/>
                  </a:lnTo>
                  <a:lnTo>
                    <a:pt x="10278" y="20617"/>
                  </a:lnTo>
                  <a:lnTo>
                    <a:pt x="10298" y="20647"/>
                  </a:lnTo>
                  <a:lnTo>
                    <a:pt x="10298" y="20651"/>
                  </a:lnTo>
                  <a:lnTo>
                    <a:pt x="10340" y="20683"/>
                  </a:lnTo>
                  <a:lnTo>
                    <a:pt x="10409" y="20678"/>
                  </a:lnTo>
                  <a:lnTo>
                    <a:pt x="10473" y="20691"/>
                  </a:lnTo>
                  <a:lnTo>
                    <a:pt x="10489" y="20647"/>
                  </a:lnTo>
                  <a:lnTo>
                    <a:pt x="10504" y="20595"/>
                  </a:lnTo>
                  <a:lnTo>
                    <a:pt x="10472" y="20553"/>
                  </a:lnTo>
                  <a:close/>
                </a:path>
              </a:pathLst>
            </a:custGeom>
            <a:solidFill>
              <a:srgbClr val="008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287" name="Group"/>
            <p:cNvGrpSpPr/>
            <p:nvPr/>
          </p:nvGrpSpPr>
          <p:grpSpPr>
            <a:xfrm>
              <a:off x="1039858" y="-1"/>
              <a:ext cx="1152590" cy="352556"/>
              <a:chOff x="0" y="0"/>
              <a:chExt cx="1152588" cy="352554"/>
            </a:xfrm>
          </p:grpSpPr>
          <p:sp>
            <p:nvSpPr>
              <p:cNvPr id="285" name="Line"/>
              <p:cNvSpPr/>
              <p:nvPr/>
            </p:nvSpPr>
            <p:spPr>
              <a:xfrm>
                <a:off x="1087273" y="12213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1" name="Connection Line"/>
              <p:cNvSpPr/>
              <p:nvPr/>
            </p:nvSpPr>
            <p:spPr>
              <a:xfrm>
                <a:off x="0" y="0"/>
                <a:ext cx="1071828" cy="35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9" extrusionOk="0">
                    <a:moveTo>
                      <a:pt x="0" y="19609"/>
                    </a:moveTo>
                    <a:cubicBezTo>
                      <a:pt x="5431" y="4365"/>
                      <a:pt x="12631" y="-1991"/>
                      <a:pt x="21600" y="54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90" name="Group"/>
            <p:cNvGrpSpPr/>
            <p:nvPr/>
          </p:nvGrpSpPr>
          <p:grpSpPr>
            <a:xfrm>
              <a:off x="1039858" y="1134309"/>
              <a:ext cx="1101790" cy="326884"/>
              <a:chOff x="0" y="0"/>
              <a:chExt cx="1101788" cy="326882"/>
            </a:xfrm>
          </p:grpSpPr>
          <p:sp>
            <p:nvSpPr>
              <p:cNvPr id="288" name="Line"/>
              <p:cNvSpPr/>
              <p:nvPr/>
            </p:nvSpPr>
            <p:spPr>
              <a:xfrm>
                <a:off x="1036473" y="291322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2" name="Connection Line"/>
              <p:cNvSpPr/>
              <p:nvPr/>
            </p:nvSpPr>
            <p:spPr>
              <a:xfrm>
                <a:off x="0" y="0"/>
                <a:ext cx="987359" cy="326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517" extrusionOk="0">
                    <a:moveTo>
                      <a:pt x="0" y="0"/>
                    </a:moveTo>
                    <a:cubicBezTo>
                      <a:pt x="4542" y="15956"/>
                      <a:pt x="11742" y="21600"/>
                      <a:pt x="21600" y="16933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93" name="Group"/>
            <p:cNvGrpSpPr/>
            <p:nvPr/>
          </p:nvGrpSpPr>
          <p:grpSpPr>
            <a:xfrm>
              <a:off x="1141458" y="292357"/>
              <a:ext cx="1152590" cy="352555"/>
              <a:chOff x="0" y="0"/>
              <a:chExt cx="1152588" cy="352554"/>
            </a:xfrm>
          </p:grpSpPr>
          <p:sp>
            <p:nvSpPr>
              <p:cNvPr id="291" name="Line"/>
              <p:cNvSpPr/>
              <p:nvPr/>
            </p:nvSpPr>
            <p:spPr>
              <a:xfrm>
                <a:off x="1087273" y="12213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3" name="Connection Line"/>
              <p:cNvSpPr/>
              <p:nvPr/>
            </p:nvSpPr>
            <p:spPr>
              <a:xfrm>
                <a:off x="0" y="0"/>
                <a:ext cx="1071828" cy="35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9" extrusionOk="0">
                    <a:moveTo>
                      <a:pt x="0" y="19609"/>
                    </a:moveTo>
                    <a:cubicBezTo>
                      <a:pt x="5431" y="4365"/>
                      <a:pt x="12631" y="-1991"/>
                      <a:pt x="21600" y="54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grpSp>
          <p:nvGrpSpPr>
            <p:cNvPr id="296" name="Group"/>
            <p:cNvGrpSpPr/>
            <p:nvPr/>
          </p:nvGrpSpPr>
          <p:grpSpPr>
            <a:xfrm>
              <a:off x="1141458" y="902106"/>
              <a:ext cx="1101790" cy="326884"/>
              <a:chOff x="0" y="0"/>
              <a:chExt cx="1101788" cy="326882"/>
            </a:xfrm>
          </p:grpSpPr>
          <p:sp>
            <p:nvSpPr>
              <p:cNvPr id="294" name="Line"/>
              <p:cNvSpPr/>
              <p:nvPr/>
            </p:nvSpPr>
            <p:spPr>
              <a:xfrm>
                <a:off x="1036473" y="291322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4" name="Connection Line"/>
              <p:cNvSpPr/>
              <p:nvPr/>
            </p:nvSpPr>
            <p:spPr>
              <a:xfrm>
                <a:off x="0" y="0"/>
                <a:ext cx="987359" cy="326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517" extrusionOk="0">
                    <a:moveTo>
                      <a:pt x="0" y="0"/>
                    </a:moveTo>
                    <a:cubicBezTo>
                      <a:pt x="4542" y="15956"/>
                      <a:pt x="11742" y="21600"/>
                      <a:pt x="21600" y="16933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297" name="Line"/>
            <p:cNvSpPr/>
            <p:nvPr/>
          </p:nvSpPr>
          <p:spPr>
            <a:xfrm>
              <a:off x="1441860" y="771721"/>
              <a:ext cx="1375054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15961582" y="10164032"/>
            <a:ext cx="3112958" cy="1283616"/>
            <a:chOff x="0" y="0"/>
            <a:chExt cx="3112957" cy="1283614"/>
          </a:xfrm>
        </p:grpSpPr>
        <p:sp>
          <p:nvSpPr>
            <p:cNvPr id="299" name="North America Globe"/>
            <p:cNvSpPr/>
            <p:nvPr/>
          </p:nvSpPr>
          <p:spPr>
            <a:xfrm>
              <a:off x="0" y="183629"/>
              <a:ext cx="1099959" cy="109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3" h="21490" extrusionOk="0">
                  <a:moveTo>
                    <a:pt x="11022" y="6"/>
                  </a:moveTo>
                  <a:cubicBezTo>
                    <a:pt x="10672" y="-6"/>
                    <a:pt x="10319" y="-2"/>
                    <a:pt x="9964" y="21"/>
                  </a:cubicBezTo>
                  <a:cubicBezTo>
                    <a:pt x="7128" y="204"/>
                    <a:pt x="4532" y="1491"/>
                    <a:pt x="2654" y="3645"/>
                  </a:cubicBezTo>
                  <a:cubicBezTo>
                    <a:pt x="776" y="5799"/>
                    <a:pt x="-159" y="8563"/>
                    <a:pt x="22" y="11427"/>
                  </a:cubicBezTo>
                  <a:cubicBezTo>
                    <a:pt x="202" y="14291"/>
                    <a:pt x="1477" y="16912"/>
                    <a:pt x="3611" y="18808"/>
                  </a:cubicBezTo>
                  <a:cubicBezTo>
                    <a:pt x="5570" y="20550"/>
                    <a:pt x="8039" y="21489"/>
                    <a:pt x="10626" y="21489"/>
                  </a:cubicBezTo>
                  <a:cubicBezTo>
                    <a:pt x="10856" y="21489"/>
                    <a:pt x="11086" y="21481"/>
                    <a:pt x="11318" y="21466"/>
                  </a:cubicBezTo>
                  <a:cubicBezTo>
                    <a:pt x="14154" y="21283"/>
                    <a:pt x="16750" y="19996"/>
                    <a:pt x="18628" y="17842"/>
                  </a:cubicBezTo>
                  <a:cubicBezTo>
                    <a:pt x="20506" y="15688"/>
                    <a:pt x="21441" y="12924"/>
                    <a:pt x="21260" y="10060"/>
                  </a:cubicBezTo>
                  <a:cubicBezTo>
                    <a:pt x="21085" y="7291"/>
                    <a:pt x="19880" y="4754"/>
                    <a:pt x="17872" y="2875"/>
                  </a:cubicBezTo>
                  <a:lnTo>
                    <a:pt x="17864" y="2848"/>
                  </a:lnTo>
                  <a:lnTo>
                    <a:pt x="17794" y="2794"/>
                  </a:lnTo>
                  <a:lnTo>
                    <a:pt x="17787" y="2793"/>
                  </a:lnTo>
                  <a:cubicBezTo>
                    <a:pt x="17747" y="2756"/>
                    <a:pt x="17712" y="2715"/>
                    <a:pt x="17671" y="2679"/>
                  </a:cubicBezTo>
                  <a:cubicBezTo>
                    <a:pt x="15804" y="1020"/>
                    <a:pt x="13476" y="90"/>
                    <a:pt x="11022" y="6"/>
                  </a:cubicBezTo>
                  <a:close/>
                  <a:moveTo>
                    <a:pt x="10319" y="371"/>
                  </a:moveTo>
                  <a:lnTo>
                    <a:pt x="10404" y="385"/>
                  </a:lnTo>
                  <a:lnTo>
                    <a:pt x="10231" y="483"/>
                  </a:lnTo>
                  <a:lnTo>
                    <a:pt x="10190" y="534"/>
                  </a:lnTo>
                  <a:lnTo>
                    <a:pt x="10256" y="584"/>
                  </a:lnTo>
                  <a:lnTo>
                    <a:pt x="10216" y="694"/>
                  </a:lnTo>
                  <a:lnTo>
                    <a:pt x="10225" y="753"/>
                  </a:lnTo>
                  <a:lnTo>
                    <a:pt x="10256" y="781"/>
                  </a:lnTo>
                  <a:lnTo>
                    <a:pt x="10185" y="850"/>
                  </a:lnTo>
                  <a:lnTo>
                    <a:pt x="10187" y="900"/>
                  </a:lnTo>
                  <a:lnTo>
                    <a:pt x="10329" y="932"/>
                  </a:lnTo>
                  <a:lnTo>
                    <a:pt x="10376" y="917"/>
                  </a:lnTo>
                  <a:lnTo>
                    <a:pt x="10440" y="838"/>
                  </a:lnTo>
                  <a:lnTo>
                    <a:pt x="10581" y="771"/>
                  </a:lnTo>
                  <a:lnTo>
                    <a:pt x="10591" y="745"/>
                  </a:lnTo>
                  <a:lnTo>
                    <a:pt x="10585" y="678"/>
                  </a:lnTo>
                  <a:lnTo>
                    <a:pt x="10623" y="642"/>
                  </a:lnTo>
                  <a:lnTo>
                    <a:pt x="10546" y="626"/>
                  </a:lnTo>
                  <a:lnTo>
                    <a:pt x="10551" y="609"/>
                  </a:lnTo>
                  <a:lnTo>
                    <a:pt x="10498" y="564"/>
                  </a:lnTo>
                  <a:lnTo>
                    <a:pt x="10560" y="527"/>
                  </a:lnTo>
                  <a:lnTo>
                    <a:pt x="10765" y="639"/>
                  </a:lnTo>
                  <a:lnTo>
                    <a:pt x="10843" y="676"/>
                  </a:lnTo>
                  <a:lnTo>
                    <a:pt x="11017" y="731"/>
                  </a:lnTo>
                  <a:lnTo>
                    <a:pt x="11069" y="713"/>
                  </a:lnTo>
                  <a:lnTo>
                    <a:pt x="11032" y="656"/>
                  </a:lnTo>
                  <a:lnTo>
                    <a:pt x="11143" y="621"/>
                  </a:lnTo>
                  <a:lnTo>
                    <a:pt x="11185" y="679"/>
                  </a:lnTo>
                  <a:lnTo>
                    <a:pt x="11308" y="671"/>
                  </a:lnTo>
                  <a:lnTo>
                    <a:pt x="11432" y="699"/>
                  </a:lnTo>
                  <a:lnTo>
                    <a:pt x="11503" y="688"/>
                  </a:lnTo>
                  <a:lnTo>
                    <a:pt x="11576" y="718"/>
                  </a:lnTo>
                  <a:lnTo>
                    <a:pt x="11469" y="741"/>
                  </a:lnTo>
                  <a:lnTo>
                    <a:pt x="11513" y="758"/>
                  </a:lnTo>
                  <a:lnTo>
                    <a:pt x="11804" y="770"/>
                  </a:lnTo>
                  <a:lnTo>
                    <a:pt x="11978" y="786"/>
                  </a:lnTo>
                  <a:lnTo>
                    <a:pt x="12051" y="755"/>
                  </a:lnTo>
                  <a:lnTo>
                    <a:pt x="12172" y="780"/>
                  </a:lnTo>
                  <a:lnTo>
                    <a:pt x="12188" y="820"/>
                  </a:lnTo>
                  <a:lnTo>
                    <a:pt x="12135" y="852"/>
                  </a:lnTo>
                  <a:lnTo>
                    <a:pt x="12046" y="828"/>
                  </a:lnTo>
                  <a:lnTo>
                    <a:pt x="12027" y="875"/>
                  </a:lnTo>
                  <a:lnTo>
                    <a:pt x="12162" y="966"/>
                  </a:lnTo>
                  <a:lnTo>
                    <a:pt x="12182" y="910"/>
                  </a:lnTo>
                  <a:lnTo>
                    <a:pt x="12271" y="889"/>
                  </a:lnTo>
                  <a:lnTo>
                    <a:pt x="12280" y="833"/>
                  </a:lnTo>
                  <a:lnTo>
                    <a:pt x="12384" y="813"/>
                  </a:lnTo>
                  <a:lnTo>
                    <a:pt x="12409" y="858"/>
                  </a:lnTo>
                  <a:lnTo>
                    <a:pt x="12460" y="889"/>
                  </a:lnTo>
                  <a:lnTo>
                    <a:pt x="12712" y="914"/>
                  </a:lnTo>
                  <a:lnTo>
                    <a:pt x="12749" y="858"/>
                  </a:lnTo>
                  <a:lnTo>
                    <a:pt x="12830" y="877"/>
                  </a:lnTo>
                  <a:lnTo>
                    <a:pt x="12911" y="986"/>
                  </a:lnTo>
                  <a:lnTo>
                    <a:pt x="12994" y="994"/>
                  </a:lnTo>
                  <a:lnTo>
                    <a:pt x="13008" y="954"/>
                  </a:lnTo>
                  <a:lnTo>
                    <a:pt x="13071" y="940"/>
                  </a:lnTo>
                  <a:lnTo>
                    <a:pt x="13091" y="979"/>
                  </a:lnTo>
                  <a:lnTo>
                    <a:pt x="13134" y="1039"/>
                  </a:lnTo>
                  <a:lnTo>
                    <a:pt x="12963" y="1100"/>
                  </a:lnTo>
                  <a:lnTo>
                    <a:pt x="12963" y="1188"/>
                  </a:lnTo>
                  <a:lnTo>
                    <a:pt x="12906" y="1167"/>
                  </a:lnTo>
                  <a:lnTo>
                    <a:pt x="12741" y="981"/>
                  </a:lnTo>
                  <a:lnTo>
                    <a:pt x="12611" y="940"/>
                  </a:lnTo>
                  <a:lnTo>
                    <a:pt x="12487" y="932"/>
                  </a:lnTo>
                  <a:lnTo>
                    <a:pt x="12419" y="969"/>
                  </a:lnTo>
                  <a:lnTo>
                    <a:pt x="12412" y="1017"/>
                  </a:lnTo>
                  <a:lnTo>
                    <a:pt x="12487" y="1188"/>
                  </a:lnTo>
                  <a:lnTo>
                    <a:pt x="12596" y="1285"/>
                  </a:lnTo>
                  <a:lnTo>
                    <a:pt x="12596" y="1367"/>
                  </a:lnTo>
                  <a:lnTo>
                    <a:pt x="12689" y="1384"/>
                  </a:lnTo>
                  <a:lnTo>
                    <a:pt x="12654" y="1450"/>
                  </a:lnTo>
                  <a:lnTo>
                    <a:pt x="12563" y="1419"/>
                  </a:lnTo>
                  <a:lnTo>
                    <a:pt x="12595" y="1553"/>
                  </a:lnTo>
                  <a:lnTo>
                    <a:pt x="12694" y="1604"/>
                  </a:lnTo>
                  <a:lnTo>
                    <a:pt x="12759" y="1667"/>
                  </a:lnTo>
                  <a:lnTo>
                    <a:pt x="12938" y="1691"/>
                  </a:lnTo>
                  <a:lnTo>
                    <a:pt x="12991" y="1754"/>
                  </a:lnTo>
                  <a:lnTo>
                    <a:pt x="13135" y="1825"/>
                  </a:lnTo>
                  <a:lnTo>
                    <a:pt x="13427" y="1910"/>
                  </a:lnTo>
                  <a:lnTo>
                    <a:pt x="13603" y="1974"/>
                  </a:lnTo>
                  <a:lnTo>
                    <a:pt x="13994" y="2072"/>
                  </a:lnTo>
                  <a:lnTo>
                    <a:pt x="14280" y="2170"/>
                  </a:lnTo>
                  <a:lnTo>
                    <a:pt x="14510" y="2285"/>
                  </a:lnTo>
                  <a:lnTo>
                    <a:pt x="14726" y="2451"/>
                  </a:lnTo>
                  <a:lnTo>
                    <a:pt x="14857" y="2518"/>
                  </a:lnTo>
                  <a:lnTo>
                    <a:pt x="15223" y="2556"/>
                  </a:lnTo>
                  <a:lnTo>
                    <a:pt x="15384" y="2563"/>
                  </a:lnTo>
                  <a:lnTo>
                    <a:pt x="15421" y="2486"/>
                  </a:lnTo>
                  <a:lnTo>
                    <a:pt x="15336" y="2391"/>
                  </a:lnTo>
                  <a:lnTo>
                    <a:pt x="15084" y="2238"/>
                  </a:lnTo>
                  <a:lnTo>
                    <a:pt x="15152" y="2208"/>
                  </a:lnTo>
                  <a:lnTo>
                    <a:pt x="15338" y="2186"/>
                  </a:lnTo>
                  <a:lnTo>
                    <a:pt x="15470" y="2156"/>
                  </a:lnTo>
                  <a:lnTo>
                    <a:pt x="15595" y="2156"/>
                  </a:lnTo>
                  <a:lnTo>
                    <a:pt x="15533" y="2076"/>
                  </a:lnTo>
                  <a:lnTo>
                    <a:pt x="15391" y="2022"/>
                  </a:lnTo>
                  <a:lnTo>
                    <a:pt x="15344" y="1944"/>
                  </a:lnTo>
                  <a:lnTo>
                    <a:pt x="15180" y="1893"/>
                  </a:lnTo>
                  <a:lnTo>
                    <a:pt x="14917" y="1850"/>
                  </a:lnTo>
                  <a:lnTo>
                    <a:pt x="14832" y="1786"/>
                  </a:lnTo>
                  <a:lnTo>
                    <a:pt x="14621" y="1729"/>
                  </a:lnTo>
                  <a:lnTo>
                    <a:pt x="14586" y="1781"/>
                  </a:lnTo>
                  <a:lnTo>
                    <a:pt x="14515" y="1820"/>
                  </a:lnTo>
                  <a:lnTo>
                    <a:pt x="14271" y="1783"/>
                  </a:lnTo>
                  <a:lnTo>
                    <a:pt x="14056" y="1689"/>
                  </a:lnTo>
                  <a:lnTo>
                    <a:pt x="13863" y="1622"/>
                  </a:lnTo>
                  <a:lnTo>
                    <a:pt x="13780" y="1639"/>
                  </a:lnTo>
                  <a:lnTo>
                    <a:pt x="13635" y="1607"/>
                  </a:lnTo>
                  <a:lnTo>
                    <a:pt x="13515" y="1537"/>
                  </a:lnTo>
                  <a:lnTo>
                    <a:pt x="13517" y="1466"/>
                  </a:lnTo>
                  <a:lnTo>
                    <a:pt x="13572" y="1451"/>
                  </a:lnTo>
                  <a:lnTo>
                    <a:pt x="13635" y="1476"/>
                  </a:lnTo>
                  <a:lnTo>
                    <a:pt x="13900" y="1562"/>
                  </a:lnTo>
                  <a:lnTo>
                    <a:pt x="14034" y="1597"/>
                  </a:lnTo>
                  <a:lnTo>
                    <a:pt x="14142" y="1615"/>
                  </a:lnTo>
                  <a:lnTo>
                    <a:pt x="14248" y="1584"/>
                  </a:lnTo>
                  <a:lnTo>
                    <a:pt x="14401" y="1589"/>
                  </a:lnTo>
                  <a:lnTo>
                    <a:pt x="14396" y="1535"/>
                  </a:lnTo>
                  <a:lnTo>
                    <a:pt x="14441" y="1501"/>
                  </a:lnTo>
                  <a:lnTo>
                    <a:pt x="14319" y="1416"/>
                  </a:lnTo>
                  <a:lnTo>
                    <a:pt x="14167" y="1329"/>
                  </a:lnTo>
                  <a:lnTo>
                    <a:pt x="14047" y="1240"/>
                  </a:lnTo>
                  <a:lnTo>
                    <a:pt x="14043" y="1182"/>
                  </a:lnTo>
                  <a:lnTo>
                    <a:pt x="14185" y="1230"/>
                  </a:lnTo>
                  <a:lnTo>
                    <a:pt x="14255" y="1284"/>
                  </a:lnTo>
                  <a:lnTo>
                    <a:pt x="14298" y="1341"/>
                  </a:lnTo>
                  <a:lnTo>
                    <a:pt x="14392" y="1406"/>
                  </a:lnTo>
                  <a:lnTo>
                    <a:pt x="14504" y="1473"/>
                  </a:lnTo>
                  <a:lnTo>
                    <a:pt x="14578" y="1468"/>
                  </a:lnTo>
                  <a:lnTo>
                    <a:pt x="14588" y="1431"/>
                  </a:lnTo>
                  <a:lnTo>
                    <a:pt x="14548" y="1411"/>
                  </a:lnTo>
                  <a:lnTo>
                    <a:pt x="14635" y="1416"/>
                  </a:lnTo>
                  <a:lnTo>
                    <a:pt x="14749" y="1428"/>
                  </a:lnTo>
                  <a:lnTo>
                    <a:pt x="14802" y="1475"/>
                  </a:lnTo>
                  <a:lnTo>
                    <a:pt x="14747" y="1518"/>
                  </a:lnTo>
                  <a:lnTo>
                    <a:pt x="14850" y="1575"/>
                  </a:lnTo>
                  <a:lnTo>
                    <a:pt x="14965" y="1609"/>
                  </a:lnTo>
                  <a:lnTo>
                    <a:pt x="15069" y="1615"/>
                  </a:lnTo>
                  <a:lnTo>
                    <a:pt x="15170" y="1612"/>
                  </a:lnTo>
                  <a:lnTo>
                    <a:pt x="15298" y="1702"/>
                  </a:lnTo>
                  <a:lnTo>
                    <a:pt x="15371" y="1724"/>
                  </a:lnTo>
                  <a:lnTo>
                    <a:pt x="15426" y="1788"/>
                  </a:lnTo>
                  <a:lnTo>
                    <a:pt x="15396" y="1788"/>
                  </a:lnTo>
                  <a:lnTo>
                    <a:pt x="15429" y="1851"/>
                  </a:lnTo>
                  <a:lnTo>
                    <a:pt x="15545" y="1942"/>
                  </a:lnTo>
                  <a:lnTo>
                    <a:pt x="15693" y="2061"/>
                  </a:lnTo>
                  <a:lnTo>
                    <a:pt x="15769" y="2116"/>
                  </a:lnTo>
                  <a:lnTo>
                    <a:pt x="15747" y="2141"/>
                  </a:lnTo>
                  <a:lnTo>
                    <a:pt x="15746" y="2210"/>
                  </a:lnTo>
                  <a:lnTo>
                    <a:pt x="15810" y="2257"/>
                  </a:lnTo>
                  <a:lnTo>
                    <a:pt x="15885" y="2335"/>
                  </a:lnTo>
                  <a:lnTo>
                    <a:pt x="15832" y="2324"/>
                  </a:lnTo>
                  <a:lnTo>
                    <a:pt x="15842" y="2389"/>
                  </a:lnTo>
                  <a:lnTo>
                    <a:pt x="15786" y="2379"/>
                  </a:lnTo>
                  <a:lnTo>
                    <a:pt x="15724" y="2382"/>
                  </a:lnTo>
                  <a:lnTo>
                    <a:pt x="15585" y="2312"/>
                  </a:lnTo>
                  <a:lnTo>
                    <a:pt x="15590" y="2295"/>
                  </a:lnTo>
                  <a:lnTo>
                    <a:pt x="15522" y="2268"/>
                  </a:lnTo>
                  <a:lnTo>
                    <a:pt x="15522" y="2300"/>
                  </a:lnTo>
                  <a:lnTo>
                    <a:pt x="15484" y="2302"/>
                  </a:lnTo>
                  <a:lnTo>
                    <a:pt x="15422" y="2273"/>
                  </a:lnTo>
                  <a:lnTo>
                    <a:pt x="15343" y="2260"/>
                  </a:lnTo>
                  <a:lnTo>
                    <a:pt x="15417" y="2320"/>
                  </a:lnTo>
                  <a:lnTo>
                    <a:pt x="15474" y="2350"/>
                  </a:lnTo>
                  <a:lnTo>
                    <a:pt x="15517" y="2412"/>
                  </a:lnTo>
                  <a:lnTo>
                    <a:pt x="15573" y="2439"/>
                  </a:lnTo>
                  <a:lnTo>
                    <a:pt x="15621" y="2459"/>
                  </a:lnTo>
                  <a:lnTo>
                    <a:pt x="15777" y="2489"/>
                  </a:lnTo>
                  <a:lnTo>
                    <a:pt x="15845" y="2479"/>
                  </a:lnTo>
                  <a:lnTo>
                    <a:pt x="15928" y="2494"/>
                  </a:lnTo>
                  <a:lnTo>
                    <a:pt x="15975" y="2491"/>
                  </a:lnTo>
                  <a:lnTo>
                    <a:pt x="16076" y="2558"/>
                  </a:lnTo>
                  <a:lnTo>
                    <a:pt x="16051" y="2565"/>
                  </a:lnTo>
                  <a:lnTo>
                    <a:pt x="16091" y="2628"/>
                  </a:lnTo>
                  <a:lnTo>
                    <a:pt x="16131" y="2652"/>
                  </a:lnTo>
                  <a:lnTo>
                    <a:pt x="16157" y="2714"/>
                  </a:lnTo>
                  <a:lnTo>
                    <a:pt x="16268" y="2836"/>
                  </a:lnTo>
                  <a:lnTo>
                    <a:pt x="16517" y="2975"/>
                  </a:lnTo>
                  <a:lnTo>
                    <a:pt x="16575" y="3030"/>
                  </a:lnTo>
                  <a:lnTo>
                    <a:pt x="16630" y="3106"/>
                  </a:lnTo>
                  <a:lnTo>
                    <a:pt x="16688" y="3188"/>
                  </a:lnTo>
                  <a:lnTo>
                    <a:pt x="16817" y="3260"/>
                  </a:lnTo>
                  <a:lnTo>
                    <a:pt x="16996" y="3504"/>
                  </a:lnTo>
                  <a:lnTo>
                    <a:pt x="16955" y="3560"/>
                  </a:lnTo>
                  <a:lnTo>
                    <a:pt x="17114" y="3605"/>
                  </a:lnTo>
                  <a:lnTo>
                    <a:pt x="17114" y="3735"/>
                  </a:lnTo>
                  <a:lnTo>
                    <a:pt x="17170" y="3866"/>
                  </a:lnTo>
                  <a:lnTo>
                    <a:pt x="17275" y="3908"/>
                  </a:lnTo>
                  <a:lnTo>
                    <a:pt x="17301" y="3799"/>
                  </a:lnTo>
                  <a:lnTo>
                    <a:pt x="17356" y="3767"/>
                  </a:lnTo>
                  <a:lnTo>
                    <a:pt x="17481" y="3747"/>
                  </a:lnTo>
                  <a:lnTo>
                    <a:pt x="17761" y="3910"/>
                  </a:lnTo>
                  <a:lnTo>
                    <a:pt x="17855" y="4005"/>
                  </a:lnTo>
                  <a:lnTo>
                    <a:pt x="17889" y="4159"/>
                  </a:lnTo>
                  <a:lnTo>
                    <a:pt x="17913" y="4244"/>
                  </a:lnTo>
                  <a:lnTo>
                    <a:pt x="17910" y="4335"/>
                  </a:lnTo>
                  <a:lnTo>
                    <a:pt x="17932" y="4465"/>
                  </a:lnTo>
                  <a:lnTo>
                    <a:pt x="17922" y="4571"/>
                  </a:lnTo>
                  <a:lnTo>
                    <a:pt x="18034" y="4774"/>
                  </a:lnTo>
                  <a:lnTo>
                    <a:pt x="18089" y="4772"/>
                  </a:lnTo>
                  <a:lnTo>
                    <a:pt x="18185" y="4842"/>
                  </a:lnTo>
                  <a:lnTo>
                    <a:pt x="18230" y="4867"/>
                  </a:lnTo>
                  <a:lnTo>
                    <a:pt x="18275" y="4881"/>
                  </a:lnTo>
                  <a:lnTo>
                    <a:pt x="18331" y="4918"/>
                  </a:lnTo>
                  <a:lnTo>
                    <a:pt x="18411" y="4996"/>
                  </a:lnTo>
                  <a:lnTo>
                    <a:pt x="18462" y="5042"/>
                  </a:lnTo>
                  <a:lnTo>
                    <a:pt x="18512" y="5119"/>
                  </a:lnTo>
                  <a:lnTo>
                    <a:pt x="18597" y="5189"/>
                  </a:lnTo>
                  <a:lnTo>
                    <a:pt x="18641" y="5201"/>
                  </a:lnTo>
                  <a:lnTo>
                    <a:pt x="18648" y="5162"/>
                  </a:lnTo>
                  <a:lnTo>
                    <a:pt x="18724" y="5212"/>
                  </a:lnTo>
                  <a:lnTo>
                    <a:pt x="18821" y="5306"/>
                  </a:lnTo>
                  <a:lnTo>
                    <a:pt x="18802" y="5239"/>
                  </a:lnTo>
                  <a:lnTo>
                    <a:pt x="18812" y="5196"/>
                  </a:lnTo>
                  <a:lnTo>
                    <a:pt x="18776" y="5127"/>
                  </a:lnTo>
                  <a:lnTo>
                    <a:pt x="18781" y="5042"/>
                  </a:lnTo>
                  <a:lnTo>
                    <a:pt x="18845" y="5067"/>
                  </a:lnTo>
                  <a:lnTo>
                    <a:pt x="18879" y="5058"/>
                  </a:lnTo>
                  <a:lnTo>
                    <a:pt x="18879" y="5013"/>
                  </a:lnTo>
                  <a:lnTo>
                    <a:pt x="18827" y="4934"/>
                  </a:lnTo>
                  <a:lnTo>
                    <a:pt x="18773" y="4834"/>
                  </a:lnTo>
                  <a:lnTo>
                    <a:pt x="18753" y="4733"/>
                  </a:lnTo>
                  <a:lnTo>
                    <a:pt x="18718" y="4596"/>
                  </a:lnTo>
                  <a:lnTo>
                    <a:pt x="18605" y="4452"/>
                  </a:lnTo>
                  <a:lnTo>
                    <a:pt x="18559" y="4355"/>
                  </a:lnTo>
                  <a:lnTo>
                    <a:pt x="18472" y="4278"/>
                  </a:lnTo>
                  <a:lnTo>
                    <a:pt x="18399" y="4179"/>
                  </a:lnTo>
                  <a:lnTo>
                    <a:pt x="18341" y="4172"/>
                  </a:lnTo>
                  <a:lnTo>
                    <a:pt x="18227" y="4067"/>
                  </a:lnTo>
                  <a:lnTo>
                    <a:pt x="18137" y="3961"/>
                  </a:lnTo>
                  <a:lnTo>
                    <a:pt x="18091" y="3926"/>
                  </a:lnTo>
                  <a:lnTo>
                    <a:pt x="18020" y="3782"/>
                  </a:lnTo>
                  <a:lnTo>
                    <a:pt x="17898" y="3642"/>
                  </a:lnTo>
                  <a:lnTo>
                    <a:pt x="17826" y="3605"/>
                  </a:lnTo>
                  <a:lnTo>
                    <a:pt x="17743" y="3551"/>
                  </a:lnTo>
                  <a:lnTo>
                    <a:pt x="17643" y="3392"/>
                  </a:lnTo>
                  <a:lnTo>
                    <a:pt x="17593" y="3226"/>
                  </a:lnTo>
                  <a:lnTo>
                    <a:pt x="17477" y="3106"/>
                  </a:lnTo>
                  <a:lnTo>
                    <a:pt x="17447" y="3064"/>
                  </a:lnTo>
                  <a:lnTo>
                    <a:pt x="17359" y="2983"/>
                  </a:lnTo>
                  <a:lnTo>
                    <a:pt x="17320" y="2935"/>
                  </a:lnTo>
                  <a:lnTo>
                    <a:pt x="17321" y="2881"/>
                  </a:lnTo>
                  <a:lnTo>
                    <a:pt x="17310" y="2843"/>
                  </a:lnTo>
                  <a:lnTo>
                    <a:pt x="17418" y="2873"/>
                  </a:lnTo>
                  <a:lnTo>
                    <a:pt x="17452" y="2846"/>
                  </a:lnTo>
                  <a:lnTo>
                    <a:pt x="17479" y="2803"/>
                  </a:lnTo>
                  <a:lnTo>
                    <a:pt x="17486" y="2757"/>
                  </a:lnTo>
                  <a:lnTo>
                    <a:pt x="17446" y="2695"/>
                  </a:lnTo>
                  <a:lnTo>
                    <a:pt x="17466" y="2679"/>
                  </a:lnTo>
                  <a:lnTo>
                    <a:pt x="17446" y="2632"/>
                  </a:lnTo>
                  <a:lnTo>
                    <a:pt x="17476" y="2632"/>
                  </a:lnTo>
                  <a:lnTo>
                    <a:pt x="17462" y="2602"/>
                  </a:lnTo>
                  <a:lnTo>
                    <a:pt x="17472" y="2602"/>
                  </a:lnTo>
                  <a:cubicBezTo>
                    <a:pt x="17582" y="2695"/>
                    <a:pt x="17696" y="2783"/>
                    <a:pt x="17802" y="2881"/>
                  </a:cubicBezTo>
                  <a:lnTo>
                    <a:pt x="17869" y="2987"/>
                  </a:lnTo>
                  <a:lnTo>
                    <a:pt x="17935" y="3035"/>
                  </a:lnTo>
                  <a:lnTo>
                    <a:pt x="17918" y="2990"/>
                  </a:lnTo>
                  <a:cubicBezTo>
                    <a:pt x="18030" y="3097"/>
                    <a:pt x="18131" y="3214"/>
                    <a:pt x="18238" y="3325"/>
                  </a:cubicBezTo>
                  <a:lnTo>
                    <a:pt x="18235" y="3335"/>
                  </a:lnTo>
                  <a:lnTo>
                    <a:pt x="18184" y="3300"/>
                  </a:lnTo>
                  <a:lnTo>
                    <a:pt x="18099" y="3215"/>
                  </a:lnTo>
                  <a:lnTo>
                    <a:pt x="18081" y="3208"/>
                  </a:lnTo>
                  <a:lnTo>
                    <a:pt x="18174" y="3318"/>
                  </a:lnTo>
                  <a:lnTo>
                    <a:pt x="18114" y="3278"/>
                  </a:lnTo>
                  <a:lnTo>
                    <a:pt x="18142" y="3338"/>
                  </a:lnTo>
                  <a:lnTo>
                    <a:pt x="18248" y="3477"/>
                  </a:lnTo>
                  <a:lnTo>
                    <a:pt x="18292" y="3549"/>
                  </a:lnTo>
                  <a:lnTo>
                    <a:pt x="18287" y="3573"/>
                  </a:lnTo>
                  <a:lnTo>
                    <a:pt x="18341" y="3682"/>
                  </a:lnTo>
                  <a:lnTo>
                    <a:pt x="18433" y="3809"/>
                  </a:lnTo>
                  <a:lnTo>
                    <a:pt x="18439" y="3849"/>
                  </a:lnTo>
                  <a:lnTo>
                    <a:pt x="18520" y="4027"/>
                  </a:lnTo>
                  <a:lnTo>
                    <a:pt x="18608" y="4219"/>
                  </a:lnTo>
                  <a:lnTo>
                    <a:pt x="18678" y="4347"/>
                  </a:lnTo>
                  <a:lnTo>
                    <a:pt x="18748" y="4450"/>
                  </a:lnTo>
                  <a:lnTo>
                    <a:pt x="18802" y="4583"/>
                  </a:lnTo>
                  <a:lnTo>
                    <a:pt x="18894" y="4737"/>
                  </a:lnTo>
                  <a:lnTo>
                    <a:pt x="18904" y="4784"/>
                  </a:lnTo>
                  <a:lnTo>
                    <a:pt x="18905" y="4876"/>
                  </a:lnTo>
                  <a:lnTo>
                    <a:pt x="18935" y="4986"/>
                  </a:lnTo>
                  <a:lnTo>
                    <a:pt x="18899" y="5011"/>
                  </a:lnTo>
                  <a:lnTo>
                    <a:pt x="18912" y="5092"/>
                  </a:lnTo>
                  <a:lnTo>
                    <a:pt x="18988" y="5186"/>
                  </a:lnTo>
                  <a:lnTo>
                    <a:pt x="19117" y="5365"/>
                  </a:lnTo>
                  <a:lnTo>
                    <a:pt x="19176" y="5490"/>
                  </a:lnTo>
                  <a:lnTo>
                    <a:pt x="19239" y="5651"/>
                  </a:lnTo>
                  <a:lnTo>
                    <a:pt x="19320" y="5795"/>
                  </a:lnTo>
                  <a:lnTo>
                    <a:pt x="19378" y="5867"/>
                  </a:lnTo>
                  <a:lnTo>
                    <a:pt x="19472" y="6004"/>
                  </a:lnTo>
                  <a:lnTo>
                    <a:pt x="19600" y="6112"/>
                  </a:lnTo>
                  <a:lnTo>
                    <a:pt x="19690" y="6304"/>
                  </a:lnTo>
                  <a:lnTo>
                    <a:pt x="19720" y="6395"/>
                  </a:lnTo>
                  <a:lnTo>
                    <a:pt x="19789" y="6567"/>
                  </a:lnTo>
                  <a:lnTo>
                    <a:pt x="19801" y="6693"/>
                  </a:lnTo>
                  <a:lnTo>
                    <a:pt x="19839" y="6802"/>
                  </a:lnTo>
                  <a:lnTo>
                    <a:pt x="19933" y="6999"/>
                  </a:lnTo>
                  <a:lnTo>
                    <a:pt x="19965" y="7125"/>
                  </a:lnTo>
                  <a:lnTo>
                    <a:pt x="20018" y="7244"/>
                  </a:lnTo>
                  <a:lnTo>
                    <a:pt x="20066" y="7312"/>
                  </a:lnTo>
                  <a:lnTo>
                    <a:pt x="20114" y="7416"/>
                  </a:lnTo>
                  <a:lnTo>
                    <a:pt x="20126" y="7478"/>
                  </a:lnTo>
                  <a:lnTo>
                    <a:pt x="20174" y="7627"/>
                  </a:lnTo>
                  <a:lnTo>
                    <a:pt x="20229" y="7758"/>
                  </a:lnTo>
                  <a:lnTo>
                    <a:pt x="20257" y="7793"/>
                  </a:lnTo>
                  <a:lnTo>
                    <a:pt x="20295" y="7900"/>
                  </a:lnTo>
                  <a:lnTo>
                    <a:pt x="20312" y="7982"/>
                  </a:lnTo>
                  <a:lnTo>
                    <a:pt x="20346" y="8047"/>
                  </a:lnTo>
                  <a:lnTo>
                    <a:pt x="20380" y="8108"/>
                  </a:lnTo>
                  <a:lnTo>
                    <a:pt x="20418" y="8096"/>
                  </a:lnTo>
                  <a:lnTo>
                    <a:pt x="20456" y="8123"/>
                  </a:lnTo>
                  <a:lnTo>
                    <a:pt x="20491" y="8200"/>
                  </a:lnTo>
                  <a:lnTo>
                    <a:pt x="20527" y="8248"/>
                  </a:lnTo>
                  <a:lnTo>
                    <a:pt x="20597" y="8361"/>
                  </a:lnTo>
                  <a:lnTo>
                    <a:pt x="20657" y="8500"/>
                  </a:lnTo>
                  <a:lnTo>
                    <a:pt x="20685" y="8600"/>
                  </a:lnTo>
                  <a:lnTo>
                    <a:pt x="20720" y="8659"/>
                  </a:lnTo>
                  <a:lnTo>
                    <a:pt x="20746" y="8757"/>
                  </a:lnTo>
                  <a:lnTo>
                    <a:pt x="20781" y="8913"/>
                  </a:lnTo>
                  <a:lnTo>
                    <a:pt x="20784" y="8997"/>
                  </a:lnTo>
                  <a:lnTo>
                    <a:pt x="20812" y="8978"/>
                  </a:lnTo>
                  <a:lnTo>
                    <a:pt x="20861" y="9025"/>
                  </a:lnTo>
                  <a:lnTo>
                    <a:pt x="20880" y="9102"/>
                  </a:lnTo>
                  <a:lnTo>
                    <a:pt x="20922" y="9181"/>
                  </a:lnTo>
                  <a:lnTo>
                    <a:pt x="20934" y="9201"/>
                  </a:lnTo>
                  <a:lnTo>
                    <a:pt x="20947" y="9189"/>
                  </a:lnTo>
                  <a:lnTo>
                    <a:pt x="20953" y="9210"/>
                  </a:lnTo>
                  <a:lnTo>
                    <a:pt x="20970" y="9216"/>
                  </a:lnTo>
                  <a:lnTo>
                    <a:pt x="20978" y="9169"/>
                  </a:lnTo>
                  <a:lnTo>
                    <a:pt x="21002" y="9153"/>
                  </a:lnTo>
                  <a:lnTo>
                    <a:pt x="21011" y="9136"/>
                  </a:lnTo>
                  <a:lnTo>
                    <a:pt x="21021" y="9146"/>
                  </a:lnTo>
                  <a:lnTo>
                    <a:pt x="21041" y="9189"/>
                  </a:lnTo>
                  <a:lnTo>
                    <a:pt x="21051" y="9181"/>
                  </a:lnTo>
                  <a:lnTo>
                    <a:pt x="21058" y="9164"/>
                  </a:lnTo>
                  <a:lnTo>
                    <a:pt x="21074" y="9164"/>
                  </a:lnTo>
                  <a:lnTo>
                    <a:pt x="21099" y="9183"/>
                  </a:lnTo>
                  <a:lnTo>
                    <a:pt x="21116" y="9231"/>
                  </a:lnTo>
                  <a:cubicBezTo>
                    <a:pt x="21155" y="9506"/>
                    <a:pt x="21189" y="9782"/>
                    <a:pt x="21207" y="10064"/>
                  </a:cubicBezTo>
                  <a:cubicBezTo>
                    <a:pt x="21341" y="12187"/>
                    <a:pt x="20854" y="14254"/>
                    <a:pt x="19826" y="16057"/>
                  </a:cubicBezTo>
                  <a:lnTo>
                    <a:pt x="19860" y="15972"/>
                  </a:lnTo>
                  <a:lnTo>
                    <a:pt x="19945" y="15762"/>
                  </a:lnTo>
                  <a:lnTo>
                    <a:pt x="20005" y="15551"/>
                  </a:lnTo>
                  <a:lnTo>
                    <a:pt x="20051" y="15431"/>
                  </a:lnTo>
                  <a:lnTo>
                    <a:pt x="20071" y="15397"/>
                  </a:lnTo>
                  <a:lnTo>
                    <a:pt x="20156" y="15201"/>
                  </a:lnTo>
                  <a:lnTo>
                    <a:pt x="20235" y="14985"/>
                  </a:lnTo>
                  <a:lnTo>
                    <a:pt x="20373" y="14635"/>
                  </a:lnTo>
                  <a:lnTo>
                    <a:pt x="20424" y="14490"/>
                  </a:lnTo>
                  <a:lnTo>
                    <a:pt x="20479" y="14228"/>
                  </a:lnTo>
                  <a:lnTo>
                    <a:pt x="20476" y="14171"/>
                  </a:lnTo>
                  <a:lnTo>
                    <a:pt x="20464" y="14051"/>
                  </a:lnTo>
                  <a:lnTo>
                    <a:pt x="20439" y="14056"/>
                  </a:lnTo>
                  <a:lnTo>
                    <a:pt x="20376" y="14160"/>
                  </a:lnTo>
                  <a:lnTo>
                    <a:pt x="20318" y="14218"/>
                  </a:lnTo>
                  <a:lnTo>
                    <a:pt x="20219" y="14233"/>
                  </a:lnTo>
                  <a:lnTo>
                    <a:pt x="20093" y="14307"/>
                  </a:lnTo>
                  <a:lnTo>
                    <a:pt x="19958" y="14496"/>
                  </a:lnTo>
                  <a:lnTo>
                    <a:pt x="19774" y="14662"/>
                  </a:lnTo>
                  <a:lnTo>
                    <a:pt x="19658" y="14843"/>
                  </a:lnTo>
                  <a:lnTo>
                    <a:pt x="19675" y="14749"/>
                  </a:lnTo>
                  <a:lnTo>
                    <a:pt x="19623" y="14729"/>
                  </a:lnTo>
                  <a:lnTo>
                    <a:pt x="19448" y="14843"/>
                  </a:lnTo>
                  <a:lnTo>
                    <a:pt x="19308" y="14940"/>
                  </a:lnTo>
                  <a:lnTo>
                    <a:pt x="19229" y="15116"/>
                  </a:lnTo>
                  <a:lnTo>
                    <a:pt x="19217" y="14985"/>
                  </a:lnTo>
                  <a:lnTo>
                    <a:pt x="19013" y="15163"/>
                  </a:lnTo>
                  <a:lnTo>
                    <a:pt x="18975" y="15158"/>
                  </a:lnTo>
                  <a:lnTo>
                    <a:pt x="19054" y="14962"/>
                  </a:lnTo>
                  <a:lnTo>
                    <a:pt x="19043" y="14870"/>
                  </a:lnTo>
                  <a:lnTo>
                    <a:pt x="18978" y="14906"/>
                  </a:lnTo>
                  <a:lnTo>
                    <a:pt x="18884" y="14726"/>
                  </a:lnTo>
                  <a:lnTo>
                    <a:pt x="18844" y="14675"/>
                  </a:lnTo>
                  <a:lnTo>
                    <a:pt x="18804" y="14721"/>
                  </a:lnTo>
                  <a:lnTo>
                    <a:pt x="18777" y="14680"/>
                  </a:lnTo>
                  <a:lnTo>
                    <a:pt x="18630" y="14675"/>
                  </a:lnTo>
                  <a:lnTo>
                    <a:pt x="18534" y="14721"/>
                  </a:lnTo>
                  <a:lnTo>
                    <a:pt x="18489" y="14741"/>
                  </a:lnTo>
                  <a:lnTo>
                    <a:pt x="18346" y="14816"/>
                  </a:lnTo>
                  <a:lnTo>
                    <a:pt x="18243" y="14910"/>
                  </a:lnTo>
                  <a:lnTo>
                    <a:pt x="18234" y="14947"/>
                  </a:lnTo>
                  <a:lnTo>
                    <a:pt x="18071" y="15040"/>
                  </a:lnTo>
                  <a:lnTo>
                    <a:pt x="18011" y="15029"/>
                  </a:lnTo>
                  <a:lnTo>
                    <a:pt x="17927" y="15012"/>
                  </a:lnTo>
                  <a:lnTo>
                    <a:pt x="17875" y="15045"/>
                  </a:lnTo>
                  <a:lnTo>
                    <a:pt x="17859" y="14973"/>
                  </a:lnTo>
                  <a:lnTo>
                    <a:pt x="17758" y="14938"/>
                  </a:lnTo>
                  <a:lnTo>
                    <a:pt x="17658" y="14948"/>
                  </a:lnTo>
                  <a:lnTo>
                    <a:pt x="17597" y="14952"/>
                  </a:lnTo>
                  <a:lnTo>
                    <a:pt x="17525" y="15004"/>
                  </a:lnTo>
                  <a:lnTo>
                    <a:pt x="17479" y="14900"/>
                  </a:lnTo>
                  <a:lnTo>
                    <a:pt x="17358" y="14896"/>
                  </a:lnTo>
                  <a:lnTo>
                    <a:pt x="17242" y="14960"/>
                  </a:lnTo>
                  <a:lnTo>
                    <a:pt x="17179" y="14920"/>
                  </a:lnTo>
                  <a:lnTo>
                    <a:pt x="17291" y="14798"/>
                  </a:lnTo>
                  <a:lnTo>
                    <a:pt x="17119" y="14908"/>
                  </a:lnTo>
                  <a:lnTo>
                    <a:pt x="16942" y="15027"/>
                  </a:lnTo>
                  <a:lnTo>
                    <a:pt x="16947" y="15067"/>
                  </a:lnTo>
                  <a:lnTo>
                    <a:pt x="16874" y="15163"/>
                  </a:lnTo>
                  <a:lnTo>
                    <a:pt x="16756" y="15210"/>
                  </a:lnTo>
                  <a:lnTo>
                    <a:pt x="16656" y="15191"/>
                  </a:lnTo>
                  <a:lnTo>
                    <a:pt x="16497" y="15295"/>
                  </a:lnTo>
                  <a:lnTo>
                    <a:pt x="16358" y="15367"/>
                  </a:lnTo>
                  <a:lnTo>
                    <a:pt x="16343" y="15320"/>
                  </a:lnTo>
                  <a:lnTo>
                    <a:pt x="16225" y="15287"/>
                  </a:lnTo>
                  <a:lnTo>
                    <a:pt x="16116" y="15339"/>
                  </a:lnTo>
                  <a:lnTo>
                    <a:pt x="16039" y="15258"/>
                  </a:lnTo>
                  <a:lnTo>
                    <a:pt x="15993" y="15333"/>
                  </a:lnTo>
                  <a:lnTo>
                    <a:pt x="16028" y="15395"/>
                  </a:lnTo>
                  <a:lnTo>
                    <a:pt x="15842" y="15553"/>
                  </a:lnTo>
                  <a:lnTo>
                    <a:pt x="15870" y="15665"/>
                  </a:lnTo>
                  <a:lnTo>
                    <a:pt x="15928" y="15695"/>
                  </a:lnTo>
                  <a:lnTo>
                    <a:pt x="15910" y="15822"/>
                  </a:lnTo>
                  <a:lnTo>
                    <a:pt x="15842" y="15864"/>
                  </a:lnTo>
                  <a:lnTo>
                    <a:pt x="15762" y="15772"/>
                  </a:lnTo>
                  <a:lnTo>
                    <a:pt x="15819" y="15650"/>
                  </a:lnTo>
                  <a:lnTo>
                    <a:pt x="15805" y="15570"/>
                  </a:lnTo>
                  <a:lnTo>
                    <a:pt x="15741" y="15523"/>
                  </a:lnTo>
                  <a:lnTo>
                    <a:pt x="15832" y="15461"/>
                  </a:lnTo>
                  <a:lnTo>
                    <a:pt x="15830" y="15422"/>
                  </a:lnTo>
                  <a:lnTo>
                    <a:pt x="15852" y="15355"/>
                  </a:lnTo>
                  <a:lnTo>
                    <a:pt x="15802" y="15335"/>
                  </a:lnTo>
                  <a:lnTo>
                    <a:pt x="15744" y="15350"/>
                  </a:lnTo>
                  <a:lnTo>
                    <a:pt x="15679" y="15461"/>
                  </a:lnTo>
                  <a:lnTo>
                    <a:pt x="15623" y="15524"/>
                  </a:lnTo>
                  <a:lnTo>
                    <a:pt x="15509" y="15658"/>
                  </a:lnTo>
                  <a:lnTo>
                    <a:pt x="15379" y="15700"/>
                  </a:lnTo>
                  <a:lnTo>
                    <a:pt x="15371" y="15739"/>
                  </a:lnTo>
                  <a:lnTo>
                    <a:pt x="15266" y="15784"/>
                  </a:lnTo>
                  <a:lnTo>
                    <a:pt x="15184" y="15894"/>
                  </a:lnTo>
                  <a:lnTo>
                    <a:pt x="15172" y="16037"/>
                  </a:lnTo>
                  <a:lnTo>
                    <a:pt x="15179" y="16089"/>
                  </a:lnTo>
                  <a:lnTo>
                    <a:pt x="15112" y="16131"/>
                  </a:lnTo>
                  <a:lnTo>
                    <a:pt x="14999" y="16286"/>
                  </a:lnTo>
                  <a:lnTo>
                    <a:pt x="14912" y="16315"/>
                  </a:lnTo>
                  <a:lnTo>
                    <a:pt x="14840" y="16296"/>
                  </a:lnTo>
                  <a:lnTo>
                    <a:pt x="14779" y="16270"/>
                  </a:lnTo>
                  <a:lnTo>
                    <a:pt x="14699" y="16271"/>
                  </a:lnTo>
                  <a:lnTo>
                    <a:pt x="14601" y="16298"/>
                  </a:lnTo>
                  <a:lnTo>
                    <a:pt x="14606" y="16281"/>
                  </a:lnTo>
                  <a:lnTo>
                    <a:pt x="14510" y="16305"/>
                  </a:lnTo>
                  <a:lnTo>
                    <a:pt x="14457" y="16370"/>
                  </a:lnTo>
                  <a:lnTo>
                    <a:pt x="14356" y="16435"/>
                  </a:lnTo>
                  <a:lnTo>
                    <a:pt x="14286" y="16499"/>
                  </a:lnTo>
                  <a:lnTo>
                    <a:pt x="14200" y="16536"/>
                  </a:lnTo>
                  <a:lnTo>
                    <a:pt x="14147" y="16514"/>
                  </a:lnTo>
                  <a:lnTo>
                    <a:pt x="14132" y="16531"/>
                  </a:lnTo>
                  <a:lnTo>
                    <a:pt x="14061" y="16546"/>
                  </a:lnTo>
                  <a:lnTo>
                    <a:pt x="14061" y="16512"/>
                  </a:lnTo>
                  <a:lnTo>
                    <a:pt x="13991" y="16476"/>
                  </a:lnTo>
                  <a:lnTo>
                    <a:pt x="13900" y="16434"/>
                  </a:lnTo>
                  <a:lnTo>
                    <a:pt x="13824" y="16390"/>
                  </a:lnTo>
                  <a:lnTo>
                    <a:pt x="13767" y="16318"/>
                  </a:lnTo>
                  <a:lnTo>
                    <a:pt x="13737" y="16300"/>
                  </a:lnTo>
                  <a:lnTo>
                    <a:pt x="13724" y="16260"/>
                  </a:lnTo>
                  <a:lnTo>
                    <a:pt x="13754" y="16209"/>
                  </a:lnTo>
                  <a:lnTo>
                    <a:pt x="13737" y="16171"/>
                  </a:lnTo>
                  <a:lnTo>
                    <a:pt x="13744" y="16099"/>
                  </a:lnTo>
                  <a:lnTo>
                    <a:pt x="13769" y="16075"/>
                  </a:lnTo>
                  <a:lnTo>
                    <a:pt x="13754" y="16005"/>
                  </a:lnTo>
                  <a:lnTo>
                    <a:pt x="13739" y="15966"/>
                  </a:lnTo>
                  <a:lnTo>
                    <a:pt x="13736" y="15894"/>
                  </a:lnTo>
                  <a:lnTo>
                    <a:pt x="13744" y="15824"/>
                  </a:lnTo>
                  <a:lnTo>
                    <a:pt x="13777" y="15757"/>
                  </a:lnTo>
                  <a:lnTo>
                    <a:pt x="13751" y="15704"/>
                  </a:lnTo>
                  <a:lnTo>
                    <a:pt x="13754" y="15663"/>
                  </a:lnTo>
                  <a:lnTo>
                    <a:pt x="13767" y="15643"/>
                  </a:lnTo>
                  <a:lnTo>
                    <a:pt x="13714" y="15611"/>
                  </a:lnTo>
                  <a:lnTo>
                    <a:pt x="13648" y="15605"/>
                  </a:lnTo>
                  <a:lnTo>
                    <a:pt x="13591" y="15581"/>
                  </a:lnTo>
                  <a:lnTo>
                    <a:pt x="13533" y="15565"/>
                  </a:lnTo>
                  <a:lnTo>
                    <a:pt x="13505" y="15570"/>
                  </a:lnTo>
                  <a:lnTo>
                    <a:pt x="13422" y="15566"/>
                  </a:lnTo>
                  <a:lnTo>
                    <a:pt x="13389" y="15590"/>
                  </a:lnTo>
                  <a:lnTo>
                    <a:pt x="13344" y="15606"/>
                  </a:lnTo>
                  <a:lnTo>
                    <a:pt x="13301" y="15605"/>
                  </a:lnTo>
                  <a:lnTo>
                    <a:pt x="13243" y="15610"/>
                  </a:lnTo>
                  <a:lnTo>
                    <a:pt x="13225" y="15633"/>
                  </a:lnTo>
                  <a:lnTo>
                    <a:pt x="13172" y="15665"/>
                  </a:lnTo>
                  <a:lnTo>
                    <a:pt x="13091" y="15689"/>
                  </a:lnTo>
                  <a:lnTo>
                    <a:pt x="13006" y="15694"/>
                  </a:lnTo>
                  <a:lnTo>
                    <a:pt x="12979" y="15707"/>
                  </a:lnTo>
                  <a:lnTo>
                    <a:pt x="12961" y="15699"/>
                  </a:lnTo>
                  <a:lnTo>
                    <a:pt x="12911" y="15712"/>
                  </a:lnTo>
                  <a:lnTo>
                    <a:pt x="12875" y="15749"/>
                  </a:lnTo>
                  <a:lnTo>
                    <a:pt x="12857" y="15747"/>
                  </a:lnTo>
                  <a:lnTo>
                    <a:pt x="12802" y="15737"/>
                  </a:lnTo>
                  <a:lnTo>
                    <a:pt x="12789" y="15764"/>
                  </a:lnTo>
                  <a:lnTo>
                    <a:pt x="12727" y="15747"/>
                  </a:lnTo>
                  <a:lnTo>
                    <a:pt x="12756" y="15682"/>
                  </a:lnTo>
                  <a:lnTo>
                    <a:pt x="12787" y="15670"/>
                  </a:lnTo>
                  <a:lnTo>
                    <a:pt x="12817" y="15618"/>
                  </a:lnTo>
                  <a:lnTo>
                    <a:pt x="12825" y="15529"/>
                  </a:lnTo>
                  <a:lnTo>
                    <a:pt x="12812" y="15516"/>
                  </a:lnTo>
                  <a:lnTo>
                    <a:pt x="12824" y="15452"/>
                  </a:lnTo>
                  <a:lnTo>
                    <a:pt x="12804" y="15429"/>
                  </a:lnTo>
                  <a:lnTo>
                    <a:pt x="12824" y="15350"/>
                  </a:lnTo>
                  <a:lnTo>
                    <a:pt x="12820" y="15303"/>
                  </a:lnTo>
                  <a:lnTo>
                    <a:pt x="12787" y="15310"/>
                  </a:lnTo>
                  <a:lnTo>
                    <a:pt x="12782" y="15285"/>
                  </a:lnTo>
                  <a:lnTo>
                    <a:pt x="12819" y="15275"/>
                  </a:lnTo>
                  <a:lnTo>
                    <a:pt x="12868" y="15308"/>
                  </a:lnTo>
                  <a:lnTo>
                    <a:pt x="12895" y="15166"/>
                  </a:lnTo>
                  <a:lnTo>
                    <a:pt x="12910" y="15087"/>
                  </a:lnTo>
                  <a:lnTo>
                    <a:pt x="12873" y="15064"/>
                  </a:lnTo>
                  <a:lnTo>
                    <a:pt x="12900" y="14950"/>
                  </a:lnTo>
                  <a:lnTo>
                    <a:pt x="12976" y="14828"/>
                  </a:lnTo>
                  <a:lnTo>
                    <a:pt x="12969" y="14742"/>
                  </a:lnTo>
                  <a:lnTo>
                    <a:pt x="12923" y="14716"/>
                  </a:lnTo>
                  <a:lnTo>
                    <a:pt x="12822" y="14754"/>
                  </a:lnTo>
                  <a:lnTo>
                    <a:pt x="12669" y="14781"/>
                  </a:lnTo>
                  <a:lnTo>
                    <a:pt x="12492" y="14858"/>
                  </a:lnTo>
                  <a:lnTo>
                    <a:pt x="12379" y="14927"/>
                  </a:lnTo>
                  <a:lnTo>
                    <a:pt x="12356" y="14982"/>
                  </a:lnTo>
                  <a:lnTo>
                    <a:pt x="12361" y="15129"/>
                  </a:lnTo>
                  <a:lnTo>
                    <a:pt x="12331" y="15238"/>
                  </a:lnTo>
                  <a:lnTo>
                    <a:pt x="12226" y="15327"/>
                  </a:lnTo>
                  <a:lnTo>
                    <a:pt x="12119" y="15375"/>
                  </a:lnTo>
                  <a:lnTo>
                    <a:pt x="11988" y="15427"/>
                  </a:lnTo>
                  <a:lnTo>
                    <a:pt x="11853" y="15466"/>
                  </a:lnTo>
                  <a:lnTo>
                    <a:pt x="11702" y="15534"/>
                  </a:lnTo>
                  <a:lnTo>
                    <a:pt x="11621" y="15472"/>
                  </a:lnTo>
                  <a:lnTo>
                    <a:pt x="11427" y="15451"/>
                  </a:lnTo>
                  <a:lnTo>
                    <a:pt x="11349" y="15375"/>
                  </a:lnTo>
                  <a:lnTo>
                    <a:pt x="11299" y="15282"/>
                  </a:lnTo>
                  <a:lnTo>
                    <a:pt x="11170" y="15164"/>
                  </a:lnTo>
                  <a:lnTo>
                    <a:pt x="11124" y="15032"/>
                  </a:lnTo>
                  <a:lnTo>
                    <a:pt x="11062" y="14952"/>
                  </a:lnTo>
                  <a:lnTo>
                    <a:pt x="11024" y="14858"/>
                  </a:lnTo>
                  <a:lnTo>
                    <a:pt x="11034" y="14771"/>
                  </a:lnTo>
                  <a:lnTo>
                    <a:pt x="11027" y="14531"/>
                  </a:lnTo>
                  <a:lnTo>
                    <a:pt x="11047" y="14399"/>
                  </a:lnTo>
                  <a:lnTo>
                    <a:pt x="11100" y="14235"/>
                  </a:lnTo>
                  <a:lnTo>
                    <a:pt x="11062" y="14176"/>
                  </a:lnTo>
                  <a:lnTo>
                    <a:pt x="11047" y="14091"/>
                  </a:lnTo>
                  <a:lnTo>
                    <a:pt x="11037" y="13965"/>
                  </a:lnTo>
                  <a:lnTo>
                    <a:pt x="11069" y="13878"/>
                  </a:lnTo>
                  <a:lnTo>
                    <a:pt x="11153" y="13783"/>
                  </a:lnTo>
                  <a:lnTo>
                    <a:pt x="11311" y="13684"/>
                  </a:lnTo>
                  <a:lnTo>
                    <a:pt x="11447" y="13530"/>
                  </a:lnTo>
                  <a:lnTo>
                    <a:pt x="11580" y="13468"/>
                  </a:lnTo>
                  <a:lnTo>
                    <a:pt x="11681" y="13440"/>
                  </a:lnTo>
                  <a:lnTo>
                    <a:pt x="11805" y="13465"/>
                  </a:lnTo>
                  <a:lnTo>
                    <a:pt x="11945" y="13418"/>
                  </a:lnTo>
                  <a:lnTo>
                    <a:pt x="12079" y="13493"/>
                  </a:lnTo>
                  <a:lnTo>
                    <a:pt x="12198" y="13476"/>
                  </a:lnTo>
                  <a:lnTo>
                    <a:pt x="12255" y="13431"/>
                  </a:lnTo>
                  <a:lnTo>
                    <a:pt x="12318" y="13445"/>
                  </a:lnTo>
                  <a:lnTo>
                    <a:pt x="12346" y="13416"/>
                  </a:lnTo>
                  <a:lnTo>
                    <a:pt x="12306" y="13386"/>
                  </a:lnTo>
                  <a:lnTo>
                    <a:pt x="12296" y="13312"/>
                  </a:lnTo>
                  <a:lnTo>
                    <a:pt x="12258" y="13265"/>
                  </a:lnTo>
                  <a:lnTo>
                    <a:pt x="12321" y="13227"/>
                  </a:lnTo>
                  <a:lnTo>
                    <a:pt x="12442" y="13188"/>
                  </a:lnTo>
                  <a:lnTo>
                    <a:pt x="12586" y="13178"/>
                  </a:lnTo>
                  <a:lnTo>
                    <a:pt x="12762" y="13115"/>
                  </a:lnTo>
                  <a:lnTo>
                    <a:pt x="12868" y="13135"/>
                  </a:lnTo>
                  <a:lnTo>
                    <a:pt x="12963" y="13200"/>
                  </a:lnTo>
                  <a:lnTo>
                    <a:pt x="12993" y="13202"/>
                  </a:lnTo>
                  <a:lnTo>
                    <a:pt x="13134" y="13078"/>
                  </a:lnTo>
                  <a:lnTo>
                    <a:pt x="13202" y="13090"/>
                  </a:lnTo>
                  <a:lnTo>
                    <a:pt x="13356" y="13205"/>
                  </a:lnTo>
                  <a:lnTo>
                    <a:pt x="13421" y="13291"/>
                  </a:lnTo>
                  <a:lnTo>
                    <a:pt x="13414" y="13419"/>
                  </a:lnTo>
                  <a:lnTo>
                    <a:pt x="13452" y="13481"/>
                  </a:lnTo>
                  <a:lnTo>
                    <a:pt x="13555" y="13595"/>
                  </a:lnTo>
                  <a:lnTo>
                    <a:pt x="13671" y="13723"/>
                  </a:lnTo>
                  <a:lnTo>
                    <a:pt x="13741" y="13744"/>
                  </a:lnTo>
                  <a:lnTo>
                    <a:pt x="13784" y="13813"/>
                  </a:lnTo>
                  <a:lnTo>
                    <a:pt x="13867" y="13810"/>
                  </a:lnTo>
                  <a:lnTo>
                    <a:pt x="13910" y="13771"/>
                  </a:lnTo>
                  <a:lnTo>
                    <a:pt x="13926" y="13652"/>
                  </a:lnTo>
                  <a:lnTo>
                    <a:pt x="13916" y="13582"/>
                  </a:lnTo>
                  <a:lnTo>
                    <a:pt x="13895" y="13461"/>
                  </a:lnTo>
                  <a:lnTo>
                    <a:pt x="13774" y="13280"/>
                  </a:lnTo>
                  <a:lnTo>
                    <a:pt x="13756" y="13203"/>
                  </a:lnTo>
                  <a:lnTo>
                    <a:pt x="13656" y="13100"/>
                  </a:lnTo>
                  <a:lnTo>
                    <a:pt x="13570" y="12962"/>
                  </a:lnTo>
                  <a:lnTo>
                    <a:pt x="13513" y="12845"/>
                  </a:lnTo>
                  <a:lnTo>
                    <a:pt x="13507" y="12709"/>
                  </a:lnTo>
                  <a:lnTo>
                    <a:pt x="13552" y="12580"/>
                  </a:lnTo>
                  <a:lnTo>
                    <a:pt x="13615" y="12468"/>
                  </a:lnTo>
                  <a:lnTo>
                    <a:pt x="13746" y="12296"/>
                  </a:lnTo>
                  <a:lnTo>
                    <a:pt x="13751" y="12229"/>
                  </a:lnTo>
                  <a:lnTo>
                    <a:pt x="13805" y="12137"/>
                  </a:lnTo>
                  <a:lnTo>
                    <a:pt x="13875" y="12100"/>
                  </a:lnTo>
                  <a:lnTo>
                    <a:pt x="13938" y="11959"/>
                  </a:lnTo>
                  <a:lnTo>
                    <a:pt x="14069" y="11852"/>
                  </a:lnTo>
                  <a:lnTo>
                    <a:pt x="14115" y="11685"/>
                  </a:lnTo>
                  <a:lnTo>
                    <a:pt x="14039" y="11512"/>
                  </a:lnTo>
                  <a:lnTo>
                    <a:pt x="14006" y="11455"/>
                  </a:lnTo>
                  <a:lnTo>
                    <a:pt x="13961" y="11459"/>
                  </a:lnTo>
                  <a:lnTo>
                    <a:pt x="13902" y="11289"/>
                  </a:lnTo>
                  <a:lnTo>
                    <a:pt x="13794" y="11266"/>
                  </a:lnTo>
                  <a:lnTo>
                    <a:pt x="13888" y="11261"/>
                  </a:lnTo>
                  <a:lnTo>
                    <a:pt x="13822" y="11157"/>
                  </a:lnTo>
                  <a:lnTo>
                    <a:pt x="13822" y="11070"/>
                  </a:lnTo>
                  <a:lnTo>
                    <a:pt x="13887" y="11212"/>
                  </a:lnTo>
                  <a:lnTo>
                    <a:pt x="13978" y="11256"/>
                  </a:lnTo>
                  <a:lnTo>
                    <a:pt x="13976" y="11393"/>
                  </a:lnTo>
                  <a:lnTo>
                    <a:pt x="13991" y="11397"/>
                  </a:lnTo>
                  <a:lnTo>
                    <a:pt x="14019" y="11222"/>
                  </a:lnTo>
                  <a:lnTo>
                    <a:pt x="14039" y="11135"/>
                  </a:lnTo>
                  <a:lnTo>
                    <a:pt x="14011" y="11070"/>
                  </a:lnTo>
                  <a:lnTo>
                    <a:pt x="13970" y="11050"/>
                  </a:lnTo>
                  <a:lnTo>
                    <a:pt x="13910" y="10965"/>
                  </a:lnTo>
                  <a:lnTo>
                    <a:pt x="13968" y="10991"/>
                  </a:lnTo>
                  <a:lnTo>
                    <a:pt x="13999" y="10990"/>
                  </a:lnTo>
                  <a:lnTo>
                    <a:pt x="14026" y="11031"/>
                  </a:lnTo>
                  <a:lnTo>
                    <a:pt x="14072" y="10854"/>
                  </a:lnTo>
                  <a:lnTo>
                    <a:pt x="14052" y="10715"/>
                  </a:lnTo>
                  <a:lnTo>
                    <a:pt x="14013" y="10722"/>
                  </a:lnTo>
                  <a:lnTo>
                    <a:pt x="14033" y="10656"/>
                  </a:lnTo>
                  <a:lnTo>
                    <a:pt x="14038" y="10680"/>
                  </a:lnTo>
                  <a:lnTo>
                    <a:pt x="14117" y="10645"/>
                  </a:lnTo>
                  <a:lnTo>
                    <a:pt x="14273" y="10514"/>
                  </a:lnTo>
                  <a:lnTo>
                    <a:pt x="14223" y="10497"/>
                  </a:lnTo>
                  <a:lnTo>
                    <a:pt x="14051" y="10611"/>
                  </a:lnTo>
                  <a:lnTo>
                    <a:pt x="14137" y="10514"/>
                  </a:lnTo>
                  <a:lnTo>
                    <a:pt x="14205" y="10472"/>
                  </a:lnTo>
                  <a:lnTo>
                    <a:pt x="14255" y="10440"/>
                  </a:lnTo>
                  <a:lnTo>
                    <a:pt x="14334" y="10367"/>
                  </a:lnTo>
                  <a:lnTo>
                    <a:pt x="14394" y="10343"/>
                  </a:lnTo>
                  <a:lnTo>
                    <a:pt x="14464" y="10275"/>
                  </a:lnTo>
                  <a:lnTo>
                    <a:pt x="14452" y="10219"/>
                  </a:lnTo>
                  <a:lnTo>
                    <a:pt x="14399" y="10198"/>
                  </a:lnTo>
                  <a:lnTo>
                    <a:pt x="14439" y="10256"/>
                  </a:lnTo>
                  <a:lnTo>
                    <a:pt x="14387" y="10276"/>
                  </a:lnTo>
                  <a:lnTo>
                    <a:pt x="14308" y="10201"/>
                  </a:lnTo>
                  <a:lnTo>
                    <a:pt x="14270" y="10107"/>
                  </a:lnTo>
                  <a:lnTo>
                    <a:pt x="14273" y="10072"/>
                  </a:lnTo>
                  <a:lnTo>
                    <a:pt x="14291" y="9925"/>
                  </a:lnTo>
                  <a:lnTo>
                    <a:pt x="14389" y="9812"/>
                  </a:lnTo>
                  <a:lnTo>
                    <a:pt x="14479" y="9692"/>
                  </a:lnTo>
                  <a:lnTo>
                    <a:pt x="14557" y="9544"/>
                  </a:lnTo>
                  <a:lnTo>
                    <a:pt x="14510" y="9499"/>
                  </a:lnTo>
                  <a:lnTo>
                    <a:pt x="14621" y="9411"/>
                  </a:lnTo>
                  <a:lnTo>
                    <a:pt x="14789" y="9307"/>
                  </a:lnTo>
                  <a:lnTo>
                    <a:pt x="14674" y="9555"/>
                  </a:lnTo>
                  <a:lnTo>
                    <a:pt x="14751" y="9697"/>
                  </a:lnTo>
                  <a:lnTo>
                    <a:pt x="14840" y="9662"/>
                  </a:lnTo>
                  <a:lnTo>
                    <a:pt x="14900" y="9469"/>
                  </a:lnTo>
                  <a:lnTo>
                    <a:pt x="14970" y="9337"/>
                  </a:lnTo>
                  <a:lnTo>
                    <a:pt x="15140" y="9091"/>
                  </a:lnTo>
                  <a:lnTo>
                    <a:pt x="15200" y="8900"/>
                  </a:lnTo>
                  <a:lnTo>
                    <a:pt x="15101" y="8885"/>
                  </a:lnTo>
                  <a:lnTo>
                    <a:pt x="15023" y="8771"/>
                  </a:lnTo>
                  <a:lnTo>
                    <a:pt x="15034" y="9020"/>
                  </a:lnTo>
                  <a:lnTo>
                    <a:pt x="14880" y="9153"/>
                  </a:lnTo>
                  <a:lnTo>
                    <a:pt x="14699" y="9149"/>
                  </a:lnTo>
                  <a:lnTo>
                    <a:pt x="14596" y="9042"/>
                  </a:lnTo>
                  <a:lnTo>
                    <a:pt x="14465" y="8880"/>
                  </a:lnTo>
                  <a:lnTo>
                    <a:pt x="14497" y="8711"/>
                  </a:lnTo>
                  <a:lnTo>
                    <a:pt x="14364" y="8680"/>
                  </a:lnTo>
                  <a:lnTo>
                    <a:pt x="14223" y="8783"/>
                  </a:lnTo>
                  <a:lnTo>
                    <a:pt x="14081" y="9040"/>
                  </a:lnTo>
                  <a:lnTo>
                    <a:pt x="14016" y="9354"/>
                  </a:lnTo>
                  <a:lnTo>
                    <a:pt x="13935" y="9427"/>
                  </a:lnTo>
                  <a:lnTo>
                    <a:pt x="13986" y="9206"/>
                  </a:lnTo>
                  <a:lnTo>
                    <a:pt x="14029" y="8901"/>
                  </a:lnTo>
                  <a:lnTo>
                    <a:pt x="14120" y="8756"/>
                  </a:lnTo>
                  <a:lnTo>
                    <a:pt x="14139" y="8588"/>
                  </a:lnTo>
                  <a:lnTo>
                    <a:pt x="14233" y="8520"/>
                  </a:lnTo>
                  <a:lnTo>
                    <a:pt x="14379" y="8436"/>
                  </a:lnTo>
                  <a:lnTo>
                    <a:pt x="14601" y="8344"/>
                  </a:lnTo>
                  <a:lnTo>
                    <a:pt x="14739" y="8215"/>
                  </a:lnTo>
                  <a:lnTo>
                    <a:pt x="14762" y="8006"/>
                  </a:lnTo>
                  <a:lnTo>
                    <a:pt x="14863" y="7845"/>
                  </a:lnTo>
                  <a:lnTo>
                    <a:pt x="14883" y="7744"/>
                  </a:lnTo>
                  <a:lnTo>
                    <a:pt x="14900" y="7640"/>
                  </a:lnTo>
                  <a:lnTo>
                    <a:pt x="14764" y="7473"/>
                  </a:lnTo>
                  <a:lnTo>
                    <a:pt x="14688" y="7441"/>
                  </a:lnTo>
                  <a:lnTo>
                    <a:pt x="14611" y="7468"/>
                  </a:lnTo>
                  <a:lnTo>
                    <a:pt x="14484" y="7361"/>
                  </a:lnTo>
                  <a:lnTo>
                    <a:pt x="14396" y="7349"/>
                  </a:lnTo>
                  <a:lnTo>
                    <a:pt x="14242" y="7399"/>
                  </a:lnTo>
                  <a:lnTo>
                    <a:pt x="14106" y="7359"/>
                  </a:lnTo>
                  <a:lnTo>
                    <a:pt x="13938" y="7342"/>
                  </a:lnTo>
                  <a:lnTo>
                    <a:pt x="13902" y="7222"/>
                  </a:lnTo>
                  <a:lnTo>
                    <a:pt x="13684" y="7090"/>
                  </a:lnTo>
                  <a:lnTo>
                    <a:pt x="13447" y="6951"/>
                  </a:lnTo>
                  <a:lnTo>
                    <a:pt x="13293" y="6845"/>
                  </a:lnTo>
                  <a:lnTo>
                    <a:pt x="13291" y="6947"/>
                  </a:lnTo>
                  <a:lnTo>
                    <a:pt x="13331" y="7167"/>
                  </a:lnTo>
                  <a:lnTo>
                    <a:pt x="13268" y="7321"/>
                  </a:lnTo>
                  <a:lnTo>
                    <a:pt x="13152" y="7255"/>
                  </a:lnTo>
                  <a:lnTo>
                    <a:pt x="13061" y="7269"/>
                  </a:lnTo>
                  <a:lnTo>
                    <a:pt x="12915" y="7073"/>
                  </a:lnTo>
                  <a:lnTo>
                    <a:pt x="12838" y="6935"/>
                  </a:lnTo>
                  <a:lnTo>
                    <a:pt x="12693" y="6989"/>
                  </a:lnTo>
                  <a:lnTo>
                    <a:pt x="12633" y="6937"/>
                  </a:lnTo>
                  <a:lnTo>
                    <a:pt x="12485" y="6884"/>
                  </a:lnTo>
                  <a:lnTo>
                    <a:pt x="12384" y="6858"/>
                  </a:lnTo>
                  <a:lnTo>
                    <a:pt x="12341" y="6929"/>
                  </a:lnTo>
                  <a:lnTo>
                    <a:pt x="12251" y="6946"/>
                  </a:lnTo>
                  <a:lnTo>
                    <a:pt x="12094" y="6952"/>
                  </a:lnTo>
                  <a:lnTo>
                    <a:pt x="12056" y="7011"/>
                  </a:lnTo>
                  <a:lnTo>
                    <a:pt x="12198" y="7270"/>
                  </a:lnTo>
                  <a:lnTo>
                    <a:pt x="12304" y="7413"/>
                  </a:lnTo>
                  <a:lnTo>
                    <a:pt x="12276" y="7632"/>
                  </a:lnTo>
                  <a:lnTo>
                    <a:pt x="12440" y="7724"/>
                  </a:lnTo>
                  <a:lnTo>
                    <a:pt x="12566" y="7848"/>
                  </a:lnTo>
                  <a:lnTo>
                    <a:pt x="12623" y="7962"/>
                  </a:lnTo>
                  <a:lnTo>
                    <a:pt x="12621" y="8104"/>
                  </a:lnTo>
                  <a:lnTo>
                    <a:pt x="12560" y="8270"/>
                  </a:lnTo>
                  <a:lnTo>
                    <a:pt x="12430" y="8409"/>
                  </a:lnTo>
                  <a:lnTo>
                    <a:pt x="12538" y="8479"/>
                  </a:lnTo>
                  <a:lnTo>
                    <a:pt x="12697" y="8742"/>
                  </a:lnTo>
                  <a:lnTo>
                    <a:pt x="12707" y="8948"/>
                  </a:lnTo>
                  <a:lnTo>
                    <a:pt x="12643" y="9035"/>
                  </a:lnTo>
                  <a:lnTo>
                    <a:pt x="12422" y="8915"/>
                  </a:lnTo>
                  <a:lnTo>
                    <a:pt x="12276" y="8736"/>
                  </a:lnTo>
                  <a:lnTo>
                    <a:pt x="12185" y="8563"/>
                  </a:lnTo>
                  <a:lnTo>
                    <a:pt x="12152" y="8401"/>
                  </a:lnTo>
                  <a:lnTo>
                    <a:pt x="12034" y="8416"/>
                  </a:lnTo>
                  <a:lnTo>
                    <a:pt x="11860" y="8451"/>
                  </a:lnTo>
                  <a:lnTo>
                    <a:pt x="11729" y="8401"/>
                  </a:lnTo>
                  <a:lnTo>
                    <a:pt x="11586" y="8381"/>
                  </a:lnTo>
                  <a:lnTo>
                    <a:pt x="11492" y="8310"/>
                  </a:lnTo>
                  <a:lnTo>
                    <a:pt x="11374" y="8262"/>
                  </a:lnTo>
                  <a:lnTo>
                    <a:pt x="11168" y="8218"/>
                  </a:lnTo>
                  <a:lnTo>
                    <a:pt x="11032" y="8280"/>
                  </a:lnTo>
                  <a:lnTo>
                    <a:pt x="10961" y="8146"/>
                  </a:lnTo>
                  <a:lnTo>
                    <a:pt x="10886" y="7980"/>
                  </a:lnTo>
                  <a:lnTo>
                    <a:pt x="10737" y="7969"/>
                  </a:lnTo>
                  <a:lnTo>
                    <a:pt x="10712" y="7754"/>
                  </a:lnTo>
                  <a:lnTo>
                    <a:pt x="10726" y="7604"/>
                  </a:lnTo>
                  <a:lnTo>
                    <a:pt x="10790" y="7384"/>
                  </a:lnTo>
                  <a:lnTo>
                    <a:pt x="10870" y="7220"/>
                  </a:lnTo>
                  <a:lnTo>
                    <a:pt x="10964" y="7180"/>
                  </a:lnTo>
                  <a:lnTo>
                    <a:pt x="10944" y="7063"/>
                  </a:lnTo>
                  <a:lnTo>
                    <a:pt x="10993" y="6976"/>
                  </a:lnTo>
                  <a:lnTo>
                    <a:pt x="11107" y="6939"/>
                  </a:lnTo>
                  <a:lnTo>
                    <a:pt x="11167" y="6800"/>
                  </a:lnTo>
                  <a:lnTo>
                    <a:pt x="11168" y="6718"/>
                  </a:lnTo>
                  <a:lnTo>
                    <a:pt x="11197" y="6554"/>
                  </a:lnTo>
                  <a:lnTo>
                    <a:pt x="11192" y="6462"/>
                  </a:lnTo>
                  <a:lnTo>
                    <a:pt x="11284" y="6493"/>
                  </a:lnTo>
                  <a:lnTo>
                    <a:pt x="11377" y="6440"/>
                  </a:lnTo>
                  <a:lnTo>
                    <a:pt x="11470" y="6281"/>
                  </a:lnTo>
                  <a:lnTo>
                    <a:pt x="11447" y="6195"/>
                  </a:lnTo>
                  <a:lnTo>
                    <a:pt x="11364" y="6120"/>
                  </a:lnTo>
                  <a:lnTo>
                    <a:pt x="11377" y="6016"/>
                  </a:lnTo>
                  <a:lnTo>
                    <a:pt x="11339" y="5936"/>
                  </a:lnTo>
                  <a:lnTo>
                    <a:pt x="11221" y="5879"/>
                  </a:lnTo>
                  <a:lnTo>
                    <a:pt x="11120" y="5880"/>
                  </a:lnTo>
                  <a:lnTo>
                    <a:pt x="11027" y="5891"/>
                  </a:lnTo>
                  <a:lnTo>
                    <a:pt x="11084" y="6076"/>
                  </a:lnTo>
                  <a:lnTo>
                    <a:pt x="11082" y="6235"/>
                  </a:lnTo>
                  <a:lnTo>
                    <a:pt x="11046" y="6378"/>
                  </a:lnTo>
                  <a:lnTo>
                    <a:pt x="10944" y="6276"/>
                  </a:lnTo>
                  <a:lnTo>
                    <a:pt x="10930" y="6145"/>
                  </a:lnTo>
                  <a:lnTo>
                    <a:pt x="10820" y="6051"/>
                  </a:lnTo>
                  <a:lnTo>
                    <a:pt x="10764" y="6204"/>
                  </a:lnTo>
                  <a:lnTo>
                    <a:pt x="10722" y="6026"/>
                  </a:lnTo>
                  <a:lnTo>
                    <a:pt x="10593" y="6013"/>
                  </a:lnTo>
                  <a:lnTo>
                    <a:pt x="10633" y="5919"/>
                  </a:lnTo>
                  <a:lnTo>
                    <a:pt x="10508" y="5740"/>
                  </a:lnTo>
                  <a:lnTo>
                    <a:pt x="10434" y="5675"/>
                  </a:lnTo>
                  <a:lnTo>
                    <a:pt x="10352" y="5656"/>
                  </a:lnTo>
                  <a:lnTo>
                    <a:pt x="10298" y="5790"/>
                  </a:lnTo>
                  <a:lnTo>
                    <a:pt x="10318" y="5981"/>
                  </a:lnTo>
                  <a:lnTo>
                    <a:pt x="10404" y="6043"/>
                  </a:lnTo>
                  <a:lnTo>
                    <a:pt x="10492" y="6140"/>
                  </a:lnTo>
                  <a:lnTo>
                    <a:pt x="10488" y="6321"/>
                  </a:lnTo>
                  <a:lnTo>
                    <a:pt x="10432" y="6323"/>
                  </a:lnTo>
                  <a:lnTo>
                    <a:pt x="10405" y="6468"/>
                  </a:lnTo>
                  <a:lnTo>
                    <a:pt x="10384" y="6302"/>
                  </a:lnTo>
                  <a:lnTo>
                    <a:pt x="10268" y="6254"/>
                  </a:lnTo>
                  <a:lnTo>
                    <a:pt x="10208" y="6289"/>
                  </a:lnTo>
                  <a:lnTo>
                    <a:pt x="10226" y="6400"/>
                  </a:lnTo>
                  <a:lnTo>
                    <a:pt x="10122" y="6403"/>
                  </a:lnTo>
                  <a:lnTo>
                    <a:pt x="10011" y="6436"/>
                  </a:lnTo>
                  <a:lnTo>
                    <a:pt x="9881" y="6361"/>
                  </a:lnTo>
                  <a:lnTo>
                    <a:pt x="9802" y="6376"/>
                  </a:lnTo>
                  <a:lnTo>
                    <a:pt x="9732" y="6281"/>
                  </a:lnTo>
                  <a:lnTo>
                    <a:pt x="9677" y="6239"/>
                  </a:lnTo>
                  <a:lnTo>
                    <a:pt x="9621" y="6256"/>
                  </a:lnTo>
                  <a:lnTo>
                    <a:pt x="9536" y="6261"/>
                  </a:lnTo>
                  <a:lnTo>
                    <a:pt x="9487" y="6319"/>
                  </a:lnTo>
                  <a:lnTo>
                    <a:pt x="9553" y="6398"/>
                  </a:lnTo>
                  <a:lnTo>
                    <a:pt x="9467" y="6485"/>
                  </a:lnTo>
                  <a:lnTo>
                    <a:pt x="9400" y="6373"/>
                  </a:lnTo>
                  <a:lnTo>
                    <a:pt x="9336" y="6401"/>
                  </a:lnTo>
                  <a:lnTo>
                    <a:pt x="9140" y="6405"/>
                  </a:lnTo>
                  <a:lnTo>
                    <a:pt x="9019" y="6351"/>
                  </a:lnTo>
                  <a:lnTo>
                    <a:pt x="9133" y="6276"/>
                  </a:lnTo>
                  <a:lnTo>
                    <a:pt x="9059" y="6175"/>
                  </a:lnTo>
                  <a:lnTo>
                    <a:pt x="8991" y="6179"/>
                  </a:lnTo>
                  <a:lnTo>
                    <a:pt x="8906" y="6135"/>
                  </a:lnTo>
                  <a:lnTo>
                    <a:pt x="8770" y="6045"/>
                  </a:lnTo>
                  <a:lnTo>
                    <a:pt x="8696" y="5954"/>
                  </a:lnTo>
                  <a:lnTo>
                    <a:pt x="8624" y="5927"/>
                  </a:lnTo>
                  <a:lnTo>
                    <a:pt x="8583" y="5971"/>
                  </a:lnTo>
                  <a:lnTo>
                    <a:pt x="8497" y="5979"/>
                  </a:lnTo>
                  <a:lnTo>
                    <a:pt x="8536" y="5850"/>
                  </a:lnTo>
                  <a:lnTo>
                    <a:pt x="8410" y="5942"/>
                  </a:lnTo>
                  <a:lnTo>
                    <a:pt x="8372" y="5765"/>
                  </a:lnTo>
                  <a:lnTo>
                    <a:pt x="8341" y="5735"/>
                  </a:lnTo>
                  <a:lnTo>
                    <a:pt x="8293" y="5808"/>
                  </a:lnTo>
                  <a:lnTo>
                    <a:pt x="8230" y="5832"/>
                  </a:lnTo>
                  <a:lnTo>
                    <a:pt x="8223" y="5752"/>
                  </a:lnTo>
                  <a:lnTo>
                    <a:pt x="8108" y="5758"/>
                  </a:lnTo>
                  <a:lnTo>
                    <a:pt x="7984" y="5797"/>
                  </a:lnTo>
                  <a:lnTo>
                    <a:pt x="7909" y="5743"/>
                  </a:lnTo>
                  <a:lnTo>
                    <a:pt x="7812" y="5765"/>
                  </a:lnTo>
                  <a:lnTo>
                    <a:pt x="7722" y="5808"/>
                  </a:lnTo>
                  <a:lnTo>
                    <a:pt x="7672" y="5767"/>
                  </a:lnTo>
                  <a:lnTo>
                    <a:pt x="7634" y="5651"/>
                  </a:lnTo>
                  <a:lnTo>
                    <a:pt x="7561" y="5562"/>
                  </a:lnTo>
                  <a:lnTo>
                    <a:pt x="7521" y="5510"/>
                  </a:lnTo>
                  <a:lnTo>
                    <a:pt x="7480" y="5423"/>
                  </a:lnTo>
                  <a:lnTo>
                    <a:pt x="7395" y="5408"/>
                  </a:lnTo>
                  <a:lnTo>
                    <a:pt x="7374" y="5366"/>
                  </a:lnTo>
                  <a:lnTo>
                    <a:pt x="7296" y="5293"/>
                  </a:lnTo>
                  <a:lnTo>
                    <a:pt x="7243" y="5182"/>
                  </a:lnTo>
                  <a:lnTo>
                    <a:pt x="7185" y="5162"/>
                  </a:lnTo>
                  <a:lnTo>
                    <a:pt x="7143" y="5090"/>
                  </a:lnTo>
                  <a:lnTo>
                    <a:pt x="7176" y="5062"/>
                  </a:lnTo>
                  <a:lnTo>
                    <a:pt x="7118" y="4996"/>
                  </a:lnTo>
                  <a:lnTo>
                    <a:pt x="7074" y="5006"/>
                  </a:lnTo>
                  <a:lnTo>
                    <a:pt x="7108" y="4924"/>
                  </a:lnTo>
                  <a:lnTo>
                    <a:pt x="7084" y="4846"/>
                  </a:lnTo>
                  <a:lnTo>
                    <a:pt x="6951" y="4857"/>
                  </a:lnTo>
                  <a:lnTo>
                    <a:pt x="6928" y="4817"/>
                  </a:lnTo>
                  <a:lnTo>
                    <a:pt x="6798" y="4799"/>
                  </a:lnTo>
                  <a:lnTo>
                    <a:pt x="6748" y="4775"/>
                  </a:lnTo>
                  <a:lnTo>
                    <a:pt x="6642" y="4790"/>
                  </a:lnTo>
                  <a:lnTo>
                    <a:pt x="6559" y="4837"/>
                  </a:lnTo>
                  <a:lnTo>
                    <a:pt x="6448" y="4837"/>
                  </a:lnTo>
                  <a:lnTo>
                    <a:pt x="6387" y="4765"/>
                  </a:lnTo>
                  <a:lnTo>
                    <a:pt x="6287" y="4799"/>
                  </a:lnTo>
                  <a:lnTo>
                    <a:pt x="6282" y="4896"/>
                  </a:lnTo>
                  <a:lnTo>
                    <a:pt x="6249" y="4986"/>
                  </a:lnTo>
                  <a:lnTo>
                    <a:pt x="6198" y="5078"/>
                  </a:lnTo>
                  <a:lnTo>
                    <a:pt x="6186" y="5181"/>
                  </a:lnTo>
                  <a:lnTo>
                    <a:pt x="6127" y="5293"/>
                  </a:lnTo>
                  <a:lnTo>
                    <a:pt x="6040" y="5199"/>
                  </a:lnTo>
                  <a:lnTo>
                    <a:pt x="6120" y="5145"/>
                  </a:lnTo>
                  <a:lnTo>
                    <a:pt x="6090" y="5107"/>
                  </a:lnTo>
                  <a:lnTo>
                    <a:pt x="5937" y="5057"/>
                  </a:lnTo>
                  <a:lnTo>
                    <a:pt x="5826" y="5035"/>
                  </a:lnTo>
                  <a:lnTo>
                    <a:pt x="5780" y="5165"/>
                  </a:lnTo>
                  <a:lnTo>
                    <a:pt x="5734" y="5234"/>
                  </a:lnTo>
                  <a:lnTo>
                    <a:pt x="5752" y="5338"/>
                  </a:lnTo>
                  <a:lnTo>
                    <a:pt x="5825" y="5395"/>
                  </a:lnTo>
                  <a:lnTo>
                    <a:pt x="5823" y="5462"/>
                  </a:lnTo>
                  <a:lnTo>
                    <a:pt x="5868" y="5450"/>
                  </a:lnTo>
                  <a:lnTo>
                    <a:pt x="5944" y="5475"/>
                  </a:lnTo>
                  <a:lnTo>
                    <a:pt x="5972" y="5504"/>
                  </a:lnTo>
                  <a:lnTo>
                    <a:pt x="5884" y="5515"/>
                  </a:lnTo>
                  <a:lnTo>
                    <a:pt x="5883" y="5567"/>
                  </a:lnTo>
                  <a:lnTo>
                    <a:pt x="5826" y="5634"/>
                  </a:lnTo>
                  <a:lnTo>
                    <a:pt x="5748" y="5636"/>
                  </a:lnTo>
                  <a:lnTo>
                    <a:pt x="5729" y="5587"/>
                  </a:lnTo>
                  <a:lnTo>
                    <a:pt x="5626" y="5608"/>
                  </a:lnTo>
                  <a:lnTo>
                    <a:pt x="5619" y="5551"/>
                  </a:lnTo>
                  <a:lnTo>
                    <a:pt x="5576" y="5517"/>
                  </a:lnTo>
                  <a:lnTo>
                    <a:pt x="5486" y="5562"/>
                  </a:lnTo>
                  <a:lnTo>
                    <a:pt x="5372" y="5586"/>
                  </a:lnTo>
                  <a:lnTo>
                    <a:pt x="5271" y="5634"/>
                  </a:lnTo>
                  <a:lnTo>
                    <a:pt x="5241" y="5731"/>
                  </a:lnTo>
                  <a:lnTo>
                    <a:pt x="5160" y="5803"/>
                  </a:lnTo>
                  <a:lnTo>
                    <a:pt x="5156" y="5874"/>
                  </a:lnTo>
                  <a:lnTo>
                    <a:pt x="5128" y="5984"/>
                  </a:lnTo>
                  <a:lnTo>
                    <a:pt x="5216" y="6035"/>
                  </a:lnTo>
                  <a:lnTo>
                    <a:pt x="5198" y="6118"/>
                  </a:lnTo>
                  <a:lnTo>
                    <a:pt x="5138" y="6157"/>
                  </a:lnTo>
                  <a:lnTo>
                    <a:pt x="5062" y="6242"/>
                  </a:lnTo>
                  <a:lnTo>
                    <a:pt x="5093" y="6279"/>
                  </a:lnTo>
                  <a:lnTo>
                    <a:pt x="5199" y="6282"/>
                  </a:lnTo>
                  <a:lnTo>
                    <a:pt x="5151" y="6373"/>
                  </a:lnTo>
                  <a:lnTo>
                    <a:pt x="5214" y="6339"/>
                  </a:lnTo>
                  <a:lnTo>
                    <a:pt x="5183" y="6446"/>
                  </a:lnTo>
                  <a:lnTo>
                    <a:pt x="5261" y="6428"/>
                  </a:lnTo>
                  <a:lnTo>
                    <a:pt x="5256" y="6470"/>
                  </a:lnTo>
                  <a:lnTo>
                    <a:pt x="5360" y="6492"/>
                  </a:lnTo>
                  <a:lnTo>
                    <a:pt x="5256" y="6547"/>
                  </a:lnTo>
                  <a:lnTo>
                    <a:pt x="5148" y="6646"/>
                  </a:lnTo>
                  <a:lnTo>
                    <a:pt x="5060" y="6652"/>
                  </a:lnTo>
                  <a:lnTo>
                    <a:pt x="5022" y="6668"/>
                  </a:lnTo>
                  <a:lnTo>
                    <a:pt x="4864" y="6668"/>
                  </a:lnTo>
                  <a:lnTo>
                    <a:pt x="4785" y="6694"/>
                  </a:lnTo>
                  <a:lnTo>
                    <a:pt x="4700" y="6632"/>
                  </a:lnTo>
                  <a:lnTo>
                    <a:pt x="4571" y="6637"/>
                  </a:lnTo>
                  <a:lnTo>
                    <a:pt x="4478" y="6616"/>
                  </a:lnTo>
                  <a:lnTo>
                    <a:pt x="4359" y="6604"/>
                  </a:lnTo>
                  <a:lnTo>
                    <a:pt x="4345" y="6637"/>
                  </a:lnTo>
                  <a:lnTo>
                    <a:pt x="4473" y="6714"/>
                  </a:lnTo>
                  <a:lnTo>
                    <a:pt x="4563" y="6724"/>
                  </a:lnTo>
                  <a:lnTo>
                    <a:pt x="4664" y="6743"/>
                  </a:lnTo>
                  <a:lnTo>
                    <a:pt x="4753" y="6763"/>
                  </a:lnTo>
                  <a:lnTo>
                    <a:pt x="4783" y="6818"/>
                  </a:lnTo>
                  <a:lnTo>
                    <a:pt x="4906" y="6830"/>
                  </a:lnTo>
                  <a:lnTo>
                    <a:pt x="4984" y="6781"/>
                  </a:lnTo>
                  <a:lnTo>
                    <a:pt x="5145" y="6798"/>
                  </a:lnTo>
                  <a:lnTo>
                    <a:pt x="5214" y="6748"/>
                  </a:lnTo>
                  <a:lnTo>
                    <a:pt x="5314" y="6761"/>
                  </a:lnTo>
                  <a:lnTo>
                    <a:pt x="5432" y="6760"/>
                  </a:lnTo>
                  <a:lnTo>
                    <a:pt x="5579" y="6703"/>
                  </a:lnTo>
                  <a:lnTo>
                    <a:pt x="5594" y="6592"/>
                  </a:lnTo>
                  <a:lnTo>
                    <a:pt x="5770" y="6562"/>
                  </a:lnTo>
                  <a:lnTo>
                    <a:pt x="5893" y="6497"/>
                  </a:lnTo>
                  <a:lnTo>
                    <a:pt x="6039" y="6475"/>
                  </a:lnTo>
                  <a:lnTo>
                    <a:pt x="6025" y="6525"/>
                  </a:lnTo>
                  <a:lnTo>
                    <a:pt x="5923" y="6522"/>
                  </a:lnTo>
                  <a:lnTo>
                    <a:pt x="5775" y="6646"/>
                  </a:lnTo>
                  <a:lnTo>
                    <a:pt x="5714" y="6741"/>
                  </a:lnTo>
                  <a:lnTo>
                    <a:pt x="5810" y="6765"/>
                  </a:lnTo>
                  <a:lnTo>
                    <a:pt x="5908" y="6756"/>
                  </a:lnTo>
                  <a:lnTo>
                    <a:pt x="6009" y="6780"/>
                  </a:lnTo>
                  <a:lnTo>
                    <a:pt x="6052" y="6796"/>
                  </a:lnTo>
                  <a:lnTo>
                    <a:pt x="6118" y="6679"/>
                  </a:lnTo>
                  <a:lnTo>
                    <a:pt x="6214" y="6696"/>
                  </a:lnTo>
                  <a:lnTo>
                    <a:pt x="6248" y="6817"/>
                  </a:lnTo>
                  <a:lnTo>
                    <a:pt x="6337" y="6974"/>
                  </a:lnTo>
                  <a:lnTo>
                    <a:pt x="6445" y="7019"/>
                  </a:lnTo>
                  <a:lnTo>
                    <a:pt x="6540" y="7148"/>
                  </a:lnTo>
                  <a:lnTo>
                    <a:pt x="6594" y="7218"/>
                  </a:lnTo>
                  <a:lnTo>
                    <a:pt x="6664" y="7473"/>
                  </a:lnTo>
                  <a:lnTo>
                    <a:pt x="6735" y="7567"/>
                  </a:lnTo>
                  <a:lnTo>
                    <a:pt x="6866" y="7629"/>
                  </a:lnTo>
                  <a:lnTo>
                    <a:pt x="6944" y="7674"/>
                  </a:lnTo>
                  <a:lnTo>
                    <a:pt x="6916" y="7858"/>
                  </a:lnTo>
                  <a:lnTo>
                    <a:pt x="6971" y="8046"/>
                  </a:lnTo>
                  <a:lnTo>
                    <a:pt x="6934" y="8210"/>
                  </a:lnTo>
                  <a:lnTo>
                    <a:pt x="6996" y="8297"/>
                  </a:lnTo>
                  <a:lnTo>
                    <a:pt x="7022" y="8382"/>
                  </a:lnTo>
                  <a:lnTo>
                    <a:pt x="6989" y="8476"/>
                  </a:lnTo>
                  <a:lnTo>
                    <a:pt x="7062" y="8647"/>
                  </a:lnTo>
                  <a:lnTo>
                    <a:pt x="7029" y="8799"/>
                  </a:lnTo>
                  <a:lnTo>
                    <a:pt x="7137" y="8918"/>
                  </a:lnTo>
                  <a:lnTo>
                    <a:pt x="7085" y="9027"/>
                  </a:lnTo>
                  <a:lnTo>
                    <a:pt x="7095" y="9208"/>
                  </a:lnTo>
                  <a:lnTo>
                    <a:pt x="7273" y="9340"/>
                  </a:lnTo>
                  <a:lnTo>
                    <a:pt x="7332" y="9442"/>
                  </a:lnTo>
                  <a:lnTo>
                    <a:pt x="7510" y="9680"/>
                  </a:lnTo>
                  <a:lnTo>
                    <a:pt x="7525" y="9685"/>
                  </a:lnTo>
                  <a:lnTo>
                    <a:pt x="7530" y="9848"/>
                  </a:lnTo>
                  <a:lnTo>
                    <a:pt x="7515" y="10007"/>
                  </a:lnTo>
                  <a:lnTo>
                    <a:pt x="7473" y="10049"/>
                  </a:lnTo>
                  <a:lnTo>
                    <a:pt x="7450" y="9858"/>
                  </a:lnTo>
                  <a:lnTo>
                    <a:pt x="7294" y="9752"/>
                  </a:lnTo>
                  <a:lnTo>
                    <a:pt x="7269" y="9784"/>
                  </a:lnTo>
                  <a:lnTo>
                    <a:pt x="7283" y="9879"/>
                  </a:lnTo>
                  <a:lnTo>
                    <a:pt x="7281" y="10049"/>
                  </a:lnTo>
                  <a:lnTo>
                    <a:pt x="7244" y="10305"/>
                  </a:lnTo>
                  <a:lnTo>
                    <a:pt x="7137" y="10638"/>
                  </a:lnTo>
                  <a:lnTo>
                    <a:pt x="7045" y="10800"/>
                  </a:lnTo>
                  <a:lnTo>
                    <a:pt x="7055" y="10954"/>
                  </a:lnTo>
                  <a:lnTo>
                    <a:pt x="7025" y="11117"/>
                  </a:lnTo>
                  <a:lnTo>
                    <a:pt x="6964" y="11264"/>
                  </a:lnTo>
                  <a:lnTo>
                    <a:pt x="7016" y="11385"/>
                  </a:lnTo>
                  <a:lnTo>
                    <a:pt x="7004" y="11541"/>
                  </a:lnTo>
                  <a:lnTo>
                    <a:pt x="7084" y="11723"/>
                  </a:lnTo>
                  <a:lnTo>
                    <a:pt x="7133" y="11798"/>
                  </a:lnTo>
                  <a:lnTo>
                    <a:pt x="7122" y="11842"/>
                  </a:lnTo>
                  <a:lnTo>
                    <a:pt x="7198" y="12127"/>
                  </a:lnTo>
                  <a:lnTo>
                    <a:pt x="7312" y="12344"/>
                  </a:lnTo>
                  <a:lnTo>
                    <a:pt x="7316" y="12450"/>
                  </a:lnTo>
                  <a:lnTo>
                    <a:pt x="7349" y="12488"/>
                  </a:lnTo>
                  <a:lnTo>
                    <a:pt x="7487" y="12534"/>
                  </a:lnTo>
                  <a:lnTo>
                    <a:pt x="7535" y="12594"/>
                  </a:lnTo>
                  <a:lnTo>
                    <a:pt x="7618" y="12617"/>
                  </a:lnTo>
                  <a:lnTo>
                    <a:pt x="7629" y="12674"/>
                  </a:lnTo>
                  <a:lnTo>
                    <a:pt x="7697" y="12708"/>
                  </a:lnTo>
                  <a:lnTo>
                    <a:pt x="7785" y="12832"/>
                  </a:lnTo>
                  <a:lnTo>
                    <a:pt x="7802" y="12930"/>
                  </a:lnTo>
                  <a:lnTo>
                    <a:pt x="7850" y="13106"/>
                  </a:lnTo>
                  <a:lnTo>
                    <a:pt x="7909" y="13265"/>
                  </a:lnTo>
                  <a:lnTo>
                    <a:pt x="7959" y="13394"/>
                  </a:lnTo>
                  <a:lnTo>
                    <a:pt x="8011" y="13517"/>
                  </a:lnTo>
                  <a:lnTo>
                    <a:pt x="8102" y="13580"/>
                  </a:lnTo>
                  <a:lnTo>
                    <a:pt x="8220" y="13726"/>
                  </a:lnTo>
                  <a:lnTo>
                    <a:pt x="8208" y="13808"/>
                  </a:lnTo>
                  <a:lnTo>
                    <a:pt x="8143" y="13868"/>
                  </a:lnTo>
                  <a:lnTo>
                    <a:pt x="8075" y="13850"/>
                  </a:lnTo>
                  <a:lnTo>
                    <a:pt x="8064" y="13863"/>
                  </a:lnTo>
                  <a:lnTo>
                    <a:pt x="8155" y="13980"/>
                  </a:lnTo>
                  <a:lnTo>
                    <a:pt x="8254" y="14036"/>
                  </a:lnTo>
                  <a:lnTo>
                    <a:pt x="8294" y="14088"/>
                  </a:lnTo>
                  <a:lnTo>
                    <a:pt x="8317" y="14066"/>
                  </a:lnTo>
                  <a:lnTo>
                    <a:pt x="8430" y="14160"/>
                  </a:lnTo>
                  <a:lnTo>
                    <a:pt x="8508" y="14223"/>
                  </a:lnTo>
                  <a:lnTo>
                    <a:pt x="8530" y="14322"/>
                  </a:lnTo>
                  <a:lnTo>
                    <a:pt x="8520" y="14454"/>
                  </a:lnTo>
                  <a:lnTo>
                    <a:pt x="8606" y="14506"/>
                  </a:lnTo>
                  <a:lnTo>
                    <a:pt x="8729" y="14603"/>
                  </a:lnTo>
                  <a:lnTo>
                    <a:pt x="8840" y="14712"/>
                  </a:lnTo>
                  <a:lnTo>
                    <a:pt x="8885" y="14823"/>
                  </a:lnTo>
                  <a:lnTo>
                    <a:pt x="8916" y="14826"/>
                  </a:lnTo>
                  <a:lnTo>
                    <a:pt x="8989" y="14766"/>
                  </a:lnTo>
                  <a:lnTo>
                    <a:pt x="8994" y="14734"/>
                  </a:lnTo>
                  <a:lnTo>
                    <a:pt x="8931" y="14650"/>
                  </a:lnTo>
                  <a:lnTo>
                    <a:pt x="8863" y="14565"/>
                  </a:lnTo>
                  <a:lnTo>
                    <a:pt x="8780" y="14553"/>
                  </a:lnTo>
                  <a:lnTo>
                    <a:pt x="8772" y="14458"/>
                  </a:lnTo>
                  <a:lnTo>
                    <a:pt x="8727" y="14371"/>
                  </a:lnTo>
                  <a:lnTo>
                    <a:pt x="8679" y="14289"/>
                  </a:lnTo>
                  <a:lnTo>
                    <a:pt x="8628" y="14114"/>
                  </a:lnTo>
                  <a:lnTo>
                    <a:pt x="8525" y="14014"/>
                  </a:lnTo>
                  <a:lnTo>
                    <a:pt x="8492" y="13945"/>
                  </a:lnTo>
                  <a:lnTo>
                    <a:pt x="8443" y="13895"/>
                  </a:lnTo>
                  <a:lnTo>
                    <a:pt x="8415" y="13773"/>
                  </a:lnTo>
                  <a:lnTo>
                    <a:pt x="8385" y="13773"/>
                  </a:lnTo>
                  <a:lnTo>
                    <a:pt x="8367" y="13707"/>
                  </a:lnTo>
                  <a:lnTo>
                    <a:pt x="8342" y="13692"/>
                  </a:lnTo>
                  <a:lnTo>
                    <a:pt x="8319" y="13646"/>
                  </a:lnTo>
                  <a:lnTo>
                    <a:pt x="8205" y="13505"/>
                  </a:lnTo>
                  <a:lnTo>
                    <a:pt x="8155" y="13423"/>
                  </a:lnTo>
                  <a:lnTo>
                    <a:pt x="8148" y="13282"/>
                  </a:lnTo>
                  <a:lnTo>
                    <a:pt x="8128" y="13190"/>
                  </a:lnTo>
                  <a:lnTo>
                    <a:pt x="8160" y="13118"/>
                  </a:lnTo>
                  <a:lnTo>
                    <a:pt x="8246" y="13180"/>
                  </a:lnTo>
                  <a:lnTo>
                    <a:pt x="8301" y="13178"/>
                  </a:lnTo>
                  <a:lnTo>
                    <a:pt x="8412" y="13264"/>
                  </a:lnTo>
                  <a:lnTo>
                    <a:pt x="8405" y="13334"/>
                  </a:lnTo>
                  <a:lnTo>
                    <a:pt x="8455" y="13481"/>
                  </a:lnTo>
                  <a:lnTo>
                    <a:pt x="8536" y="13629"/>
                  </a:lnTo>
                  <a:lnTo>
                    <a:pt x="8541" y="13687"/>
                  </a:lnTo>
                  <a:lnTo>
                    <a:pt x="8614" y="13783"/>
                  </a:lnTo>
                  <a:lnTo>
                    <a:pt x="8707" y="13888"/>
                  </a:lnTo>
                  <a:lnTo>
                    <a:pt x="8797" y="13908"/>
                  </a:lnTo>
                  <a:lnTo>
                    <a:pt x="8835" y="14039"/>
                  </a:lnTo>
                  <a:lnTo>
                    <a:pt x="8933" y="14134"/>
                  </a:lnTo>
                  <a:lnTo>
                    <a:pt x="9019" y="14181"/>
                  </a:lnTo>
                  <a:lnTo>
                    <a:pt x="8992" y="14292"/>
                  </a:lnTo>
                  <a:lnTo>
                    <a:pt x="9022" y="14337"/>
                  </a:lnTo>
                  <a:lnTo>
                    <a:pt x="9170" y="14418"/>
                  </a:lnTo>
                  <a:lnTo>
                    <a:pt x="9253" y="14533"/>
                  </a:lnTo>
                  <a:lnTo>
                    <a:pt x="9429" y="14679"/>
                  </a:lnTo>
                  <a:lnTo>
                    <a:pt x="9585" y="14858"/>
                  </a:lnTo>
                  <a:lnTo>
                    <a:pt x="9646" y="14947"/>
                  </a:lnTo>
                  <a:lnTo>
                    <a:pt x="9664" y="15017"/>
                  </a:lnTo>
                  <a:lnTo>
                    <a:pt x="9725" y="15097"/>
                  </a:lnTo>
                  <a:lnTo>
                    <a:pt x="9725" y="15158"/>
                  </a:lnTo>
                  <a:lnTo>
                    <a:pt x="9687" y="15203"/>
                  </a:lnTo>
                  <a:lnTo>
                    <a:pt x="9706" y="15253"/>
                  </a:lnTo>
                  <a:lnTo>
                    <a:pt x="9648" y="15270"/>
                  </a:lnTo>
                  <a:lnTo>
                    <a:pt x="9692" y="15354"/>
                  </a:lnTo>
                  <a:lnTo>
                    <a:pt x="9785" y="15462"/>
                  </a:lnTo>
                  <a:lnTo>
                    <a:pt x="9983" y="15560"/>
                  </a:lnTo>
                  <a:lnTo>
                    <a:pt x="10060" y="15637"/>
                  </a:lnTo>
                  <a:lnTo>
                    <a:pt x="10248" y="15685"/>
                  </a:lnTo>
                  <a:lnTo>
                    <a:pt x="10351" y="15692"/>
                  </a:lnTo>
                  <a:lnTo>
                    <a:pt x="10399" y="15735"/>
                  </a:lnTo>
                  <a:lnTo>
                    <a:pt x="10555" y="15809"/>
                  </a:lnTo>
                  <a:lnTo>
                    <a:pt x="10767" y="15874"/>
                  </a:lnTo>
                  <a:lnTo>
                    <a:pt x="10905" y="15888"/>
                  </a:lnTo>
                  <a:lnTo>
                    <a:pt x="11080" y="15951"/>
                  </a:lnTo>
                  <a:lnTo>
                    <a:pt x="11220" y="15970"/>
                  </a:lnTo>
                  <a:lnTo>
                    <a:pt x="11352" y="16000"/>
                  </a:lnTo>
                  <a:lnTo>
                    <a:pt x="11444" y="15973"/>
                  </a:lnTo>
                  <a:lnTo>
                    <a:pt x="11585" y="15894"/>
                  </a:lnTo>
                  <a:lnTo>
                    <a:pt x="11684" y="15869"/>
                  </a:lnTo>
                  <a:lnTo>
                    <a:pt x="11837" y="15891"/>
                  </a:lnTo>
                  <a:lnTo>
                    <a:pt x="11936" y="15933"/>
                  </a:lnTo>
                  <a:lnTo>
                    <a:pt x="12158" y="16079"/>
                  </a:lnTo>
                  <a:lnTo>
                    <a:pt x="12263" y="16129"/>
                  </a:lnTo>
                  <a:lnTo>
                    <a:pt x="12349" y="16147"/>
                  </a:lnTo>
                  <a:lnTo>
                    <a:pt x="12464" y="16131"/>
                  </a:lnTo>
                  <a:lnTo>
                    <a:pt x="12560" y="16141"/>
                  </a:lnTo>
                  <a:lnTo>
                    <a:pt x="12615" y="16166"/>
                  </a:lnTo>
                  <a:lnTo>
                    <a:pt x="12716" y="16156"/>
                  </a:lnTo>
                  <a:lnTo>
                    <a:pt x="12794" y="16172"/>
                  </a:lnTo>
                  <a:lnTo>
                    <a:pt x="12860" y="16174"/>
                  </a:lnTo>
                  <a:lnTo>
                    <a:pt x="12964" y="16154"/>
                  </a:lnTo>
                  <a:lnTo>
                    <a:pt x="12981" y="16112"/>
                  </a:lnTo>
                  <a:lnTo>
                    <a:pt x="13037" y="16114"/>
                  </a:lnTo>
                  <a:lnTo>
                    <a:pt x="13074" y="16157"/>
                  </a:lnTo>
                  <a:lnTo>
                    <a:pt x="13062" y="16172"/>
                  </a:lnTo>
                  <a:lnTo>
                    <a:pt x="13029" y="16154"/>
                  </a:lnTo>
                  <a:lnTo>
                    <a:pt x="13013" y="16184"/>
                  </a:lnTo>
                  <a:lnTo>
                    <a:pt x="13110" y="16236"/>
                  </a:lnTo>
                  <a:lnTo>
                    <a:pt x="13193" y="16268"/>
                  </a:lnTo>
                  <a:lnTo>
                    <a:pt x="13238" y="16313"/>
                  </a:lnTo>
                  <a:lnTo>
                    <a:pt x="13329" y="16357"/>
                  </a:lnTo>
                  <a:lnTo>
                    <a:pt x="13397" y="16390"/>
                  </a:lnTo>
                  <a:lnTo>
                    <a:pt x="13361" y="16432"/>
                  </a:lnTo>
                  <a:lnTo>
                    <a:pt x="13414" y="16440"/>
                  </a:lnTo>
                  <a:lnTo>
                    <a:pt x="13396" y="16496"/>
                  </a:lnTo>
                  <a:lnTo>
                    <a:pt x="13401" y="16544"/>
                  </a:lnTo>
                  <a:lnTo>
                    <a:pt x="13429" y="16569"/>
                  </a:lnTo>
                  <a:lnTo>
                    <a:pt x="13489" y="16569"/>
                  </a:lnTo>
                  <a:lnTo>
                    <a:pt x="13533" y="16603"/>
                  </a:lnTo>
                  <a:lnTo>
                    <a:pt x="13565" y="16556"/>
                  </a:lnTo>
                  <a:lnTo>
                    <a:pt x="13548" y="16514"/>
                  </a:lnTo>
                  <a:lnTo>
                    <a:pt x="13598" y="16529"/>
                  </a:lnTo>
                  <a:lnTo>
                    <a:pt x="13616" y="16571"/>
                  </a:lnTo>
                  <a:lnTo>
                    <a:pt x="13679" y="16574"/>
                  </a:lnTo>
                  <a:lnTo>
                    <a:pt x="13754" y="16586"/>
                  </a:lnTo>
                  <a:lnTo>
                    <a:pt x="13807" y="16610"/>
                  </a:lnTo>
                  <a:lnTo>
                    <a:pt x="13817" y="16641"/>
                  </a:lnTo>
                  <a:lnTo>
                    <a:pt x="13800" y="16673"/>
                  </a:lnTo>
                  <a:lnTo>
                    <a:pt x="13840" y="16695"/>
                  </a:lnTo>
                  <a:lnTo>
                    <a:pt x="13941" y="16702"/>
                  </a:lnTo>
                  <a:lnTo>
                    <a:pt x="13963" y="16718"/>
                  </a:lnTo>
                  <a:lnTo>
                    <a:pt x="13965" y="16685"/>
                  </a:lnTo>
                  <a:lnTo>
                    <a:pt x="14041" y="16661"/>
                  </a:lnTo>
                  <a:lnTo>
                    <a:pt x="14089" y="16666"/>
                  </a:lnTo>
                  <a:lnTo>
                    <a:pt x="14164" y="16655"/>
                  </a:lnTo>
                  <a:lnTo>
                    <a:pt x="14205" y="16703"/>
                  </a:lnTo>
                  <a:lnTo>
                    <a:pt x="14265" y="16695"/>
                  </a:lnTo>
                  <a:lnTo>
                    <a:pt x="14285" y="16661"/>
                  </a:lnTo>
                  <a:lnTo>
                    <a:pt x="14326" y="16742"/>
                  </a:lnTo>
                  <a:lnTo>
                    <a:pt x="14406" y="16708"/>
                  </a:lnTo>
                  <a:lnTo>
                    <a:pt x="14429" y="16678"/>
                  </a:lnTo>
                  <a:lnTo>
                    <a:pt x="14475" y="16643"/>
                  </a:lnTo>
                  <a:lnTo>
                    <a:pt x="14381" y="16589"/>
                  </a:lnTo>
                  <a:lnTo>
                    <a:pt x="14394" y="16551"/>
                  </a:lnTo>
                  <a:lnTo>
                    <a:pt x="14432" y="16534"/>
                  </a:lnTo>
                  <a:lnTo>
                    <a:pt x="14497" y="16472"/>
                  </a:lnTo>
                  <a:lnTo>
                    <a:pt x="14525" y="16409"/>
                  </a:lnTo>
                  <a:lnTo>
                    <a:pt x="14600" y="16373"/>
                  </a:lnTo>
                  <a:lnTo>
                    <a:pt x="14693" y="16385"/>
                  </a:lnTo>
                  <a:lnTo>
                    <a:pt x="14731" y="16424"/>
                  </a:lnTo>
                  <a:lnTo>
                    <a:pt x="14776" y="16419"/>
                  </a:lnTo>
                  <a:lnTo>
                    <a:pt x="14737" y="16474"/>
                  </a:lnTo>
                  <a:lnTo>
                    <a:pt x="14786" y="16543"/>
                  </a:lnTo>
                  <a:lnTo>
                    <a:pt x="14849" y="16564"/>
                  </a:lnTo>
                  <a:lnTo>
                    <a:pt x="14926" y="16620"/>
                  </a:lnTo>
                  <a:lnTo>
                    <a:pt x="14970" y="16733"/>
                  </a:lnTo>
                  <a:lnTo>
                    <a:pt x="14936" y="16785"/>
                  </a:lnTo>
                  <a:lnTo>
                    <a:pt x="14990" y="16904"/>
                  </a:lnTo>
                  <a:lnTo>
                    <a:pt x="14966" y="17000"/>
                  </a:lnTo>
                  <a:lnTo>
                    <a:pt x="15033" y="17010"/>
                  </a:lnTo>
                  <a:lnTo>
                    <a:pt x="14973" y="17109"/>
                  </a:lnTo>
                  <a:lnTo>
                    <a:pt x="14908" y="17224"/>
                  </a:lnTo>
                  <a:lnTo>
                    <a:pt x="14824" y="17264"/>
                  </a:lnTo>
                  <a:lnTo>
                    <a:pt x="14787" y="17330"/>
                  </a:lnTo>
                  <a:lnTo>
                    <a:pt x="14800" y="17397"/>
                  </a:lnTo>
                  <a:lnTo>
                    <a:pt x="14736" y="17430"/>
                  </a:lnTo>
                  <a:lnTo>
                    <a:pt x="14762" y="17464"/>
                  </a:lnTo>
                  <a:lnTo>
                    <a:pt x="14646" y="17561"/>
                  </a:lnTo>
                  <a:lnTo>
                    <a:pt x="14553" y="17621"/>
                  </a:lnTo>
                  <a:lnTo>
                    <a:pt x="14568" y="17673"/>
                  </a:lnTo>
                  <a:lnTo>
                    <a:pt x="14507" y="17782"/>
                  </a:lnTo>
                  <a:lnTo>
                    <a:pt x="14480" y="17876"/>
                  </a:lnTo>
                  <a:lnTo>
                    <a:pt x="14419" y="17916"/>
                  </a:lnTo>
                  <a:lnTo>
                    <a:pt x="14455" y="18026"/>
                  </a:lnTo>
                  <a:lnTo>
                    <a:pt x="14421" y="18073"/>
                  </a:lnTo>
                  <a:lnTo>
                    <a:pt x="14528" y="18097"/>
                  </a:lnTo>
                  <a:lnTo>
                    <a:pt x="14593" y="18015"/>
                  </a:lnTo>
                  <a:lnTo>
                    <a:pt x="14635" y="18058"/>
                  </a:lnTo>
                  <a:lnTo>
                    <a:pt x="14543" y="18185"/>
                  </a:lnTo>
                  <a:lnTo>
                    <a:pt x="14406" y="18311"/>
                  </a:lnTo>
                  <a:lnTo>
                    <a:pt x="14353" y="18415"/>
                  </a:lnTo>
                  <a:lnTo>
                    <a:pt x="14441" y="18507"/>
                  </a:lnTo>
                  <a:lnTo>
                    <a:pt x="14384" y="18579"/>
                  </a:lnTo>
                  <a:lnTo>
                    <a:pt x="14510" y="18587"/>
                  </a:lnTo>
                  <a:lnTo>
                    <a:pt x="14646" y="18621"/>
                  </a:lnTo>
                  <a:lnTo>
                    <a:pt x="14699" y="18689"/>
                  </a:lnTo>
                  <a:lnTo>
                    <a:pt x="14769" y="18718"/>
                  </a:lnTo>
                  <a:lnTo>
                    <a:pt x="14923" y="18887"/>
                  </a:lnTo>
                  <a:lnTo>
                    <a:pt x="15077" y="19028"/>
                  </a:lnTo>
                  <a:lnTo>
                    <a:pt x="15205" y="19111"/>
                  </a:lnTo>
                  <a:lnTo>
                    <a:pt x="15175" y="19152"/>
                  </a:lnTo>
                  <a:lnTo>
                    <a:pt x="15233" y="19210"/>
                  </a:lnTo>
                  <a:lnTo>
                    <a:pt x="15351" y="19220"/>
                  </a:lnTo>
                  <a:lnTo>
                    <a:pt x="15623" y="19208"/>
                  </a:lnTo>
                  <a:lnTo>
                    <a:pt x="15917" y="19165"/>
                  </a:lnTo>
                  <a:lnTo>
                    <a:pt x="15922" y="19197"/>
                  </a:lnTo>
                  <a:lnTo>
                    <a:pt x="16063" y="19178"/>
                  </a:lnTo>
                  <a:lnTo>
                    <a:pt x="16059" y="19291"/>
                  </a:lnTo>
                  <a:lnTo>
                    <a:pt x="16024" y="19430"/>
                  </a:lnTo>
                  <a:lnTo>
                    <a:pt x="15910" y="19636"/>
                  </a:lnTo>
                  <a:lnTo>
                    <a:pt x="15791" y="19816"/>
                  </a:lnTo>
                  <a:lnTo>
                    <a:pt x="15693" y="19965"/>
                  </a:lnTo>
                  <a:lnTo>
                    <a:pt x="15562" y="20086"/>
                  </a:lnTo>
                  <a:lnTo>
                    <a:pt x="15529" y="20155"/>
                  </a:lnTo>
                  <a:lnTo>
                    <a:pt x="15451" y="20223"/>
                  </a:lnTo>
                  <a:lnTo>
                    <a:pt x="15424" y="20279"/>
                  </a:lnTo>
                  <a:lnTo>
                    <a:pt x="15416" y="20287"/>
                  </a:lnTo>
                  <a:cubicBezTo>
                    <a:pt x="14155" y="20930"/>
                    <a:pt x="12767" y="21319"/>
                    <a:pt x="11314" y="21412"/>
                  </a:cubicBezTo>
                  <a:cubicBezTo>
                    <a:pt x="8492" y="21594"/>
                    <a:pt x="5768" y="20655"/>
                    <a:pt x="3645" y="18768"/>
                  </a:cubicBezTo>
                  <a:cubicBezTo>
                    <a:pt x="1523" y="16881"/>
                    <a:pt x="255" y="14273"/>
                    <a:pt x="75" y="11423"/>
                  </a:cubicBezTo>
                  <a:cubicBezTo>
                    <a:pt x="-105" y="8574"/>
                    <a:pt x="825" y="5824"/>
                    <a:pt x="2694" y="3680"/>
                  </a:cubicBezTo>
                  <a:cubicBezTo>
                    <a:pt x="3036" y="3287"/>
                    <a:pt x="3409" y="2933"/>
                    <a:pt x="3796" y="2600"/>
                  </a:cubicBezTo>
                  <a:lnTo>
                    <a:pt x="3883" y="2575"/>
                  </a:lnTo>
                  <a:lnTo>
                    <a:pt x="3971" y="2593"/>
                  </a:lnTo>
                  <a:lnTo>
                    <a:pt x="4083" y="2558"/>
                  </a:lnTo>
                  <a:lnTo>
                    <a:pt x="4302" y="2412"/>
                  </a:lnTo>
                  <a:lnTo>
                    <a:pt x="4369" y="2330"/>
                  </a:lnTo>
                  <a:lnTo>
                    <a:pt x="4339" y="2300"/>
                  </a:lnTo>
                  <a:lnTo>
                    <a:pt x="4422" y="2223"/>
                  </a:lnTo>
                  <a:lnTo>
                    <a:pt x="4529" y="2171"/>
                  </a:lnTo>
                  <a:lnTo>
                    <a:pt x="4637" y="2059"/>
                  </a:lnTo>
                  <a:lnTo>
                    <a:pt x="4738" y="2263"/>
                  </a:lnTo>
                  <a:lnTo>
                    <a:pt x="4864" y="2431"/>
                  </a:lnTo>
                  <a:lnTo>
                    <a:pt x="4778" y="2637"/>
                  </a:lnTo>
                  <a:lnTo>
                    <a:pt x="4649" y="2848"/>
                  </a:lnTo>
                  <a:lnTo>
                    <a:pt x="4685" y="2911"/>
                  </a:lnTo>
                  <a:lnTo>
                    <a:pt x="4619" y="3022"/>
                  </a:lnTo>
                  <a:lnTo>
                    <a:pt x="4510" y="3047"/>
                  </a:lnTo>
                  <a:lnTo>
                    <a:pt x="4485" y="3149"/>
                  </a:lnTo>
                  <a:lnTo>
                    <a:pt x="4475" y="3292"/>
                  </a:lnTo>
                  <a:lnTo>
                    <a:pt x="4587" y="3206"/>
                  </a:lnTo>
                  <a:lnTo>
                    <a:pt x="4805" y="3292"/>
                  </a:lnTo>
                  <a:lnTo>
                    <a:pt x="4821" y="3442"/>
                  </a:lnTo>
                  <a:lnTo>
                    <a:pt x="4612" y="3563"/>
                  </a:lnTo>
                  <a:lnTo>
                    <a:pt x="4765" y="3667"/>
                  </a:lnTo>
                  <a:lnTo>
                    <a:pt x="4896" y="3657"/>
                  </a:lnTo>
                  <a:lnTo>
                    <a:pt x="4904" y="3727"/>
                  </a:lnTo>
                  <a:lnTo>
                    <a:pt x="4677" y="3764"/>
                  </a:lnTo>
                  <a:lnTo>
                    <a:pt x="4561" y="3693"/>
                  </a:lnTo>
                  <a:lnTo>
                    <a:pt x="4415" y="3637"/>
                  </a:lnTo>
                  <a:lnTo>
                    <a:pt x="4244" y="3586"/>
                  </a:lnTo>
                  <a:lnTo>
                    <a:pt x="4236" y="3486"/>
                  </a:lnTo>
                  <a:lnTo>
                    <a:pt x="4165" y="3509"/>
                  </a:lnTo>
                  <a:lnTo>
                    <a:pt x="4090" y="3481"/>
                  </a:lnTo>
                  <a:lnTo>
                    <a:pt x="3893" y="3524"/>
                  </a:lnTo>
                  <a:lnTo>
                    <a:pt x="3554" y="3707"/>
                  </a:lnTo>
                  <a:lnTo>
                    <a:pt x="3337" y="3839"/>
                  </a:lnTo>
                  <a:lnTo>
                    <a:pt x="3231" y="3918"/>
                  </a:lnTo>
                  <a:lnTo>
                    <a:pt x="3334" y="3973"/>
                  </a:lnTo>
                  <a:lnTo>
                    <a:pt x="3475" y="3926"/>
                  </a:lnTo>
                  <a:lnTo>
                    <a:pt x="3486" y="4032"/>
                  </a:lnTo>
                  <a:lnTo>
                    <a:pt x="3649" y="3978"/>
                  </a:lnTo>
                  <a:lnTo>
                    <a:pt x="3705" y="4080"/>
                  </a:lnTo>
                  <a:lnTo>
                    <a:pt x="3773" y="4017"/>
                  </a:lnTo>
                  <a:lnTo>
                    <a:pt x="3896" y="3990"/>
                  </a:lnTo>
                  <a:lnTo>
                    <a:pt x="3894" y="4059"/>
                  </a:lnTo>
                  <a:lnTo>
                    <a:pt x="4118" y="3965"/>
                  </a:lnTo>
                  <a:lnTo>
                    <a:pt x="4163" y="3866"/>
                  </a:lnTo>
                  <a:lnTo>
                    <a:pt x="4226" y="3837"/>
                  </a:lnTo>
                  <a:lnTo>
                    <a:pt x="4369" y="3858"/>
                  </a:lnTo>
                  <a:lnTo>
                    <a:pt x="4471" y="3837"/>
                  </a:lnTo>
                  <a:lnTo>
                    <a:pt x="4443" y="3938"/>
                  </a:lnTo>
                  <a:lnTo>
                    <a:pt x="4508" y="3975"/>
                  </a:lnTo>
                  <a:lnTo>
                    <a:pt x="4448" y="4032"/>
                  </a:lnTo>
                  <a:lnTo>
                    <a:pt x="4576" y="4152"/>
                  </a:lnTo>
                  <a:lnTo>
                    <a:pt x="4468" y="4301"/>
                  </a:lnTo>
                  <a:lnTo>
                    <a:pt x="4544" y="4291"/>
                  </a:lnTo>
                  <a:lnTo>
                    <a:pt x="4652" y="4338"/>
                  </a:lnTo>
                  <a:lnTo>
                    <a:pt x="4780" y="4380"/>
                  </a:lnTo>
                  <a:lnTo>
                    <a:pt x="4808" y="4427"/>
                  </a:lnTo>
                  <a:lnTo>
                    <a:pt x="4969" y="4537"/>
                  </a:lnTo>
                  <a:lnTo>
                    <a:pt x="4964" y="4671"/>
                  </a:lnTo>
                  <a:lnTo>
                    <a:pt x="5012" y="4663"/>
                  </a:lnTo>
                  <a:lnTo>
                    <a:pt x="5077" y="4618"/>
                  </a:lnTo>
                  <a:lnTo>
                    <a:pt x="5112" y="4566"/>
                  </a:lnTo>
                  <a:lnTo>
                    <a:pt x="5238" y="4457"/>
                  </a:lnTo>
                  <a:lnTo>
                    <a:pt x="5312" y="4358"/>
                  </a:lnTo>
                  <a:lnTo>
                    <a:pt x="5321" y="4439"/>
                  </a:lnTo>
                  <a:lnTo>
                    <a:pt x="5413" y="4472"/>
                  </a:lnTo>
                  <a:lnTo>
                    <a:pt x="5415" y="4472"/>
                  </a:lnTo>
                  <a:lnTo>
                    <a:pt x="5496" y="4465"/>
                  </a:lnTo>
                  <a:lnTo>
                    <a:pt x="5566" y="4398"/>
                  </a:lnTo>
                  <a:lnTo>
                    <a:pt x="5627" y="4442"/>
                  </a:lnTo>
                  <a:lnTo>
                    <a:pt x="5561" y="4464"/>
                  </a:lnTo>
                  <a:lnTo>
                    <a:pt x="5513" y="4526"/>
                  </a:lnTo>
                  <a:lnTo>
                    <a:pt x="5558" y="4574"/>
                  </a:lnTo>
                  <a:lnTo>
                    <a:pt x="5553" y="4645"/>
                  </a:lnTo>
                  <a:lnTo>
                    <a:pt x="5488" y="4700"/>
                  </a:lnTo>
                  <a:lnTo>
                    <a:pt x="5473" y="4802"/>
                  </a:lnTo>
                  <a:lnTo>
                    <a:pt x="5437" y="4881"/>
                  </a:lnTo>
                  <a:lnTo>
                    <a:pt x="5458" y="4934"/>
                  </a:lnTo>
                  <a:lnTo>
                    <a:pt x="5501" y="4934"/>
                  </a:lnTo>
                  <a:lnTo>
                    <a:pt x="5657" y="4834"/>
                  </a:lnTo>
                  <a:lnTo>
                    <a:pt x="5720" y="4908"/>
                  </a:lnTo>
                  <a:lnTo>
                    <a:pt x="5818" y="4911"/>
                  </a:lnTo>
                  <a:lnTo>
                    <a:pt x="5913" y="4715"/>
                  </a:lnTo>
                  <a:lnTo>
                    <a:pt x="5870" y="4564"/>
                  </a:lnTo>
                  <a:lnTo>
                    <a:pt x="5757" y="4648"/>
                  </a:lnTo>
                  <a:lnTo>
                    <a:pt x="5782" y="4589"/>
                  </a:lnTo>
                  <a:lnTo>
                    <a:pt x="5884" y="4532"/>
                  </a:lnTo>
                  <a:lnTo>
                    <a:pt x="5997" y="4311"/>
                  </a:lnTo>
                  <a:lnTo>
                    <a:pt x="6085" y="4129"/>
                  </a:lnTo>
                  <a:lnTo>
                    <a:pt x="6140" y="4028"/>
                  </a:lnTo>
                  <a:lnTo>
                    <a:pt x="6191" y="3858"/>
                  </a:lnTo>
                  <a:lnTo>
                    <a:pt x="6163" y="3765"/>
                  </a:lnTo>
                  <a:lnTo>
                    <a:pt x="6196" y="3600"/>
                  </a:lnTo>
                  <a:lnTo>
                    <a:pt x="6115" y="3605"/>
                  </a:lnTo>
                  <a:lnTo>
                    <a:pt x="6007" y="3682"/>
                  </a:lnTo>
                  <a:lnTo>
                    <a:pt x="5946" y="3642"/>
                  </a:lnTo>
                  <a:lnTo>
                    <a:pt x="6100" y="3506"/>
                  </a:lnTo>
                  <a:lnTo>
                    <a:pt x="6082" y="3421"/>
                  </a:lnTo>
                  <a:lnTo>
                    <a:pt x="6122" y="3322"/>
                  </a:lnTo>
                  <a:lnTo>
                    <a:pt x="6125" y="3238"/>
                  </a:lnTo>
                  <a:lnTo>
                    <a:pt x="6098" y="3183"/>
                  </a:lnTo>
                  <a:lnTo>
                    <a:pt x="6158" y="3112"/>
                  </a:lnTo>
                  <a:lnTo>
                    <a:pt x="6286" y="3092"/>
                  </a:lnTo>
                  <a:lnTo>
                    <a:pt x="6365" y="3042"/>
                  </a:lnTo>
                  <a:lnTo>
                    <a:pt x="6415" y="2948"/>
                  </a:lnTo>
                  <a:lnTo>
                    <a:pt x="6437" y="2774"/>
                  </a:lnTo>
                  <a:lnTo>
                    <a:pt x="6611" y="2652"/>
                  </a:lnTo>
                  <a:lnTo>
                    <a:pt x="6727" y="2612"/>
                  </a:lnTo>
                  <a:lnTo>
                    <a:pt x="7032" y="2265"/>
                  </a:lnTo>
                  <a:lnTo>
                    <a:pt x="6999" y="2210"/>
                  </a:lnTo>
                  <a:lnTo>
                    <a:pt x="6831" y="2225"/>
                  </a:lnTo>
                  <a:lnTo>
                    <a:pt x="6901" y="2163"/>
                  </a:lnTo>
                  <a:lnTo>
                    <a:pt x="6880" y="2129"/>
                  </a:lnTo>
                  <a:lnTo>
                    <a:pt x="6987" y="2061"/>
                  </a:lnTo>
                  <a:lnTo>
                    <a:pt x="7002" y="1990"/>
                  </a:lnTo>
                  <a:lnTo>
                    <a:pt x="7123" y="1944"/>
                  </a:lnTo>
                  <a:lnTo>
                    <a:pt x="7006" y="1880"/>
                  </a:lnTo>
                  <a:lnTo>
                    <a:pt x="7122" y="1833"/>
                  </a:lnTo>
                  <a:lnTo>
                    <a:pt x="7279" y="1815"/>
                  </a:lnTo>
                  <a:lnTo>
                    <a:pt x="7316" y="1850"/>
                  </a:lnTo>
                  <a:lnTo>
                    <a:pt x="7422" y="1858"/>
                  </a:lnTo>
                  <a:lnTo>
                    <a:pt x="7551" y="1828"/>
                  </a:lnTo>
                  <a:lnTo>
                    <a:pt x="7608" y="1779"/>
                  </a:lnTo>
                  <a:lnTo>
                    <a:pt x="7709" y="1726"/>
                  </a:lnTo>
                  <a:lnTo>
                    <a:pt x="7613" y="1687"/>
                  </a:lnTo>
                  <a:lnTo>
                    <a:pt x="7800" y="1575"/>
                  </a:lnTo>
                  <a:lnTo>
                    <a:pt x="7865" y="1594"/>
                  </a:lnTo>
                  <a:lnTo>
                    <a:pt x="8017" y="1520"/>
                  </a:lnTo>
                  <a:lnTo>
                    <a:pt x="8069" y="1471"/>
                  </a:lnTo>
                  <a:lnTo>
                    <a:pt x="8060" y="1443"/>
                  </a:lnTo>
                  <a:lnTo>
                    <a:pt x="8150" y="1473"/>
                  </a:lnTo>
                  <a:lnTo>
                    <a:pt x="8170" y="1439"/>
                  </a:lnTo>
                  <a:lnTo>
                    <a:pt x="8259" y="1423"/>
                  </a:lnTo>
                  <a:lnTo>
                    <a:pt x="8327" y="1406"/>
                  </a:lnTo>
                  <a:lnTo>
                    <a:pt x="8324" y="1443"/>
                  </a:lnTo>
                  <a:lnTo>
                    <a:pt x="8269" y="1538"/>
                  </a:lnTo>
                  <a:lnTo>
                    <a:pt x="8258" y="1584"/>
                  </a:lnTo>
                  <a:lnTo>
                    <a:pt x="8304" y="1624"/>
                  </a:lnTo>
                  <a:lnTo>
                    <a:pt x="8374" y="1634"/>
                  </a:lnTo>
                  <a:lnTo>
                    <a:pt x="8508" y="1625"/>
                  </a:lnTo>
                  <a:lnTo>
                    <a:pt x="8618" y="1575"/>
                  </a:lnTo>
                  <a:lnTo>
                    <a:pt x="8631" y="1540"/>
                  </a:lnTo>
                  <a:lnTo>
                    <a:pt x="8686" y="1575"/>
                  </a:lnTo>
                  <a:lnTo>
                    <a:pt x="8785" y="1552"/>
                  </a:lnTo>
                  <a:lnTo>
                    <a:pt x="8755" y="1594"/>
                  </a:lnTo>
                  <a:lnTo>
                    <a:pt x="8845" y="1597"/>
                  </a:lnTo>
                  <a:lnTo>
                    <a:pt x="8901" y="1527"/>
                  </a:lnTo>
                  <a:lnTo>
                    <a:pt x="8906" y="1476"/>
                  </a:lnTo>
                  <a:lnTo>
                    <a:pt x="8886" y="1434"/>
                  </a:lnTo>
                  <a:lnTo>
                    <a:pt x="8964" y="1411"/>
                  </a:lnTo>
                  <a:lnTo>
                    <a:pt x="9027" y="1334"/>
                  </a:lnTo>
                  <a:lnTo>
                    <a:pt x="9075" y="1344"/>
                  </a:lnTo>
                  <a:lnTo>
                    <a:pt x="9186" y="1307"/>
                  </a:lnTo>
                  <a:lnTo>
                    <a:pt x="9188" y="1279"/>
                  </a:lnTo>
                  <a:lnTo>
                    <a:pt x="9303" y="1240"/>
                  </a:lnTo>
                  <a:lnTo>
                    <a:pt x="9377" y="1177"/>
                  </a:lnTo>
                  <a:lnTo>
                    <a:pt x="9432" y="1165"/>
                  </a:lnTo>
                  <a:lnTo>
                    <a:pt x="9470" y="1095"/>
                  </a:lnTo>
                  <a:lnTo>
                    <a:pt x="9415" y="1053"/>
                  </a:lnTo>
                  <a:lnTo>
                    <a:pt x="9526" y="1026"/>
                  </a:lnTo>
                  <a:lnTo>
                    <a:pt x="9654" y="1016"/>
                  </a:lnTo>
                  <a:lnTo>
                    <a:pt x="9745" y="989"/>
                  </a:lnTo>
                  <a:lnTo>
                    <a:pt x="9732" y="894"/>
                  </a:lnTo>
                  <a:lnTo>
                    <a:pt x="9672" y="825"/>
                  </a:lnTo>
                  <a:lnTo>
                    <a:pt x="9785" y="867"/>
                  </a:lnTo>
                  <a:lnTo>
                    <a:pt x="9906" y="857"/>
                  </a:lnTo>
                  <a:lnTo>
                    <a:pt x="10006" y="818"/>
                  </a:lnTo>
                  <a:lnTo>
                    <a:pt x="9983" y="756"/>
                  </a:lnTo>
                  <a:lnTo>
                    <a:pt x="10047" y="771"/>
                  </a:lnTo>
                  <a:lnTo>
                    <a:pt x="10016" y="857"/>
                  </a:lnTo>
                  <a:lnTo>
                    <a:pt x="10041" y="905"/>
                  </a:lnTo>
                  <a:lnTo>
                    <a:pt x="10069" y="904"/>
                  </a:lnTo>
                  <a:lnTo>
                    <a:pt x="10064" y="840"/>
                  </a:lnTo>
                  <a:lnTo>
                    <a:pt x="10180" y="783"/>
                  </a:lnTo>
                  <a:lnTo>
                    <a:pt x="10110" y="713"/>
                  </a:lnTo>
                  <a:lnTo>
                    <a:pt x="10177" y="631"/>
                  </a:lnTo>
                  <a:lnTo>
                    <a:pt x="10168" y="585"/>
                  </a:lnTo>
                  <a:lnTo>
                    <a:pt x="10094" y="579"/>
                  </a:lnTo>
                  <a:lnTo>
                    <a:pt x="10135" y="527"/>
                  </a:lnTo>
                  <a:lnTo>
                    <a:pt x="10099" y="483"/>
                  </a:lnTo>
                  <a:lnTo>
                    <a:pt x="10168" y="448"/>
                  </a:lnTo>
                  <a:lnTo>
                    <a:pt x="10195" y="413"/>
                  </a:lnTo>
                  <a:lnTo>
                    <a:pt x="10281" y="396"/>
                  </a:lnTo>
                  <a:lnTo>
                    <a:pt x="10319" y="371"/>
                  </a:lnTo>
                  <a:close/>
                  <a:moveTo>
                    <a:pt x="11150" y="837"/>
                  </a:moveTo>
                  <a:lnTo>
                    <a:pt x="11205" y="929"/>
                  </a:lnTo>
                  <a:lnTo>
                    <a:pt x="11157" y="997"/>
                  </a:lnTo>
                  <a:lnTo>
                    <a:pt x="11009" y="1058"/>
                  </a:lnTo>
                  <a:lnTo>
                    <a:pt x="10871" y="1126"/>
                  </a:lnTo>
                  <a:lnTo>
                    <a:pt x="10667" y="1185"/>
                  </a:lnTo>
                  <a:lnTo>
                    <a:pt x="10503" y="1210"/>
                  </a:lnTo>
                  <a:lnTo>
                    <a:pt x="10324" y="1242"/>
                  </a:lnTo>
                  <a:lnTo>
                    <a:pt x="10284" y="1270"/>
                  </a:lnTo>
                  <a:lnTo>
                    <a:pt x="10303" y="1312"/>
                  </a:lnTo>
                  <a:lnTo>
                    <a:pt x="10391" y="1307"/>
                  </a:lnTo>
                  <a:lnTo>
                    <a:pt x="10480" y="1280"/>
                  </a:lnTo>
                  <a:lnTo>
                    <a:pt x="10634" y="1284"/>
                  </a:lnTo>
                  <a:lnTo>
                    <a:pt x="10818" y="1252"/>
                  </a:lnTo>
                  <a:lnTo>
                    <a:pt x="10954" y="1227"/>
                  </a:lnTo>
                  <a:lnTo>
                    <a:pt x="10974" y="1183"/>
                  </a:lnTo>
                  <a:lnTo>
                    <a:pt x="11153" y="1138"/>
                  </a:lnTo>
                  <a:lnTo>
                    <a:pt x="11117" y="1116"/>
                  </a:lnTo>
                  <a:lnTo>
                    <a:pt x="11283" y="1074"/>
                  </a:lnTo>
                  <a:lnTo>
                    <a:pt x="11324" y="1029"/>
                  </a:lnTo>
                  <a:lnTo>
                    <a:pt x="11397" y="1029"/>
                  </a:lnTo>
                  <a:lnTo>
                    <a:pt x="11434" y="986"/>
                  </a:lnTo>
                  <a:lnTo>
                    <a:pt x="11354" y="935"/>
                  </a:lnTo>
                  <a:lnTo>
                    <a:pt x="11372" y="897"/>
                  </a:lnTo>
                  <a:lnTo>
                    <a:pt x="11190" y="838"/>
                  </a:lnTo>
                  <a:lnTo>
                    <a:pt x="11150" y="837"/>
                  </a:lnTo>
                  <a:close/>
                  <a:moveTo>
                    <a:pt x="9042" y="1552"/>
                  </a:moveTo>
                  <a:lnTo>
                    <a:pt x="8870" y="1661"/>
                  </a:lnTo>
                  <a:lnTo>
                    <a:pt x="8895" y="1701"/>
                  </a:lnTo>
                  <a:lnTo>
                    <a:pt x="9026" y="1719"/>
                  </a:lnTo>
                  <a:lnTo>
                    <a:pt x="9054" y="1716"/>
                  </a:lnTo>
                  <a:lnTo>
                    <a:pt x="9072" y="1696"/>
                  </a:lnTo>
                  <a:lnTo>
                    <a:pt x="9042" y="1552"/>
                  </a:lnTo>
                  <a:close/>
                  <a:moveTo>
                    <a:pt x="9158" y="1612"/>
                  </a:moveTo>
                  <a:lnTo>
                    <a:pt x="9090" y="1647"/>
                  </a:lnTo>
                  <a:lnTo>
                    <a:pt x="9147" y="1738"/>
                  </a:lnTo>
                  <a:lnTo>
                    <a:pt x="9281" y="1813"/>
                  </a:lnTo>
                  <a:lnTo>
                    <a:pt x="9367" y="1850"/>
                  </a:lnTo>
                  <a:lnTo>
                    <a:pt x="9415" y="1810"/>
                  </a:lnTo>
                  <a:lnTo>
                    <a:pt x="9460" y="1719"/>
                  </a:lnTo>
                  <a:lnTo>
                    <a:pt x="9409" y="1707"/>
                  </a:lnTo>
                  <a:lnTo>
                    <a:pt x="9349" y="1639"/>
                  </a:lnTo>
                  <a:lnTo>
                    <a:pt x="9273" y="1614"/>
                  </a:lnTo>
                  <a:lnTo>
                    <a:pt x="9158" y="1612"/>
                  </a:lnTo>
                  <a:close/>
                  <a:moveTo>
                    <a:pt x="9785" y="1640"/>
                  </a:moveTo>
                  <a:lnTo>
                    <a:pt x="9659" y="1711"/>
                  </a:lnTo>
                  <a:lnTo>
                    <a:pt x="9576" y="1798"/>
                  </a:lnTo>
                  <a:lnTo>
                    <a:pt x="9492" y="1925"/>
                  </a:lnTo>
                  <a:lnTo>
                    <a:pt x="9528" y="2044"/>
                  </a:lnTo>
                  <a:lnTo>
                    <a:pt x="9609" y="2072"/>
                  </a:lnTo>
                  <a:lnTo>
                    <a:pt x="9775" y="2088"/>
                  </a:lnTo>
                  <a:lnTo>
                    <a:pt x="9860" y="1987"/>
                  </a:lnTo>
                  <a:lnTo>
                    <a:pt x="9883" y="1818"/>
                  </a:lnTo>
                  <a:lnTo>
                    <a:pt x="9785" y="1640"/>
                  </a:lnTo>
                  <a:close/>
                  <a:moveTo>
                    <a:pt x="10845" y="1779"/>
                  </a:moveTo>
                  <a:lnTo>
                    <a:pt x="10795" y="1784"/>
                  </a:lnTo>
                  <a:lnTo>
                    <a:pt x="10777" y="1798"/>
                  </a:lnTo>
                  <a:lnTo>
                    <a:pt x="10744" y="1798"/>
                  </a:lnTo>
                  <a:lnTo>
                    <a:pt x="10696" y="1798"/>
                  </a:lnTo>
                  <a:lnTo>
                    <a:pt x="10671" y="1810"/>
                  </a:lnTo>
                  <a:lnTo>
                    <a:pt x="10692" y="1845"/>
                  </a:lnTo>
                  <a:lnTo>
                    <a:pt x="10734" y="1838"/>
                  </a:lnTo>
                  <a:lnTo>
                    <a:pt x="10770" y="1820"/>
                  </a:lnTo>
                  <a:lnTo>
                    <a:pt x="10752" y="1848"/>
                  </a:lnTo>
                  <a:lnTo>
                    <a:pt x="10794" y="1863"/>
                  </a:lnTo>
                  <a:lnTo>
                    <a:pt x="10863" y="1867"/>
                  </a:lnTo>
                  <a:lnTo>
                    <a:pt x="10807" y="1838"/>
                  </a:lnTo>
                  <a:lnTo>
                    <a:pt x="10852" y="1815"/>
                  </a:lnTo>
                  <a:lnTo>
                    <a:pt x="10845" y="1779"/>
                  </a:lnTo>
                  <a:close/>
                  <a:moveTo>
                    <a:pt x="11737" y="1989"/>
                  </a:moveTo>
                  <a:lnTo>
                    <a:pt x="11737" y="2032"/>
                  </a:lnTo>
                  <a:lnTo>
                    <a:pt x="11687" y="2062"/>
                  </a:lnTo>
                  <a:lnTo>
                    <a:pt x="11764" y="2098"/>
                  </a:lnTo>
                  <a:lnTo>
                    <a:pt x="11802" y="2067"/>
                  </a:lnTo>
                  <a:lnTo>
                    <a:pt x="11858" y="2071"/>
                  </a:lnTo>
                  <a:lnTo>
                    <a:pt x="11853" y="2017"/>
                  </a:lnTo>
                  <a:lnTo>
                    <a:pt x="11737" y="1989"/>
                  </a:lnTo>
                  <a:close/>
                  <a:moveTo>
                    <a:pt x="11460" y="2064"/>
                  </a:moveTo>
                  <a:lnTo>
                    <a:pt x="11349" y="2072"/>
                  </a:lnTo>
                  <a:lnTo>
                    <a:pt x="11338" y="2129"/>
                  </a:lnTo>
                  <a:lnTo>
                    <a:pt x="11346" y="2190"/>
                  </a:lnTo>
                  <a:lnTo>
                    <a:pt x="11412" y="2190"/>
                  </a:lnTo>
                  <a:lnTo>
                    <a:pt x="11399" y="2230"/>
                  </a:lnTo>
                  <a:lnTo>
                    <a:pt x="11495" y="2273"/>
                  </a:lnTo>
                  <a:lnTo>
                    <a:pt x="11551" y="2230"/>
                  </a:lnTo>
                  <a:lnTo>
                    <a:pt x="11530" y="2200"/>
                  </a:lnTo>
                  <a:lnTo>
                    <a:pt x="11570" y="2181"/>
                  </a:lnTo>
                  <a:lnTo>
                    <a:pt x="11538" y="2113"/>
                  </a:lnTo>
                  <a:lnTo>
                    <a:pt x="11460" y="2064"/>
                  </a:lnTo>
                  <a:close/>
                  <a:moveTo>
                    <a:pt x="11638" y="2118"/>
                  </a:moveTo>
                  <a:lnTo>
                    <a:pt x="11581" y="2225"/>
                  </a:lnTo>
                  <a:lnTo>
                    <a:pt x="11545" y="2268"/>
                  </a:lnTo>
                  <a:lnTo>
                    <a:pt x="11575" y="2297"/>
                  </a:lnTo>
                  <a:lnTo>
                    <a:pt x="11638" y="2289"/>
                  </a:lnTo>
                  <a:lnTo>
                    <a:pt x="11663" y="2319"/>
                  </a:lnTo>
                  <a:lnTo>
                    <a:pt x="11611" y="2345"/>
                  </a:lnTo>
                  <a:lnTo>
                    <a:pt x="11711" y="2391"/>
                  </a:lnTo>
                  <a:lnTo>
                    <a:pt x="11837" y="2345"/>
                  </a:lnTo>
                  <a:lnTo>
                    <a:pt x="11950" y="2270"/>
                  </a:lnTo>
                  <a:lnTo>
                    <a:pt x="11973" y="2222"/>
                  </a:lnTo>
                  <a:lnTo>
                    <a:pt x="12049" y="2232"/>
                  </a:lnTo>
                  <a:lnTo>
                    <a:pt x="12109" y="2153"/>
                  </a:lnTo>
                  <a:lnTo>
                    <a:pt x="12077" y="2123"/>
                  </a:lnTo>
                  <a:lnTo>
                    <a:pt x="11931" y="2144"/>
                  </a:lnTo>
                  <a:lnTo>
                    <a:pt x="11882" y="2131"/>
                  </a:lnTo>
                  <a:lnTo>
                    <a:pt x="11752" y="2153"/>
                  </a:lnTo>
                  <a:lnTo>
                    <a:pt x="11638" y="2118"/>
                  </a:lnTo>
                  <a:close/>
                  <a:moveTo>
                    <a:pt x="7503" y="2196"/>
                  </a:moveTo>
                  <a:lnTo>
                    <a:pt x="7352" y="2243"/>
                  </a:lnTo>
                  <a:lnTo>
                    <a:pt x="7352" y="2302"/>
                  </a:lnTo>
                  <a:lnTo>
                    <a:pt x="7269" y="2424"/>
                  </a:lnTo>
                  <a:lnTo>
                    <a:pt x="7379" y="2458"/>
                  </a:lnTo>
                  <a:lnTo>
                    <a:pt x="7536" y="2352"/>
                  </a:lnTo>
                  <a:lnTo>
                    <a:pt x="7599" y="2275"/>
                  </a:lnTo>
                  <a:lnTo>
                    <a:pt x="7599" y="2232"/>
                  </a:lnTo>
                  <a:lnTo>
                    <a:pt x="7503" y="2196"/>
                  </a:lnTo>
                  <a:close/>
                  <a:moveTo>
                    <a:pt x="7132" y="2250"/>
                  </a:moveTo>
                  <a:lnTo>
                    <a:pt x="7118" y="2255"/>
                  </a:lnTo>
                  <a:lnTo>
                    <a:pt x="7050" y="2329"/>
                  </a:lnTo>
                  <a:lnTo>
                    <a:pt x="7017" y="2384"/>
                  </a:lnTo>
                  <a:lnTo>
                    <a:pt x="7062" y="2382"/>
                  </a:lnTo>
                  <a:lnTo>
                    <a:pt x="7156" y="2335"/>
                  </a:lnTo>
                  <a:lnTo>
                    <a:pt x="7171" y="2290"/>
                  </a:lnTo>
                  <a:lnTo>
                    <a:pt x="7132" y="2250"/>
                  </a:lnTo>
                  <a:close/>
                  <a:moveTo>
                    <a:pt x="16955" y="2374"/>
                  </a:moveTo>
                  <a:lnTo>
                    <a:pt x="16932" y="2392"/>
                  </a:lnTo>
                  <a:lnTo>
                    <a:pt x="16890" y="2377"/>
                  </a:lnTo>
                  <a:lnTo>
                    <a:pt x="16932" y="2391"/>
                  </a:lnTo>
                  <a:lnTo>
                    <a:pt x="16955" y="2374"/>
                  </a:lnTo>
                  <a:close/>
                  <a:moveTo>
                    <a:pt x="17230" y="2397"/>
                  </a:moveTo>
                  <a:lnTo>
                    <a:pt x="17237" y="2414"/>
                  </a:lnTo>
                  <a:lnTo>
                    <a:pt x="17257" y="2473"/>
                  </a:lnTo>
                  <a:lnTo>
                    <a:pt x="17255" y="2473"/>
                  </a:lnTo>
                  <a:lnTo>
                    <a:pt x="17235" y="2416"/>
                  </a:lnTo>
                  <a:lnTo>
                    <a:pt x="17230" y="2397"/>
                  </a:lnTo>
                  <a:close/>
                  <a:moveTo>
                    <a:pt x="16885" y="2433"/>
                  </a:moveTo>
                  <a:lnTo>
                    <a:pt x="16908" y="2456"/>
                  </a:lnTo>
                  <a:lnTo>
                    <a:pt x="16887" y="2438"/>
                  </a:lnTo>
                  <a:lnTo>
                    <a:pt x="16885" y="2433"/>
                  </a:lnTo>
                  <a:close/>
                  <a:moveTo>
                    <a:pt x="16913" y="2459"/>
                  </a:moveTo>
                  <a:lnTo>
                    <a:pt x="16958" y="2478"/>
                  </a:lnTo>
                  <a:lnTo>
                    <a:pt x="16981" y="2469"/>
                  </a:lnTo>
                  <a:lnTo>
                    <a:pt x="16983" y="2471"/>
                  </a:lnTo>
                  <a:lnTo>
                    <a:pt x="16958" y="2479"/>
                  </a:lnTo>
                  <a:lnTo>
                    <a:pt x="16913" y="2461"/>
                  </a:lnTo>
                  <a:lnTo>
                    <a:pt x="16913" y="2459"/>
                  </a:lnTo>
                  <a:close/>
                  <a:moveTo>
                    <a:pt x="7294" y="2488"/>
                  </a:moveTo>
                  <a:lnTo>
                    <a:pt x="7195" y="2548"/>
                  </a:lnTo>
                  <a:lnTo>
                    <a:pt x="7153" y="2603"/>
                  </a:lnTo>
                  <a:lnTo>
                    <a:pt x="7206" y="2642"/>
                  </a:lnTo>
                  <a:lnTo>
                    <a:pt x="7289" y="2558"/>
                  </a:lnTo>
                  <a:lnTo>
                    <a:pt x="7346" y="2498"/>
                  </a:lnTo>
                  <a:lnTo>
                    <a:pt x="7294" y="2488"/>
                  </a:lnTo>
                  <a:close/>
                  <a:moveTo>
                    <a:pt x="17160" y="2570"/>
                  </a:moveTo>
                  <a:lnTo>
                    <a:pt x="17162" y="2570"/>
                  </a:lnTo>
                  <a:lnTo>
                    <a:pt x="17155" y="2618"/>
                  </a:lnTo>
                  <a:lnTo>
                    <a:pt x="17160" y="2570"/>
                  </a:lnTo>
                  <a:close/>
                  <a:moveTo>
                    <a:pt x="11556" y="2901"/>
                  </a:moveTo>
                  <a:lnTo>
                    <a:pt x="11475" y="2906"/>
                  </a:lnTo>
                  <a:lnTo>
                    <a:pt x="11435" y="2962"/>
                  </a:lnTo>
                  <a:lnTo>
                    <a:pt x="11497" y="3067"/>
                  </a:lnTo>
                  <a:lnTo>
                    <a:pt x="11555" y="3134"/>
                  </a:lnTo>
                  <a:lnTo>
                    <a:pt x="11450" y="3089"/>
                  </a:lnTo>
                  <a:lnTo>
                    <a:pt x="11379" y="3092"/>
                  </a:lnTo>
                  <a:lnTo>
                    <a:pt x="11427" y="3141"/>
                  </a:lnTo>
                  <a:lnTo>
                    <a:pt x="11343" y="3183"/>
                  </a:lnTo>
                  <a:lnTo>
                    <a:pt x="11336" y="3253"/>
                  </a:lnTo>
                  <a:lnTo>
                    <a:pt x="11299" y="3251"/>
                  </a:lnTo>
                  <a:lnTo>
                    <a:pt x="11321" y="3149"/>
                  </a:lnTo>
                  <a:lnTo>
                    <a:pt x="11334" y="3079"/>
                  </a:lnTo>
                  <a:lnTo>
                    <a:pt x="11268" y="3034"/>
                  </a:lnTo>
                  <a:lnTo>
                    <a:pt x="11092" y="3106"/>
                  </a:lnTo>
                  <a:lnTo>
                    <a:pt x="11016" y="3216"/>
                  </a:lnTo>
                  <a:lnTo>
                    <a:pt x="11001" y="3273"/>
                  </a:lnTo>
                  <a:lnTo>
                    <a:pt x="11051" y="3318"/>
                  </a:lnTo>
                  <a:lnTo>
                    <a:pt x="11004" y="3365"/>
                  </a:lnTo>
                  <a:lnTo>
                    <a:pt x="11059" y="3464"/>
                  </a:lnTo>
                  <a:lnTo>
                    <a:pt x="11124" y="3504"/>
                  </a:lnTo>
                  <a:lnTo>
                    <a:pt x="11245" y="3513"/>
                  </a:lnTo>
                  <a:lnTo>
                    <a:pt x="11163" y="3519"/>
                  </a:lnTo>
                  <a:lnTo>
                    <a:pt x="11129" y="3534"/>
                  </a:lnTo>
                  <a:lnTo>
                    <a:pt x="11036" y="3536"/>
                  </a:lnTo>
                  <a:lnTo>
                    <a:pt x="11072" y="3630"/>
                  </a:lnTo>
                  <a:lnTo>
                    <a:pt x="11009" y="3615"/>
                  </a:lnTo>
                  <a:lnTo>
                    <a:pt x="10956" y="3658"/>
                  </a:lnTo>
                  <a:lnTo>
                    <a:pt x="10918" y="3719"/>
                  </a:lnTo>
                  <a:lnTo>
                    <a:pt x="10903" y="3781"/>
                  </a:lnTo>
                  <a:lnTo>
                    <a:pt x="10968" y="3829"/>
                  </a:lnTo>
                  <a:lnTo>
                    <a:pt x="10948" y="3863"/>
                  </a:lnTo>
                  <a:lnTo>
                    <a:pt x="10944" y="3998"/>
                  </a:lnTo>
                  <a:lnTo>
                    <a:pt x="10966" y="4062"/>
                  </a:lnTo>
                  <a:lnTo>
                    <a:pt x="11079" y="4069"/>
                  </a:lnTo>
                  <a:lnTo>
                    <a:pt x="11110" y="4120"/>
                  </a:lnTo>
                  <a:lnTo>
                    <a:pt x="11054" y="4243"/>
                  </a:lnTo>
                  <a:lnTo>
                    <a:pt x="10981" y="4365"/>
                  </a:lnTo>
                  <a:lnTo>
                    <a:pt x="11012" y="4422"/>
                  </a:lnTo>
                  <a:lnTo>
                    <a:pt x="11130" y="4445"/>
                  </a:lnTo>
                  <a:lnTo>
                    <a:pt x="11304" y="4405"/>
                  </a:lnTo>
                  <a:lnTo>
                    <a:pt x="11241" y="4449"/>
                  </a:lnTo>
                  <a:lnTo>
                    <a:pt x="11180" y="4539"/>
                  </a:lnTo>
                  <a:lnTo>
                    <a:pt x="11308" y="4596"/>
                  </a:lnTo>
                  <a:lnTo>
                    <a:pt x="11386" y="4620"/>
                  </a:lnTo>
                  <a:lnTo>
                    <a:pt x="11469" y="4559"/>
                  </a:lnTo>
                  <a:lnTo>
                    <a:pt x="11560" y="4497"/>
                  </a:lnTo>
                  <a:lnTo>
                    <a:pt x="11643" y="4460"/>
                  </a:lnTo>
                  <a:lnTo>
                    <a:pt x="11810" y="4470"/>
                  </a:lnTo>
                  <a:lnTo>
                    <a:pt x="11865" y="4522"/>
                  </a:lnTo>
                  <a:lnTo>
                    <a:pt x="11961" y="4537"/>
                  </a:lnTo>
                  <a:lnTo>
                    <a:pt x="12147" y="4636"/>
                  </a:lnTo>
                  <a:lnTo>
                    <a:pt x="12271" y="4698"/>
                  </a:lnTo>
                  <a:lnTo>
                    <a:pt x="12346" y="4727"/>
                  </a:lnTo>
                  <a:lnTo>
                    <a:pt x="12429" y="4879"/>
                  </a:lnTo>
                  <a:lnTo>
                    <a:pt x="12497" y="4884"/>
                  </a:lnTo>
                  <a:lnTo>
                    <a:pt x="12517" y="4832"/>
                  </a:lnTo>
                  <a:lnTo>
                    <a:pt x="12601" y="4844"/>
                  </a:lnTo>
                  <a:lnTo>
                    <a:pt x="12761" y="4861"/>
                  </a:lnTo>
                  <a:lnTo>
                    <a:pt x="12639" y="4901"/>
                  </a:lnTo>
                  <a:lnTo>
                    <a:pt x="12603" y="4936"/>
                  </a:lnTo>
                  <a:lnTo>
                    <a:pt x="12659" y="5016"/>
                  </a:lnTo>
                  <a:lnTo>
                    <a:pt x="12754" y="5102"/>
                  </a:lnTo>
                  <a:lnTo>
                    <a:pt x="12853" y="5098"/>
                  </a:lnTo>
                  <a:lnTo>
                    <a:pt x="12873" y="5045"/>
                  </a:lnTo>
                  <a:lnTo>
                    <a:pt x="12875" y="5006"/>
                  </a:lnTo>
                  <a:lnTo>
                    <a:pt x="12873" y="4919"/>
                  </a:lnTo>
                  <a:lnTo>
                    <a:pt x="12976" y="5023"/>
                  </a:lnTo>
                  <a:lnTo>
                    <a:pt x="13018" y="5090"/>
                  </a:lnTo>
                  <a:lnTo>
                    <a:pt x="13003" y="5197"/>
                  </a:lnTo>
                  <a:lnTo>
                    <a:pt x="13117" y="5390"/>
                  </a:lnTo>
                  <a:lnTo>
                    <a:pt x="13197" y="5408"/>
                  </a:lnTo>
                  <a:lnTo>
                    <a:pt x="13280" y="5520"/>
                  </a:lnTo>
                  <a:lnTo>
                    <a:pt x="13475" y="5582"/>
                  </a:lnTo>
                  <a:lnTo>
                    <a:pt x="13605" y="5695"/>
                  </a:lnTo>
                  <a:lnTo>
                    <a:pt x="13721" y="5757"/>
                  </a:lnTo>
                  <a:lnTo>
                    <a:pt x="13986" y="5835"/>
                  </a:lnTo>
                  <a:lnTo>
                    <a:pt x="14157" y="5929"/>
                  </a:lnTo>
                  <a:lnTo>
                    <a:pt x="14286" y="5947"/>
                  </a:lnTo>
                  <a:lnTo>
                    <a:pt x="14392" y="5835"/>
                  </a:lnTo>
                  <a:lnTo>
                    <a:pt x="14585" y="5854"/>
                  </a:lnTo>
                  <a:lnTo>
                    <a:pt x="14646" y="5762"/>
                  </a:lnTo>
                  <a:lnTo>
                    <a:pt x="14527" y="5611"/>
                  </a:lnTo>
                  <a:lnTo>
                    <a:pt x="14424" y="5485"/>
                  </a:lnTo>
                  <a:lnTo>
                    <a:pt x="14290" y="5415"/>
                  </a:lnTo>
                  <a:lnTo>
                    <a:pt x="14237" y="5231"/>
                  </a:lnTo>
                  <a:lnTo>
                    <a:pt x="14155" y="5129"/>
                  </a:lnTo>
                  <a:lnTo>
                    <a:pt x="14047" y="5050"/>
                  </a:lnTo>
                  <a:lnTo>
                    <a:pt x="13981" y="4938"/>
                  </a:lnTo>
                  <a:lnTo>
                    <a:pt x="13996" y="4839"/>
                  </a:lnTo>
                  <a:lnTo>
                    <a:pt x="13999" y="4743"/>
                  </a:lnTo>
                  <a:lnTo>
                    <a:pt x="14016" y="4703"/>
                  </a:lnTo>
                  <a:lnTo>
                    <a:pt x="13963" y="4524"/>
                  </a:lnTo>
                  <a:lnTo>
                    <a:pt x="13824" y="4357"/>
                  </a:lnTo>
                  <a:lnTo>
                    <a:pt x="13782" y="4271"/>
                  </a:lnTo>
                  <a:lnTo>
                    <a:pt x="13807" y="4218"/>
                  </a:lnTo>
                  <a:lnTo>
                    <a:pt x="13807" y="4045"/>
                  </a:lnTo>
                  <a:lnTo>
                    <a:pt x="13712" y="3856"/>
                  </a:lnTo>
                  <a:lnTo>
                    <a:pt x="13591" y="3672"/>
                  </a:lnTo>
                  <a:lnTo>
                    <a:pt x="13565" y="3732"/>
                  </a:lnTo>
                  <a:lnTo>
                    <a:pt x="13520" y="3849"/>
                  </a:lnTo>
                  <a:lnTo>
                    <a:pt x="13444" y="3760"/>
                  </a:lnTo>
                  <a:lnTo>
                    <a:pt x="13318" y="3730"/>
                  </a:lnTo>
                  <a:lnTo>
                    <a:pt x="13437" y="3714"/>
                  </a:lnTo>
                  <a:lnTo>
                    <a:pt x="13515" y="3704"/>
                  </a:lnTo>
                  <a:lnTo>
                    <a:pt x="13500" y="3611"/>
                  </a:lnTo>
                  <a:lnTo>
                    <a:pt x="13351" y="3581"/>
                  </a:lnTo>
                  <a:lnTo>
                    <a:pt x="13227" y="3600"/>
                  </a:lnTo>
                  <a:lnTo>
                    <a:pt x="13165" y="3640"/>
                  </a:lnTo>
                  <a:lnTo>
                    <a:pt x="13124" y="3601"/>
                  </a:lnTo>
                  <a:lnTo>
                    <a:pt x="13220" y="3546"/>
                  </a:lnTo>
                  <a:lnTo>
                    <a:pt x="13139" y="3521"/>
                  </a:lnTo>
                  <a:lnTo>
                    <a:pt x="13003" y="3531"/>
                  </a:lnTo>
                  <a:lnTo>
                    <a:pt x="13016" y="3477"/>
                  </a:lnTo>
                  <a:lnTo>
                    <a:pt x="12999" y="3414"/>
                  </a:lnTo>
                  <a:lnTo>
                    <a:pt x="12936" y="3384"/>
                  </a:lnTo>
                  <a:lnTo>
                    <a:pt x="12852" y="3405"/>
                  </a:lnTo>
                  <a:lnTo>
                    <a:pt x="12855" y="3320"/>
                  </a:lnTo>
                  <a:lnTo>
                    <a:pt x="12688" y="3327"/>
                  </a:lnTo>
                  <a:lnTo>
                    <a:pt x="12678" y="3285"/>
                  </a:lnTo>
                  <a:lnTo>
                    <a:pt x="12518" y="3255"/>
                  </a:lnTo>
                  <a:lnTo>
                    <a:pt x="12407" y="3290"/>
                  </a:lnTo>
                  <a:lnTo>
                    <a:pt x="12359" y="3225"/>
                  </a:lnTo>
                  <a:lnTo>
                    <a:pt x="12359" y="3176"/>
                  </a:lnTo>
                  <a:lnTo>
                    <a:pt x="12231" y="3186"/>
                  </a:lnTo>
                  <a:lnTo>
                    <a:pt x="12022" y="3144"/>
                  </a:lnTo>
                  <a:lnTo>
                    <a:pt x="11903" y="3101"/>
                  </a:lnTo>
                  <a:lnTo>
                    <a:pt x="11770" y="3049"/>
                  </a:lnTo>
                  <a:lnTo>
                    <a:pt x="11752" y="3101"/>
                  </a:lnTo>
                  <a:lnTo>
                    <a:pt x="11731" y="3022"/>
                  </a:lnTo>
                  <a:lnTo>
                    <a:pt x="11687" y="3004"/>
                  </a:lnTo>
                  <a:lnTo>
                    <a:pt x="11556" y="2901"/>
                  </a:lnTo>
                  <a:close/>
                  <a:moveTo>
                    <a:pt x="17467" y="2970"/>
                  </a:moveTo>
                  <a:lnTo>
                    <a:pt x="17550" y="3052"/>
                  </a:lnTo>
                  <a:lnTo>
                    <a:pt x="17607" y="3096"/>
                  </a:lnTo>
                  <a:lnTo>
                    <a:pt x="17678" y="3117"/>
                  </a:lnTo>
                  <a:lnTo>
                    <a:pt x="17680" y="3087"/>
                  </a:lnTo>
                  <a:lnTo>
                    <a:pt x="17567" y="3007"/>
                  </a:lnTo>
                  <a:lnTo>
                    <a:pt x="17467" y="2970"/>
                  </a:lnTo>
                  <a:close/>
                  <a:moveTo>
                    <a:pt x="16416" y="3091"/>
                  </a:moveTo>
                  <a:lnTo>
                    <a:pt x="16419" y="3176"/>
                  </a:lnTo>
                  <a:lnTo>
                    <a:pt x="16366" y="3178"/>
                  </a:lnTo>
                  <a:lnTo>
                    <a:pt x="16204" y="3168"/>
                  </a:lnTo>
                  <a:lnTo>
                    <a:pt x="16195" y="3213"/>
                  </a:lnTo>
                  <a:lnTo>
                    <a:pt x="16011" y="3220"/>
                  </a:lnTo>
                  <a:lnTo>
                    <a:pt x="16019" y="3293"/>
                  </a:lnTo>
                  <a:lnTo>
                    <a:pt x="15859" y="3183"/>
                  </a:lnTo>
                  <a:lnTo>
                    <a:pt x="15721" y="3124"/>
                  </a:lnTo>
                  <a:lnTo>
                    <a:pt x="15741" y="3203"/>
                  </a:lnTo>
                  <a:lnTo>
                    <a:pt x="15779" y="3283"/>
                  </a:lnTo>
                  <a:lnTo>
                    <a:pt x="15585" y="3154"/>
                  </a:lnTo>
                  <a:lnTo>
                    <a:pt x="15616" y="3243"/>
                  </a:lnTo>
                  <a:lnTo>
                    <a:pt x="15615" y="3295"/>
                  </a:lnTo>
                  <a:lnTo>
                    <a:pt x="15759" y="3392"/>
                  </a:lnTo>
                  <a:lnTo>
                    <a:pt x="15933" y="3476"/>
                  </a:lnTo>
                  <a:lnTo>
                    <a:pt x="16009" y="3467"/>
                  </a:lnTo>
                  <a:lnTo>
                    <a:pt x="16164" y="3518"/>
                  </a:lnTo>
                  <a:lnTo>
                    <a:pt x="16081" y="3449"/>
                  </a:lnTo>
                  <a:lnTo>
                    <a:pt x="16121" y="3441"/>
                  </a:lnTo>
                  <a:lnTo>
                    <a:pt x="16197" y="3494"/>
                  </a:lnTo>
                  <a:lnTo>
                    <a:pt x="16237" y="3491"/>
                  </a:lnTo>
                  <a:lnTo>
                    <a:pt x="16245" y="3407"/>
                  </a:lnTo>
                  <a:lnTo>
                    <a:pt x="16333" y="3389"/>
                  </a:lnTo>
                  <a:lnTo>
                    <a:pt x="16426" y="3434"/>
                  </a:lnTo>
                  <a:lnTo>
                    <a:pt x="16437" y="3548"/>
                  </a:lnTo>
                  <a:lnTo>
                    <a:pt x="16544" y="3603"/>
                  </a:lnTo>
                  <a:lnTo>
                    <a:pt x="16618" y="3593"/>
                  </a:lnTo>
                  <a:lnTo>
                    <a:pt x="16683" y="3699"/>
                  </a:lnTo>
                  <a:lnTo>
                    <a:pt x="16739" y="3700"/>
                  </a:lnTo>
                  <a:lnTo>
                    <a:pt x="16738" y="3580"/>
                  </a:lnTo>
                  <a:lnTo>
                    <a:pt x="16787" y="3670"/>
                  </a:lnTo>
                  <a:lnTo>
                    <a:pt x="16970" y="3866"/>
                  </a:lnTo>
                  <a:lnTo>
                    <a:pt x="16991" y="3834"/>
                  </a:lnTo>
                  <a:lnTo>
                    <a:pt x="16922" y="3747"/>
                  </a:lnTo>
                  <a:lnTo>
                    <a:pt x="16923" y="3675"/>
                  </a:lnTo>
                  <a:lnTo>
                    <a:pt x="16839" y="3588"/>
                  </a:lnTo>
                  <a:lnTo>
                    <a:pt x="16859" y="3561"/>
                  </a:lnTo>
                  <a:lnTo>
                    <a:pt x="16779" y="3400"/>
                  </a:lnTo>
                  <a:lnTo>
                    <a:pt x="16746" y="3290"/>
                  </a:lnTo>
                  <a:lnTo>
                    <a:pt x="16641" y="3186"/>
                  </a:lnTo>
                  <a:lnTo>
                    <a:pt x="16575" y="3189"/>
                  </a:lnTo>
                  <a:lnTo>
                    <a:pt x="16517" y="3132"/>
                  </a:lnTo>
                  <a:lnTo>
                    <a:pt x="16416" y="3091"/>
                  </a:lnTo>
                  <a:close/>
                  <a:moveTo>
                    <a:pt x="17756" y="3091"/>
                  </a:moveTo>
                  <a:lnTo>
                    <a:pt x="17701" y="3101"/>
                  </a:lnTo>
                  <a:lnTo>
                    <a:pt x="17766" y="3168"/>
                  </a:lnTo>
                  <a:lnTo>
                    <a:pt x="17789" y="3216"/>
                  </a:lnTo>
                  <a:lnTo>
                    <a:pt x="17847" y="3233"/>
                  </a:lnTo>
                  <a:lnTo>
                    <a:pt x="17990" y="3313"/>
                  </a:lnTo>
                  <a:lnTo>
                    <a:pt x="18001" y="3295"/>
                  </a:lnTo>
                  <a:lnTo>
                    <a:pt x="17938" y="3233"/>
                  </a:lnTo>
                  <a:lnTo>
                    <a:pt x="17922" y="3193"/>
                  </a:lnTo>
                  <a:lnTo>
                    <a:pt x="17756" y="3091"/>
                  </a:lnTo>
                  <a:close/>
                  <a:moveTo>
                    <a:pt x="14306" y="3488"/>
                  </a:moveTo>
                  <a:lnTo>
                    <a:pt x="14288" y="3575"/>
                  </a:lnTo>
                  <a:lnTo>
                    <a:pt x="14373" y="3695"/>
                  </a:lnTo>
                  <a:lnTo>
                    <a:pt x="14313" y="3747"/>
                  </a:lnTo>
                  <a:lnTo>
                    <a:pt x="14394" y="3868"/>
                  </a:lnTo>
                  <a:lnTo>
                    <a:pt x="14256" y="3906"/>
                  </a:lnTo>
                  <a:lnTo>
                    <a:pt x="14261" y="4000"/>
                  </a:lnTo>
                  <a:lnTo>
                    <a:pt x="14364" y="4085"/>
                  </a:lnTo>
                  <a:lnTo>
                    <a:pt x="14436" y="3985"/>
                  </a:lnTo>
                  <a:lnTo>
                    <a:pt x="14487" y="4003"/>
                  </a:lnTo>
                  <a:lnTo>
                    <a:pt x="14495" y="4120"/>
                  </a:lnTo>
                  <a:lnTo>
                    <a:pt x="14611" y="4030"/>
                  </a:lnTo>
                  <a:lnTo>
                    <a:pt x="14674" y="4120"/>
                  </a:lnTo>
                  <a:lnTo>
                    <a:pt x="14766" y="3976"/>
                  </a:lnTo>
                  <a:lnTo>
                    <a:pt x="14804" y="3908"/>
                  </a:lnTo>
                  <a:lnTo>
                    <a:pt x="14779" y="3843"/>
                  </a:lnTo>
                  <a:lnTo>
                    <a:pt x="14676" y="3626"/>
                  </a:lnTo>
                  <a:lnTo>
                    <a:pt x="14543" y="3508"/>
                  </a:lnTo>
                  <a:lnTo>
                    <a:pt x="14421" y="3534"/>
                  </a:lnTo>
                  <a:lnTo>
                    <a:pt x="14306" y="3488"/>
                  </a:lnTo>
                  <a:close/>
                  <a:moveTo>
                    <a:pt x="16286" y="3570"/>
                  </a:moveTo>
                  <a:lnTo>
                    <a:pt x="16200" y="3615"/>
                  </a:lnTo>
                  <a:lnTo>
                    <a:pt x="16215" y="3682"/>
                  </a:lnTo>
                  <a:lnTo>
                    <a:pt x="16298" y="3771"/>
                  </a:lnTo>
                  <a:lnTo>
                    <a:pt x="16432" y="3933"/>
                  </a:lnTo>
                  <a:lnTo>
                    <a:pt x="16588" y="3961"/>
                  </a:lnTo>
                  <a:lnTo>
                    <a:pt x="16757" y="4104"/>
                  </a:lnTo>
                  <a:lnTo>
                    <a:pt x="16771" y="3997"/>
                  </a:lnTo>
                  <a:lnTo>
                    <a:pt x="16661" y="3807"/>
                  </a:lnTo>
                  <a:lnTo>
                    <a:pt x="16512" y="3687"/>
                  </a:lnTo>
                  <a:lnTo>
                    <a:pt x="16403" y="3653"/>
                  </a:lnTo>
                  <a:lnTo>
                    <a:pt x="16286" y="3570"/>
                  </a:lnTo>
                  <a:close/>
                  <a:moveTo>
                    <a:pt x="10745" y="3658"/>
                  </a:moveTo>
                  <a:lnTo>
                    <a:pt x="10691" y="3667"/>
                  </a:lnTo>
                  <a:lnTo>
                    <a:pt x="10633" y="3685"/>
                  </a:lnTo>
                  <a:lnTo>
                    <a:pt x="10585" y="3697"/>
                  </a:lnTo>
                  <a:lnTo>
                    <a:pt x="10535" y="3709"/>
                  </a:lnTo>
                  <a:lnTo>
                    <a:pt x="10493" y="3755"/>
                  </a:lnTo>
                  <a:lnTo>
                    <a:pt x="10473" y="3745"/>
                  </a:lnTo>
                  <a:lnTo>
                    <a:pt x="10412" y="3774"/>
                  </a:lnTo>
                  <a:lnTo>
                    <a:pt x="10382" y="3801"/>
                  </a:lnTo>
                  <a:lnTo>
                    <a:pt x="10364" y="3832"/>
                  </a:lnTo>
                  <a:lnTo>
                    <a:pt x="10382" y="3915"/>
                  </a:lnTo>
                  <a:lnTo>
                    <a:pt x="10339" y="3881"/>
                  </a:lnTo>
                  <a:lnTo>
                    <a:pt x="10308" y="3881"/>
                  </a:lnTo>
                  <a:lnTo>
                    <a:pt x="10291" y="3945"/>
                  </a:lnTo>
                  <a:lnTo>
                    <a:pt x="10251" y="3980"/>
                  </a:lnTo>
                  <a:lnTo>
                    <a:pt x="10221" y="3990"/>
                  </a:lnTo>
                  <a:lnTo>
                    <a:pt x="10192" y="4027"/>
                  </a:lnTo>
                  <a:lnTo>
                    <a:pt x="10210" y="4077"/>
                  </a:lnTo>
                  <a:lnTo>
                    <a:pt x="10255" y="4115"/>
                  </a:lnTo>
                  <a:lnTo>
                    <a:pt x="10296" y="4172"/>
                  </a:lnTo>
                  <a:lnTo>
                    <a:pt x="10364" y="4213"/>
                  </a:lnTo>
                  <a:lnTo>
                    <a:pt x="10467" y="4176"/>
                  </a:lnTo>
                  <a:lnTo>
                    <a:pt x="10541" y="4174"/>
                  </a:lnTo>
                  <a:lnTo>
                    <a:pt x="10517" y="4243"/>
                  </a:lnTo>
                  <a:lnTo>
                    <a:pt x="10487" y="4233"/>
                  </a:lnTo>
                  <a:lnTo>
                    <a:pt x="10399" y="4248"/>
                  </a:lnTo>
                  <a:lnTo>
                    <a:pt x="10440" y="4323"/>
                  </a:lnTo>
                  <a:lnTo>
                    <a:pt x="10508" y="4370"/>
                  </a:lnTo>
                  <a:lnTo>
                    <a:pt x="10518" y="4425"/>
                  </a:lnTo>
                  <a:lnTo>
                    <a:pt x="10468" y="4477"/>
                  </a:lnTo>
                  <a:lnTo>
                    <a:pt x="10459" y="4544"/>
                  </a:lnTo>
                  <a:lnTo>
                    <a:pt x="10530" y="4559"/>
                  </a:lnTo>
                  <a:lnTo>
                    <a:pt x="10618" y="4646"/>
                  </a:lnTo>
                  <a:lnTo>
                    <a:pt x="10490" y="4604"/>
                  </a:lnTo>
                  <a:lnTo>
                    <a:pt x="10470" y="4620"/>
                  </a:lnTo>
                  <a:lnTo>
                    <a:pt x="10525" y="4730"/>
                  </a:lnTo>
                  <a:lnTo>
                    <a:pt x="10459" y="4782"/>
                  </a:lnTo>
                  <a:lnTo>
                    <a:pt x="10485" y="4857"/>
                  </a:lnTo>
                  <a:lnTo>
                    <a:pt x="10570" y="4847"/>
                  </a:lnTo>
                  <a:lnTo>
                    <a:pt x="10641" y="4852"/>
                  </a:lnTo>
                  <a:lnTo>
                    <a:pt x="10757" y="4794"/>
                  </a:lnTo>
                  <a:lnTo>
                    <a:pt x="10886" y="4804"/>
                  </a:lnTo>
                  <a:lnTo>
                    <a:pt x="10951" y="4675"/>
                  </a:lnTo>
                  <a:lnTo>
                    <a:pt x="10931" y="4640"/>
                  </a:lnTo>
                  <a:lnTo>
                    <a:pt x="10867" y="4668"/>
                  </a:lnTo>
                  <a:lnTo>
                    <a:pt x="10845" y="4636"/>
                  </a:lnTo>
                  <a:lnTo>
                    <a:pt x="10875" y="4573"/>
                  </a:lnTo>
                  <a:lnTo>
                    <a:pt x="10862" y="4509"/>
                  </a:lnTo>
                  <a:lnTo>
                    <a:pt x="10893" y="4447"/>
                  </a:lnTo>
                  <a:lnTo>
                    <a:pt x="10896" y="4383"/>
                  </a:lnTo>
                  <a:lnTo>
                    <a:pt x="10827" y="4323"/>
                  </a:lnTo>
                  <a:lnTo>
                    <a:pt x="10833" y="4290"/>
                  </a:lnTo>
                  <a:lnTo>
                    <a:pt x="10779" y="4288"/>
                  </a:lnTo>
                  <a:lnTo>
                    <a:pt x="10865" y="4236"/>
                  </a:lnTo>
                  <a:lnTo>
                    <a:pt x="10865" y="4199"/>
                  </a:lnTo>
                  <a:lnTo>
                    <a:pt x="10910" y="4149"/>
                  </a:lnTo>
                  <a:lnTo>
                    <a:pt x="10873" y="4017"/>
                  </a:lnTo>
                  <a:lnTo>
                    <a:pt x="10885" y="3958"/>
                  </a:lnTo>
                  <a:lnTo>
                    <a:pt x="10873" y="3851"/>
                  </a:lnTo>
                  <a:lnTo>
                    <a:pt x="10823" y="3878"/>
                  </a:lnTo>
                  <a:lnTo>
                    <a:pt x="10820" y="3839"/>
                  </a:lnTo>
                  <a:lnTo>
                    <a:pt x="10848" y="3784"/>
                  </a:lnTo>
                  <a:lnTo>
                    <a:pt x="10845" y="3702"/>
                  </a:lnTo>
                  <a:lnTo>
                    <a:pt x="10813" y="3670"/>
                  </a:lnTo>
                  <a:lnTo>
                    <a:pt x="10745" y="3658"/>
                  </a:lnTo>
                  <a:close/>
                  <a:moveTo>
                    <a:pt x="6437" y="3903"/>
                  </a:moveTo>
                  <a:lnTo>
                    <a:pt x="6384" y="3935"/>
                  </a:lnTo>
                  <a:lnTo>
                    <a:pt x="6407" y="3978"/>
                  </a:lnTo>
                  <a:lnTo>
                    <a:pt x="6437" y="4030"/>
                  </a:lnTo>
                  <a:lnTo>
                    <a:pt x="6493" y="4055"/>
                  </a:lnTo>
                  <a:lnTo>
                    <a:pt x="6518" y="4047"/>
                  </a:lnTo>
                  <a:lnTo>
                    <a:pt x="6546" y="3963"/>
                  </a:lnTo>
                  <a:lnTo>
                    <a:pt x="6535" y="3928"/>
                  </a:lnTo>
                  <a:lnTo>
                    <a:pt x="6526" y="3926"/>
                  </a:lnTo>
                  <a:lnTo>
                    <a:pt x="6437" y="3903"/>
                  </a:lnTo>
                  <a:close/>
                  <a:moveTo>
                    <a:pt x="10192" y="4127"/>
                  </a:moveTo>
                  <a:lnTo>
                    <a:pt x="10125" y="4144"/>
                  </a:lnTo>
                  <a:lnTo>
                    <a:pt x="10145" y="4177"/>
                  </a:lnTo>
                  <a:lnTo>
                    <a:pt x="10117" y="4193"/>
                  </a:lnTo>
                  <a:lnTo>
                    <a:pt x="10102" y="4243"/>
                  </a:lnTo>
                  <a:lnTo>
                    <a:pt x="10090" y="4315"/>
                  </a:lnTo>
                  <a:lnTo>
                    <a:pt x="10120" y="4383"/>
                  </a:lnTo>
                  <a:lnTo>
                    <a:pt x="10167" y="4430"/>
                  </a:lnTo>
                  <a:lnTo>
                    <a:pt x="10231" y="4420"/>
                  </a:lnTo>
                  <a:lnTo>
                    <a:pt x="10211" y="4467"/>
                  </a:lnTo>
                  <a:lnTo>
                    <a:pt x="10221" y="4524"/>
                  </a:lnTo>
                  <a:lnTo>
                    <a:pt x="10274" y="4583"/>
                  </a:lnTo>
                  <a:lnTo>
                    <a:pt x="10359" y="4589"/>
                  </a:lnTo>
                  <a:lnTo>
                    <a:pt x="10422" y="4566"/>
                  </a:lnTo>
                  <a:lnTo>
                    <a:pt x="10454" y="4434"/>
                  </a:lnTo>
                  <a:lnTo>
                    <a:pt x="10485" y="4377"/>
                  </a:lnTo>
                  <a:lnTo>
                    <a:pt x="10427" y="4338"/>
                  </a:lnTo>
                  <a:lnTo>
                    <a:pt x="10367" y="4243"/>
                  </a:lnTo>
                  <a:lnTo>
                    <a:pt x="10308" y="4224"/>
                  </a:lnTo>
                  <a:lnTo>
                    <a:pt x="10248" y="4203"/>
                  </a:lnTo>
                  <a:lnTo>
                    <a:pt x="10192" y="4127"/>
                  </a:lnTo>
                  <a:close/>
                  <a:moveTo>
                    <a:pt x="9797" y="4465"/>
                  </a:moveTo>
                  <a:lnTo>
                    <a:pt x="9797" y="4526"/>
                  </a:lnTo>
                  <a:lnTo>
                    <a:pt x="9840" y="4564"/>
                  </a:lnTo>
                  <a:lnTo>
                    <a:pt x="9802" y="4613"/>
                  </a:lnTo>
                  <a:lnTo>
                    <a:pt x="9886" y="4618"/>
                  </a:lnTo>
                  <a:lnTo>
                    <a:pt x="9953" y="4668"/>
                  </a:lnTo>
                  <a:lnTo>
                    <a:pt x="10019" y="4683"/>
                  </a:lnTo>
                  <a:lnTo>
                    <a:pt x="9999" y="4616"/>
                  </a:lnTo>
                  <a:lnTo>
                    <a:pt x="9966" y="4541"/>
                  </a:lnTo>
                  <a:lnTo>
                    <a:pt x="9866" y="4486"/>
                  </a:lnTo>
                  <a:lnTo>
                    <a:pt x="9797" y="4465"/>
                  </a:lnTo>
                  <a:close/>
                  <a:moveTo>
                    <a:pt x="10046" y="4524"/>
                  </a:moveTo>
                  <a:lnTo>
                    <a:pt x="10056" y="4591"/>
                  </a:lnTo>
                  <a:lnTo>
                    <a:pt x="10077" y="4650"/>
                  </a:lnTo>
                  <a:lnTo>
                    <a:pt x="10114" y="4683"/>
                  </a:lnTo>
                  <a:lnTo>
                    <a:pt x="10168" y="4645"/>
                  </a:lnTo>
                  <a:lnTo>
                    <a:pt x="10170" y="4584"/>
                  </a:lnTo>
                  <a:lnTo>
                    <a:pt x="10117" y="4534"/>
                  </a:lnTo>
                  <a:lnTo>
                    <a:pt x="10094" y="4526"/>
                  </a:lnTo>
                  <a:lnTo>
                    <a:pt x="10046" y="4524"/>
                  </a:lnTo>
                  <a:close/>
                  <a:moveTo>
                    <a:pt x="9571" y="4527"/>
                  </a:moveTo>
                  <a:lnTo>
                    <a:pt x="9525" y="4573"/>
                  </a:lnTo>
                  <a:lnTo>
                    <a:pt x="9520" y="4596"/>
                  </a:lnTo>
                  <a:lnTo>
                    <a:pt x="9583" y="4601"/>
                  </a:lnTo>
                  <a:lnTo>
                    <a:pt x="9634" y="4573"/>
                  </a:lnTo>
                  <a:lnTo>
                    <a:pt x="9589" y="4537"/>
                  </a:lnTo>
                  <a:lnTo>
                    <a:pt x="9571" y="4527"/>
                  </a:lnTo>
                  <a:close/>
                  <a:moveTo>
                    <a:pt x="9561" y="4641"/>
                  </a:moveTo>
                  <a:lnTo>
                    <a:pt x="9502" y="4653"/>
                  </a:lnTo>
                  <a:lnTo>
                    <a:pt x="9460" y="4700"/>
                  </a:lnTo>
                  <a:lnTo>
                    <a:pt x="9510" y="4759"/>
                  </a:lnTo>
                  <a:lnTo>
                    <a:pt x="9593" y="4718"/>
                  </a:lnTo>
                  <a:lnTo>
                    <a:pt x="9613" y="4670"/>
                  </a:lnTo>
                  <a:lnTo>
                    <a:pt x="9561" y="4641"/>
                  </a:lnTo>
                  <a:close/>
                  <a:moveTo>
                    <a:pt x="10230" y="4675"/>
                  </a:moveTo>
                  <a:lnTo>
                    <a:pt x="10150" y="4683"/>
                  </a:lnTo>
                  <a:lnTo>
                    <a:pt x="10167" y="4727"/>
                  </a:lnTo>
                  <a:lnTo>
                    <a:pt x="10245" y="4727"/>
                  </a:lnTo>
                  <a:lnTo>
                    <a:pt x="10263" y="4720"/>
                  </a:lnTo>
                  <a:lnTo>
                    <a:pt x="10264" y="4702"/>
                  </a:lnTo>
                  <a:lnTo>
                    <a:pt x="10230" y="4675"/>
                  </a:lnTo>
                  <a:close/>
                  <a:moveTo>
                    <a:pt x="9351" y="4702"/>
                  </a:moveTo>
                  <a:lnTo>
                    <a:pt x="9289" y="4717"/>
                  </a:lnTo>
                  <a:lnTo>
                    <a:pt x="9228" y="4703"/>
                  </a:lnTo>
                  <a:lnTo>
                    <a:pt x="9110" y="4790"/>
                  </a:lnTo>
                  <a:lnTo>
                    <a:pt x="8994" y="4894"/>
                  </a:lnTo>
                  <a:lnTo>
                    <a:pt x="9041" y="4943"/>
                  </a:lnTo>
                  <a:lnTo>
                    <a:pt x="9120" y="4933"/>
                  </a:lnTo>
                  <a:lnTo>
                    <a:pt x="9221" y="4877"/>
                  </a:lnTo>
                  <a:lnTo>
                    <a:pt x="9264" y="4876"/>
                  </a:lnTo>
                  <a:lnTo>
                    <a:pt x="9313" y="4824"/>
                  </a:lnTo>
                  <a:lnTo>
                    <a:pt x="9351" y="4702"/>
                  </a:lnTo>
                  <a:close/>
                  <a:moveTo>
                    <a:pt x="10152" y="4792"/>
                  </a:moveTo>
                  <a:lnTo>
                    <a:pt x="10143" y="4861"/>
                  </a:lnTo>
                  <a:lnTo>
                    <a:pt x="10201" y="4906"/>
                  </a:lnTo>
                  <a:lnTo>
                    <a:pt x="10296" y="4914"/>
                  </a:lnTo>
                  <a:lnTo>
                    <a:pt x="10356" y="4980"/>
                  </a:lnTo>
                  <a:lnTo>
                    <a:pt x="10379" y="5058"/>
                  </a:lnTo>
                  <a:lnTo>
                    <a:pt x="10414" y="5147"/>
                  </a:lnTo>
                  <a:lnTo>
                    <a:pt x="10558" y="5175"/>
                  </a:lnTo>
                  <a:lnTo>
                    <a:pt x="10644" y="5179"/>
                  </a:lnTo>
                  <a:lnTo>
                    <a:pt x="10745" y="5154"/>
                  </a:lnTo>
                  <a:lnTo>
                    <a:pt x="10875" y="5092"/>
                  </a:lnTo>
                  <a:lnTo>
                    <a:pt x="10944" y="5093"/>
                  </a:lnTo>
                  <a:lnTo>
                    <a:pt x="11001" y="5038"/>
                  </a:lnTo>
                  <a:lnTo>
                    <a:pt x="11011" y="4986"/>
                  </a:lnTo>
                  <a:lnTo>
                    <a:pt x="10969" y="4926"/>
                  </a:lnTo>
                  <a:lnTo>
                    <a:pt x="10895" y="4882"/>
                  </a:lnTo>
                  <a:lnTo>
                    <a:pt x="10818" y="4894"/>
                  </a:lnTo>
                  <a:lnTo>
                    <a:pt x="10734" y="4933"/>
                  </a:lnTo>
                  <a:lnTo>
                    <a:pt x="10674" y="4985"/>
                  </a:lnTo>
                  <a:lnTo>
                    <a:pt x="10601" y="4986"/>
                  </a:lnTo>
                  <a:lnTo>
                    <a:pt x="10538" y="4993"/>
                  </a:lnTo>
                  <a:lnTo>
                    <a:pt x="10498" y="4959"/>
                  </a:lnTo>
                  <a:lnTo>
                    <a:pt x="10437" y="4933"/>
                  </a:lnTo>
                  <a:lnTo>
                    <a:pt x="10432" y="4871"/>
                  </a:lnTo>
                  <a:lnTo>
                    <a:pt x="10382" y="4824"/>
                  </a:lnTo>
                  <a:lnTo>
                    <a:pt x="10296" y="4839"/>
                  </a:lnTo>
                  <a:lnTo>
                    <a:pt x="10240" y="4792"/>
                  </a:lnTo>
                  <a:lnTo>
                    <a:pt x="10152" y="4792"/>
                  </a:lnTo>
                  <a:close/>
                  <a:moveTo>
                    <a:pt x="9599" y="4866"/>
                  </a:moveTo>
                  <a:lnTo>
                    <a:pt x="9551" y="4924"/>
                  </a:lnTo>
                  <a:lnTo>
                    <a:pt x="9596" y="5087"/>
                  </a:lnTo>
                  <a:lnTo>
                    <a:pt x="9515" y="5068"/>
                  </a:lnTo>
                  <a:lnTo>
                    <a:pt x="9449" y="4964"/>
                  </a:lnTo>
                  <a:lnTo>
                    <a:pt x="9336" y="4894"/>
                  </a:lnTo>
                  <a:lnTo>
                    <a:pt x="9283" y="4934"/>
                  </a:lnTo>
                  <a:lnTo>
                    <a:pt x="9178" y="5085"/>
                  </a:lnTo>
                  <a:lnTo>
                    <a:pt x="9236" y="5124"/>
                  </a:lnTo>
                  <a:lnTo>
                    <a:pt x="9458" y="5129"/>
                  </a:lnTo>
                  <a:lnTo>
                    <a:pt x="9342" y="5192"/>
                  </a:lnTo>
                  <a:lnTo>
                    <a:pt x="9339" y="5247"/>
                  </a:lnTo>
                  <a:lnTo>
                    <a:pt x="9415" y="5251"/>
                  </a:lnTo>
                  <a:lnTo>
                    <a:pt x="9553" y="5189"/>
                  </a:lnTo>
                  <a:lnTo>
                    <a:pt x="9724" y="5169"/>
                  </a:lnTo>
                  <a:lnTo>
                    <a:pt x="9757" y="5090"/>
                  </a:lnTo>
                  <a:lnTo>
                    <a:pt x="9754" y="5008"/>
                  </a:lnTo>
                  <a:lnTo>
                    <a:pt x="9706" y="5000"/>
                  </a:lnTo>
                  <a:lnTo>
                    <a:pt x="9661" y="5026"/>
                  </a:lnTo>
                  <a:lnTo>
                    <a:pt x="9649" y="4966"/>
                  </a:lnTo>
                  <a:lnTo>
                    <a:pt x="9643" y="4887"/>
                  </a:lnTo>
                  <a:lnTo>
                    <a:pt x="9599" y="4866"/>
                  </a:lnTo>
                  <a:close/>
                  <a:moveTo>
                    <a:pt x="10084" y="4872"/>
                  </a:moveTo>
                  <a:lnTo>
                    <a:pt x="10082" y="4894"/>
                  </a:lnTo>
                  <a:lnTo>
                    <a:pt x="10019" y="4889"/>
                  </a:lnTo>
                  <a:lnTo>
                    <a:pt x="9954" y="4949"/>
                  </a:lnTo>
                  <a:lnTo>
                    <a:pt x="9906" y="4946"/>
                  </a:lnTo>
                  <a:lnTo>
                    <a:pt x="9911" y="5073"/>
                  </a:lnTo>
                  <a:lnTo>
                    <a:pt x="9988" y="5057"/>
                  </a:lnTo>
                  <a:lnTo>
                    <a:pt x="9991" y="5154"/>
                  </a:lnTo>
                  <a:lnTo>
                    <a:pt x="10046" y="5179"/>
                  </a:lnTo>
                  <a:lnTo>
                    <a:pt x="10127" y="5155"/>
                  </a:lnTo>
                  <a:lnTo>
                    <a:pt x="10135" y="5030"/>
                  </a:lnTo>
                  <a:lnTo>
                    <a:pt x="10125" y="4944"/>
                  </a:lnTo>
                  <a:lnTo>
                    <a:pt x="10084" y="4872"/>
                  </a:lnTo>
                  <a:close/>
                  <a:moveTo>
                    <a:pt x="10271" y="5030"/>
                  </a:moveTo>
                  <a:lnTo>
                    <a:pt x="10210" y="5083"/>
                  </a:lnTo>
                  <a:lnTo>
                    <a:pt x="10195" y="5160"/>
                  </a:lnTo>
                  <a:lnTo>
                    <a:pt x="10261" y="5197"/>
                  </a:lnTo>
                  <a:lnTo>
                    <a:pt x="10336" y="5201"/>
                  </a:lnTo>
                  <a:lnTo>
                    <a:pt x="10351" y="5132"/>
                  </a:lnTo>
                  <a:lnTo>
                    <a:pt x="10323" y="5082"/>
                  </a:lnTo>
                  <a:lnTo>
                    <a:pt x="10271" y="5030"/>
                  </a:lnTo>
                  <a:close/>
                  <a:moveTo>
                    <a:pt x="5418" y="5053"/>
                  </a:moveTo>
                  <a:lnTo>
                    <a:pt x="5359" y="5090"/>
                  </a:lnTo>
                  <a:lnTo>
                    <a:pt x="5352" y="5114"/>
                  </a:lnTo>
                  <a:lnTo>
                    <a:pt x="5389" y="5157"/>
                  </a:lnTo>
                  <a:lnTo>
                    <a:pt x="5374" y="5199"/>
                  </a:lnTo>
                  <a:lnTo>
                    <a:pt x="5365" y="5266"/>
                  </a:lnTo>
                  <a:lnTo>
                    <a:pt x="5423" y="5284"/>
                  </a:lnTo>
                  <a:lnTo>
                    <a:pt x="5443" y="5276"/>
                  </a:lnTo>
                  <a:lnTo>
                    <a:pt x="5430" y="5206"/>
                  </a:lnTo>
                  <a:lnTo>
                    <a:pt x="5443" y="5132"/>
                  </a:lnTo>
                  <a:lnTo>
                    <a:pt x="5408" y="5109"/>
                  </a:lnTo>
                  <a:lnTo>
                    <a:pt x="5418" y="5053"/>
                  </a:lnTo>
                  <a:close/>
                  <a:moveTo>
                    <a:pt x="11192" y="5155"/>
                  </a:moveTo>
                  <a:lnTo>
                    <a:pt x="11071" y="5177"/>
                  </a:lnTo>
                  <a:lnTo>
                    <a:pt x="11051" y="5194"/>
                  </a:lnTo>
                  <a:lnTo>
                    <a:pt x="11074" y="5253"/>
                  </a:lnTo>
                  <a:lnTo>
                    <a:pt x="11168" y="5318"/>
                  </a:lnTo>
                  <a:lnTo>
                    <a:pt x="11188" y="5323"/>
                  </a:lnTo>
                  <a:lnTo>
                    <a:pt x="11235" y="5281"/>
                  </a:lnTo>
                  <a:lnTo>
                    <a:pt x="11291" y="5266"/>
                  </a:lnTo>
                  <a:lnTo>
                    <a:pt x="11347" y="5249"/>
                  </a:lnTo>
                  <a:lnTo>
                    <a:pt x="11321" y="5209"/>
                  </a:lnTo>
                  <a:lnTo>
                    <a:pt x="11192" y="5155"/>
                  </a:lnTo>
                  <a:close/>
                  <a:moveTo>
                    <a:pt x="8782" y="5164"/>
                  </a:moveTo>
                  <a:lnTo>
                    <a:pt x="8790" y="5274"/>
                  </a:lnTo>
                  <a:lnTo>
                    <a:pt x="8702" y="5371"/>
                  </a:lnTo>
                  <a:lnTo>
                    <a:pt x="8604" y="5495"/>
                  </a:lnTo>
                  <a:lnTo>
                    <a:pt x="8565" y="5544"/>
                  </a:lnTo>
                  <a:lnTo>
                    <a:pt x="8659" y="5664"/>
                  </a:lnTo>
                  <a:lnTo>
                    <a:pt x="8662" y="5745"/>
                  </a:lnTo>
                  <a:lnTo>
                    <a:pt x="8843" y="5695"/>
                  </a:lnTo>
                  <a:lnTo>
                    <a:pt x="8866" y="5624"/>
                  </a:lnTo>
                  <a:lnTo>
                    <a:pt x="8971" y="5519"/>
                  </a:lnTo>
                  <a:lnTo>
                    <a:pt x="9137" y="5423"/>
                  </a:lnTo>
                  <a:lnTo>
                    <a:pt x="9215" y="5392"/>
                  </a:lnTo>
                  <a:lnTo>
                    <a:pt x="9175" y="5313"/>
                  </a:lnTo>
                  <a:lnTo>
                    <a:pt x="9138" y="5258"/>
                  </a:lnTo>
                  <a:lnTo>
                    <a:pt x="9014" y="5226"/>
                  </a:lnTo>
                  <a:lnTo>
                    <a:pt x="8954" y="5177"/>
                  </a:lnTo>
                  <a:lnTo>
                    <a:pt x="8782" y="5164"/>
                  </a:lnTo>
                  <a:close/>
                  <a:moveTo>
                    <a:pt x="10973" y="5209"/>
                  </a:moveTo>
                  <a:lnTo>
                    <a:pt x="10868" y="5311"/>
                  </a:lnTo>
                  <a:lnTo>
                    <a:pt x="10865" y="5455"/>
                  </a:lnTo>
                  <a:lnTo>
                    <a:pt x="10789" y="5363"/>
                  </a:lnTo>
                  <a:lnTo>
                    <a:pt x="10792" y="5247"/>
                  </a:lnTo>
                  <a:lnTo>
                    <a:pt x="10672" y="5323"/>
                  </a:lnTo>
                  <a:lnTo>
                    <a:pt x="10636" y="5402"/>
                  </a:lnTo>
                  <a:lnTo>
                    <a:pt x="10631" y="5559"/>
                  </a:lnTo>
                  <a:lnTo>
                    <a:pt x="10692" y="5725"/>
                  </a:lnTo>
                  <a:lnTo>
                    <a:pt x="10777" y="5708"/>
                  </a:lnTo>
                  <a:lnTo>
                    <a:pt x="10735" y="5798"/>
                  </a:lnTo>
                  <a:lnTo>
                    <a:pt x="10802" y="5847"/>
                  </a:lnTo>
                  <a:lnTo>
                    <a:pt x="10910" y="5850"/>
                  </a:lnTo>
                  <a:lnTo>
                    <a:pt x="11059" y="5867"/>
                  </a:lnTo>
                  <a:lnTo>
                    <a:pt x="11298" y="5840"/>
                  </a:lnTo>
                  <a:lnTo>
                    <a:pt x="11401" y="5783"/>
                  </a:lnTo>
                  <a:lnTo>
                    <a:pt x="11410" y="5725"/>
                  </a:lnTo>
                  <a:lnTo>
                    <a:pt x="11483" y="5763"/>
                  </a:lnTo>
                  <a:lnTo>
                    <a:pt x="11540" y="5753"/>
                  </a:lnTo>
                  <a:lnTo>
                    <a:pt x="11654" y="5829"/>
                  </a:lnTo>
                  <a:lnTo>
                    <a:pt x="11636" y="5884"/>
                  </a:lnTo>
                  <a:lnTo>
                    <a:pt x="11790" y="5891"/>
                  </a:lnTo>
                  <a:lnTo>
                    <a:pt x="11928" y="5927"/>
                  </a:lnTo>
                  <a:lnTo>
                    <a:pt x="11983" y="5971"/>
                  </a:lnTo>
                  <a:lnTo>
                    <a:pt x="12041" y="6033"/>
                  </a:lnTo>
                  <a:lnTo>
                    <a:pt x="12042" y="6227"/>
                  </a:lnTo>
                  <a:lnTo>
                    <a:pt x="12062" y="6318"/>
                  </a:lnTo>
                  <a:lnTo>
                    <a:pt x="12115" y="6366"/>
                  </a:lnTo>
                  <a:lnTo>
                    <a:pt x="11981" y="6446"/>
                  </a:lnTo>
                  <a:lnTo>
                    <a:pt x="11847" y="6500"/>
                  </a:lnTo>
                  <a:lnTo>
                    <a:pt x="11853" y="6641"/>
                  </a:lnTo>
                  <a:lnTo>
                    <a:pt x="11943" y="6676"/>
                  </a:lnTo>
                  <a:lnTo>
                    <a:pt x="12145" y="6567"/>
                  </a:lnTo>
                  <a:lnTo>
                    <a:pt x="12120" y="6518"/>
                  </a:lnTo>
                  <a:lnTo>
                    <a:pt x="12266" y="6555"/>
                  </a:lnTo>
                  <a:lnTo>
                    <a:pt x="12422" y="6591"/>
                  </a:lnTo>
                  <a:lnTo>
                    <a:pt x="12422" y="6647"/>
                  </a:lnTo>
                  <a:lnTo>
                    <a:pt x="12557" y="6686"/>
                  </a:lnTo>
                  <a:lnTo>
                    <a:pt x="12770" y="6703"/>
                  </a:lnTo>
                  <a:lnTo>
                    <a:pt x="13009" y="6659"/>
                  </a:lnTo>
                  <a:lnTo>
                    <a:pt x="12961" y="6611"/>
                  </a:lnTo>
                  <a:lnTo>
                    <a:pt x="12824" y="6557"/>
                  </a:lnTo>
                  <a:lnTo>
                    <a:pt x="12638" y="6472"/>
                  </a:lnTo>
                  <a:lnTo>
                    <a:pt x="12895" y="6505"/>
                  </a:lnTo>
                  <a:lnTo>
                    <a:pt x="13013" y="6497"/>
                  </a:lnTo>
                  <a:lnTo>
                    <a:pt x="12958" y="6371"/>
                  </a:lnTo>
                  <a:lnTo>
                    <a:pt x="12807" y="6246"/>
                  </a:lnTo>
                  <a:lnTo>
                    <a:pt x="12752" y="6219"/>
                  </a:lnTo>
                  <a:lnTo>
                    <a:pt x="12615" y="6197"/>
                  </a:lnTo>
                  <a:lnTo>
                    <a:pt x="12485" y="6143"/>
                  </a:lnTo>
                  <a:lnTo>
                    <a:pt x="12435" y="6051"/>
                  </a:lnTo>
                  <a:lnTo>
                    <a:pt x="12503" y="5988"/>
                  </a:lnTo>
                  <a:lnTo>
                    <a:pt x="12706" y="6080"/>
                  </a:lnTo>
                  <a:lnTo>
                    <a:pt x="12830" y="6098"/>
                  </a:lnTo>
                  <a:lnTo>
                    <a:pt x="12804" y="5859"/>
                  </a:lnTo>
                  <a:lnTo>
                    <a:pt x="12741" y="5745"/>
                  </a:lnTo>
                  <a:lnTo>
                    <a:pt x="12641" y="5792"/>
                  </a:lnTo>
                  <a:lnTo>
                    <a:pt x="12455" y="5706"/>
                  </a:lnTo>
                  <a:lnTo>
                    <a:pt x="12339" y="5725"/>
                  </a:lnTo>
                  <a:lnTo>
                    <a:pt x="12135" y="5698"/>
                  </a:lnTo>
                  <a:lnTo>
                    <a:pt x="12190" y="5574"/>
                  </a:lnTo>
                  <a:lnTo>
                    <a:pt x="12039" y="5462"/>
                  </a:lnTo>
                  <a:lnTo>
                    <a:pt x="11951" y="5427"/>
                  </a:lnTo>
                  <a:lnTo>
                    <a:pt x="11784" y="5430"/>
                  </a:lnTo>
                  <a:lnTo>
                    <a:pt x="11668" y="5358"/>
                  </a:lnTo>
                  <a:lnTo>
                    <a:pt x="11590" y="5435"/>
                  </a:lnTo>
                  <a:lnTo>
                    <a:pt x="11545" y="5371"/>
                  </a:lnTo>
                  <a:lnTo>
                    <a:pt x="11430" y="5326"/>
                  </a:lnTo>
                  <a:lnTo>
                    <a:pt x="11275" y="5291"/>
                  </a:lnTo>
                  <a:lnTo>
                    <a:pt x="11256" y="5371"/>
                  </a:lnTo>
                  <a:lnTo>
                    <a:pt x="11170" y="5453"/>
                  </a:lnTo>
                  <a:lnTo>
                    <a:pt x="11132" y="5346"/>
                  </a:lnTo>
                  <a:lnTo>
                    <a:pt x="10973" y="5209"/>
                  </a:lnTo>
                  <a:close/>
                  <a:moveTo>
                    <a:pt x="10440" y="5268"/>
                  </a:moveTo>
                  <a:lnTo>
                    <a:pt x="10331" y="5278"/>
                  </a:lnTo>
                  <a:lnTo>
                    <a:pt x="10286" y="5331"/>
                  </a:lnTo>
                  <a:lnTo>
                    <a:pt x="10268" y="5405"/>
                  </a:lnTo>
                  <a:lnTo>
                    <a:pt x="10279" y="5489"/>
                  </a:lnTo>
                  <a:lnTo>
                    <a:pt x="10336" y="5634"/>
                  </a:lnTo>
                  <a:lnTo>
                    <a:pt x="10404" y="5633"/>
                  </a:lnTo>
                  <a:lnTo>
                    <a:pt x="10442" y="5497"/>
                  </a:lnTo>
                  <a:lnTo>
                    <a:pt x="10502" y="5453"/>
                  </a:lnTo>
                  <a:lnTo>
                    <a:pt x="10548" y="5291"/>
                  </a:lnTo>
                  <a:lnTo>
                    <a:pt x="10440" y="5268"/>
                  </a:lnTo>
                  <a:close/>
                  <a:moveTo>
                    <a:pt x="10029" y="5356"/>
                  </a:moveTo>
                  <a:lnTo>
                    <a:pt x="9969" y="5442"/>
                  </a:lnTo>
                  <a:lnTo>
                    <a:pt x="10036" y="5551"/>
                  </a:lnTo>
                  <a:lnTo>
                    <a:pt x="9920" y="5534"/>
                  </a:lnTo>
                  <a:lnTo>
                    <a:pt x="9918" y="5589"/>
                  </a:lnTo>
                  <a:lnTo>
                    <a:pt x="10070" y="5715"/>
                  </a:lnTo>
                  <a:lnTo>
                    <a:pt x="10115" y="5778"/>
                  </a:lnTo>
                  <a:lnTo>
                    <a:pt x="10177" y="5788"/>
                  </a:lnTo>
                  <a:lnTo>
                    <a:pt x="10268" y="5711"/>
                  </a:lnTo>
                  <a:lnTo>
                    <a:pt x="10260" y="5557"/>
                  </a:lnTo>
                  <a:lnTo>
                    <a:pt x="10165" y="5492"/>
                  </a:lnTo>
                  <a:lnTo>
                    <a:pt x="10208" y="5407"/>
                  </a:lnTo>
                  <a:lnTo>
                    <a:pt x="10188" y="5358"/>
                  </a:lnTo>
                  <a:lnTo>
                    <a:pt x="10095" y="5388"/>
                  </a:lnTo>
                  <a:lnTo>
                    <a:pt x="10029" y="5356"/>
                  </a:lnTo>
                  <a:close/>
                  <a:moveTo>
                    <a:pt x="9767" y="5400"/>
                  </a:moveTo>
                  <a:lnTo>
                    <a:pt x="9694" y="5405"/>
                  </a:lnTo>
                  <a:lnTo>
                    <a:pt x="9674" y="5428"/>
                  </a:lnTo>
                  <a:lnTo>
                    <a:pt x="9755" y="5549"/>
                  </a:lnTo>
                  <a:lnTo>
                    <a:pt x="9807" y="5437"/>
                  </a:lnTo>
                  <a:lnTo>
                    <a:pt x="9767" y="5400"/>
                  </a:lnTo>
                  <a:close/>
                  <a:moveTo>
                    <a:pt x="9225" y="5420"/>
                  </a:moveTo>
                  <a:lnTo>
                    <a:pt x="9054" y="5500"/>
                  </a:lnTo>
                  <a:lnTo>
                    <a:pt x="8997" y="5562"/>
                  </a:lnTo>
                  <a:lnTo>
                    <a:pt x="8913" y="5680"/>
                  </a:lnTo>
                  <a:lnTo>
                    <a:pt x="9002" y="5741"/>
                  </a:lnTo>
                  <a:lnTo>
                    <a:pt x="9095" y="5753"/>
                  </a:lnTo>
                  <a:lnTo>
                    <a:pt x="8939" y="5800"/>
                  </a:lnTo>
                  <a:lnTo>
                    <a:pt x="8954" y="5869"/>
                  </a:lnTo>
                  <a:lnTo>
                    <a:pt x="9041" y="5886"/>
                  </a:lnTo>
                  <a:lnTo>
                    <a:pt x="9177" y="5889"/>
                  </a:lnTo>
                  <a:lnTo>
                    <a:pt x="9291" y="5942"/>
                  </a:lnTo>
                  <a:lnTo>
                    <a:pt x="9203" y="5964"/>
                  </a:lnTo>
                  <a:lnTo>
                    <a:pt x="9115" y="5946"/>
                  </a:lnTo>
                  <a:lnTo>
                    <a:pt x="9011" y="5961"/>
                  </a:lnTo>
                  <a:lnTo>
                    <a:pt x="8964" y="5974"/>
                  </a:lnTo>
                  <a:lnTo>
                    <a:pt x="9012" y="6123"/>
                  </a:lnTo>
                  <a:lnTo>
                    <a:pt x="9075" y="6112"/>
                  </a:lnTo>
                  <a:lnTo>
                    <a:pt x="9157" y="6170"/>
                  </a:lnTo>
                  <a:lnTo>
                    <a:pt x="9178" y="6256"/>
                  </a:lnTo>
                  <a:lnTo>
                    <a:pt x="9273" y="6252"/>
                  </a:lnTo>
                  <a:lnTo>
                    <a:pt x="9482" y="6235"/>
                  </a:lnTo>
                  <a:lnTo>
                    <a:pt x="9614" y="6180"/>
                  </a:lnTo>
                  <a:lnTo>
                    <a:pt x="9694" y="6172"/>
                  </a:lnTo>
                  <a:lnTo>
                    <a:pt x="9810" y="6219"/>
                  </a:lnTo>
                  <a:lnTo>
                    <a:pt x="9934" y="6244"/>
                  </a:lnTo>
                  <a:lnTo>
                    <a:pt x="9956" y="6179"/>
                  </a:lnTo>
                  <a:lnTo>
                    <a:pt x="9913" y="6112"/>
                  </a:lnTo>
                  <a:lnTo>
                    <a:pt x="10022" y="6093"/>
                  </a:lnTo>
                  <a:lnTo>
                    <a:pt x="10026" y="6016"/>
                  </a:lnTo>
                  <a:lnTo>
                    <a:pt x="9906" y="5937"/>
                  </a:lnTo>
                  <a:lnTo>
                    <a:pt x="9800" y="5854"/>
                  </a:lnTo>
                  <a:lnTo>
                    <a:pt x="9784" y="5731"/>
                  </a:lnTo>
                  <a:lnTo>
                    <a:pt x="9752" y="5564"/>
                  </a:lnTo>
                  <a:lnTo>
                    <a:pt x="9694" y="5494"/>
                  </a:lnTo>
                  <a:lnTo>
                    <a:pt x="9641" y="5465"/>
                  </a:lnTo>
                  <a:lnTo>
                    <a:pt x="9589" y="5489"/>
                  </a:lnTo>
                  <a:lnTo>
                    <a:pt x="9614" y="5666"/>
                  </a:lnTo>
                  <a:lnTo>
                    <a:pt x="9580" y="5736"/>
                  </a:lnTo>
                  <a:lnTo>
                    <a:pt x="9548" y="5566"/>
                  </a:lnTo>
                  <a:lnTo>
                    <a:pt x="9503" y="5507"/>
                  </a:lnTo>
                  <a:lnTo>
                    <a:pt x="9427" y="5589"/>
                  </a:lnTo>
                  <a:lnTo>
                    <a:pt x="9362" y="5497"/>
                  </a:lnTo>
                  <a:lnTo>
                    <a:pt x="9230" y="5536"/>
                  </a:lnTo>
                  <a:lnTo>
                    <a:pt x="9273" y="5458"/>
                  </a:lnTo>
                  <a:lnTo>
                    <a:pt x="9225" y="5420"/>
                  </a:lnTo>
                  <a:close/>
                  <a:moveTo>
                    <a:pt x="5030" y="5715"/>
                  </a:moveTo>
                  <a:lnTo>
                    <a:pt x="5015" y="5785"/>
                  </a:lnTo>
                  <a:lnTo>
                    <a:pt x="5015" y="5847"/>
                  </a:lnTo>
                  <a:lnTo>
                    <a:pt x="5065" y="5865"/>
                  </a:lnTo>
                  <a:lnTo>
                    <a:pt x="5115" y="5810"/>
                  </a:lnTo>
                  <a:lnTo>
                    <a:pt x="5095" y="5753"/>
                  </a:lnTo>
                  <a:lnTo>
                    <a:pt x="5030" y="5715"/>
                  </a:lnTo>
                  <a:close/>
                  <a:moveTo>
                    <a:pt x="11747" y="5959"/>
                  </a:moveTo>
                  <a:lnTo>
                    <a:pt x="11699" y="6004"/>
                  </a:lnTo>
                  <a:lnTo>
                    <a:pt x="11716" y="6105"/>
                  </a:lnTo>
                  <a:lnTo>
                    <a:pt x="11772" y="6180"/>
                  </a:lnTo>
                  <a:lnTo>
                    <a:pt x="11842" y="6143"/>
                  </a:lnTo>
                  <a:lnTo>
                    <a:pt x="11860" y="6078"/>
                  </a:lnTo>
                  <a:lnTo>
                    <a:pt x="11857" y="6053"/>
                  </a:lnTo>
                  <a:lnTo>
                    <a:pt x="11818" y="5984"/>
                  </a:lnTo>
                  <a:lnTo>
                    <a:pt x="11747" y="5959"/>
                  </a:lnTo>
                  <a:close/>
                  <a:moveTo>
                    <a:pt x="10203" y="5983"/>
                  </a:moveTo>
                  <a:lnTo>
                    <a:pt x="10165" y="6061"/>
                  </a:lnTo>
                  <a:lnTo>
                    <a:pt x="10110" y="6120"/>
                  </a:lnTo>
                  <a:lnTo>
                    <a:pt x="10208" y="6192"/>
                  </a:lnTo>
                  <a:lnTo>
                    <a:pt x="10263" y="6169"/>
                  </a:lnTo>
                  <a:lnTo>
                    <a:pt x="10361" y="6212"/>
                  </a:lnTo>
                  <a:lnTo>
                    <a:pt x="10396" y="6145"/>
                  </a:lnTo>
                  <a:lnTo>
                    <a:pt x="10346" y="6083"/>
                  </a:lnTo>
                  <a:lnTo>
                    <a:pt x="10321" y="6053"/>
                  </a:lnTo>
                  <a:lnTo>
                    <a:pt x="10278" y="6026"/>
                  </a:lnTo>
                  <a:lnTo>
                    <a:pt x="10203" y="5983"/>
                  </a:lnTo>
                  <a:close/>
                  <a:moveTo>
                    <a:pt x="11228" y="6606"/>
                  </a:moveTo>
                  <a:lnTo>
                    <a:pt x="11250" y="6771"/>
                  </a:lnTo>
                  <a:lnTo>
                    <a:pt x="11281" y="6912"/>
                  </a:lnTo>
                  <a:lnTo>
                    <a:pt x="11235" y="7016"/>
                  </a:lnTo>
                  <a:lnTo>
                    <a:pt x="11341" y="6972"/>
                  </a:lnTo>
                  <a:lnTo>
                    <a:pt x="11401" y="7069"/>
                  </a:lnTo>
                  <a:lnTo>
                    <a:pt x="11488" y="6947"/>
                  </a:lnTo>
                  <a:lnTo>
                    <a:pt x="11535" y="6833"/>
                  </a:lnTo>
                  <a:lnTo>
                    <a:pt x="11608" y="6899"/>
                  </a:lnTo>
                  <a:lnTo>
                    <a:pt x="11747" y="6902"/>
                  </a:lnTo>
                  <a:lnTo>
                    <a:pt x="11795" y="6825"/>
                  </a:lnTo>
                  <a:lnTo>
                    <a:pt x="11717" y="6786"/>
                  </a:lnTo>
                  <a:lnTo>
                    <a:pt x="11666" y="6818"/>
                  </a:lnTo>
                  <a:lnTo>
                    <a:pt x="11628" y="6738"/>
                  </a:lnTo>
                  <a:lnTo>
                    <a:pt x="11520" y="6711"/>
                  </a:lnTo>
                  <a:lnTo>
                    <a:pt x="11415" y="6674"/>
                  </a:lnTo>
                  <a:lnTo>
                    <a:pt x="11356" y="6641"/>
                  </a:lnTo>
                  <a:lnTo>
                    <a:pt x="11326" y="6678"/>
                  </a:lnTo>
                  <a:lnTo>
                    <a:pt x="11286" y="6606"/>
                  </a:lnTo>
                  <a:lnTo>
                    <a:pt x="11228" y="6606"/>
                  </a:lnTo>
                  <a:close/>
                  <a:moveTo>
                    <a:pt x="5422" y="6833"/>
                  </a:moveTo>
                  <a:lnTo>
                    <a:pt x="5321" y="6837"/>
                  </a:lnTo>
                  <a:lnTo>
                    <a:pt x="5274" y="6914"/>
                  </a:lnTo>
                  <a:lnTo>
                    <a:pt x="5276" y="6981"/>
                  </a:lnTo>
                  <a:lnTo>
                    <a:pt x="5387" y="6981"/>
                  </a:lnTo>
                  <a:lnTo>
                    <a:pt x="5501" y="6956"/>
                  </a:lnTo>
                  <a:lnTo>
                    <a:pt x="5510" y="6885"/>
                  </a:lnTo>
                  <a:lnTo>
                    <a:pt x="5475" y="6840"/>
                  </a:lnTo>
                  <a:lnTo>
                    <a:pt x="5422" y="6833"/>
                  </a:lnTo>
                  <a:close/>
                  <a:moveTo>
                    <a:pt x="11709" y="7011"/>
                  </a:moveTo>
                  <a:lnTo>
                    <a:pt x="11596" y="7043"/>
                  </a:lnTo>
                  <a:lnTo>
                    <a:pt x="11561" y="7141"/>
                  </a:lnTo>
                  <a:lnTo>
                    <a:pt x="11596" y="7183"/>
                  </a:lnTo>
                  <a:lnTo>
                    <a:pt x="11656" y="7172"/>
                  </a:lnTo>
                  <a:lnTo>
                    <a:pt x="11719" y="7046"/>
                  </a:lnTo>
                  <a:lnTo>
                    <a:pt x="11709" y="7011"/>
                  </a:lnTo>
                  <a:close/>
                  <a:moveTo>
                    <a:pt x="11938" y="7044"/>
                  </a:moveTo>
                  <a:lnTo>
                    <a:pt x="11903" y="7051"/>
                  </a:lnTo>
                  <a:lnTo>
                    <a:pt x="11891" y="7113"/>
                  </a:lnTo>
                  <a:lnTo>
                    <a:pt x="11891" y="7126"/>
                  </a:lnTo>
                  <a:lnTo>
                    <a:pt x="11935" y="7172"/>
                  </a:lnTo>
                  <a:lnTo>
                    <a:pt x="11978" y="7173"/>
                  </a:lnTo>
                  <a:lnTo>
                    <a:pt x="11973" y="7073"/>
                  </a:lnTo>
                  <a:lnTo>
                    <a:pt x="11938" y="7044"/>
                  </a:lnTo>
                  <a:close/>
                  <a:moveTo>
                    <a:pt x="14986" y="7709"/>
                  </a:moveTo>
                  <a:lnTo>
                    <a:pt x="14943" y="7733"/>
                  </a:lnTo>
                  <a:lnTo>
                    <a:pt x="14912" y="7841"/>
                  </a:lnTo>
                  <a:lnTo>
                    <a:pt x="14922" y="7970"/>
                  </a:lnTo>
                  <a:lnTo>
                    <a:pt x="15004" y="8289"/>
                  </a:lnTo>
                  <a:lnTo>
                    <a:pt x="14991" y="8439"/>
                  </a:lnTo>
                  <a:lnTo>
                    <a:pt x="15059" y="8456"/>
                  </a:lnTo>
                  <a:lnTo>
                    <a:pt x="15038" y="8553"/>
                  </a:lnTo>
                  <a:lnTo>
                    <a:pt x="15082" y="8590"/>
                  </a:lnTo>
                  <a:lnTo>
                    <a:pt x="15265" y="8464"/>
                  </a:lnTo>
                  <a:lnTo>
                    <a:pt x="15354" y="8381"/>
                  </a:lnTo>
                  <a:lnTo>
                    <a:pt x="15465" y="8352"/>
                  </a:lnTo>
                  <a:lnTo>
                    <a:pt x="15454" y="8476"/>
                  </a:lnTo>
                  <a:lnTo>
                    <a:pt x="15510" y="8439"/>
                  </a:lnTo>
                  <a:lnTo>
                    <a:pt x="15517" y="8222"/>
                  </a:lnTo>
                  <a:lnTo>
                    <a:pt x="15555" y="8222"/>
                  </a:lnTo>
                  <a:lnTo>
                    <a:pt x="15626" y="8364"/>
                  </a:lnTo>
                  <a:lnTo>
                    <a:pt x="15704" y="8345"/>
                  </a:lnTo>
                  <a:lnTo>
                    <a:pt x="15739" y="8305"/>
                  </a:lnTo>
                  <a:lnTo>
                    <a:pt x="15674" y="8139"/>
                  </a:lnTo>
                  <a:lnTo>
                    <a:pt x="15578" y="8067"/>
                  </a:lnTo>
                  <a:lnTo>
                    <a:pt x="15509" y="7995"/>
                  </a:lnTo>
                  <a:lnTo>
                    <a:pt x="15469" y="8071"/>
                  </a:lnTo>
                  <a:lnTo>
                    <a:pt x="15412" y="7937"/>
                  </a:lnTo>
                  <a:lnTo>
                    <a:pt x="15295" y="7959"/>
                  </a:lnTo>
                  <a:lnTo>
                    <a:pt x="15283" y="8027"/>
                  </a:lnTo>
                  <a:lnTo>
                    <a:pt x="15179" y="8046"/>
                  </a:lnTo>
                  <a:lnTo>
                    <a:pt x="15169" y="7969"/>
                  </a:lnTo>
                  <a:lnTo>
                    <a:pt x="15089" y="7979"/>
                  </a:lnTo>
                  <a:lnTo>
                    <a:pt x="15071" y="8076"/>
                  </a:lnTo>
                  <a:lnTo>
                    <a:pt x="15029" y="7895"/>
                  </a:lnTo>
                  <a:lnTo>
                    <a:pt x="15001" y="7763"/>
                  </a:lnTo>
                  <a:lnTo>
                    <a:pt x="14986" y="7709"/>
                  </a:lnTo>
                  <a:close/>
                  <a:moveTo>
                    <a:pt x="6722" y="8401"/>
                  </a:moveTo>
                  <a:lnTo>
                    <a:pt x="6692" y="8454"/>
                  </a:lnTo>
                  <a:lnTo>
                    <a:pt x="6679" y="8540"/>
                  </a:lnTo>
                  <a:lnTo>
                    <a:pt x="6705" y="8615"/>
                  </a:lnTo>
                  <a:lnTo>
                    <a:pt x="6710" y="8711"/>
                  </a:lnTo>
                  <a:lnTo>
                    <a:pt x="6740" y="8816"/>
                  </a:lnTo>
                  <a:lnTo>
                    <a:pt x="6782" y="8831"/>
                  </a:lnTo>
                  <a:lnTo>
                    <a:pt x="6748" y="8654"/>
                  </a:lnTo>
                  <a:lnTo>
                    <a:pt x="6856" y="8463"/>
                  </a:lnTo>
                  <a:lnTo>
                    <a:pt x="6757" y="8441"/>
                  </a:lnTo>
                  <a:lnTo>
                    <a:pt x="6722" y="8401"/>
                  </a:lnTo>
                  <a:close/>
                  <a:moveTo>
                    <a:pt x="14532" y="8473"/>
                  </a:moveTo>
                  <a:lnTo>
                    <a:pt x="14383" y="8510"/>
                  </a:lnTo>
                  <a:lnTo>
                    <a:pt x="14356" y="8543"/>
                  </a:lnTo>
                  <a:lnTo>
                    <a:pt x="14492" y="8567"/>
                  </a:lnTo>
                  <a:lnTo>
                    <a:pt x="14646" y="8541"/>
                  </a:lnTo>
                  <a:lnTo>
                    <a:pt x="14691" y="8508"/>
                  </a:lnTo>
                  <a:lnTo>
                    <a:pt x="14671" y="8479"/>
                  </a:lnTo>
                  <a:lnTo>
                    <a:pt x="14532" y="8473"/>
                  </a:lnTo>
                  <a:close/>
                  <a:moveTo>
                    <a:pt x="14931" y="8960"/>
                  </a:moveTo>
                  <a:lnTo>
                    <a:pt x="14840" y="9024"/>
                  </a:lnTo>
                  <a:lnTo>
                    <a:pt x="14754" y="9047"/>
                  </a:lnTo>
                  <a:lnTo>
                    <a:pt x="14673" y="8987"/>
                  </a:lnTo>
                  <a:lnTo>
                    <a:pt x="14663" y="9062"/>
                  </a:lnTo>
                  <a:lnTo>
                    <a:pt x="14719" y="9104"/>
                  </a:lnTo>
                  <a:lnTo>
                    <a:pt x="14888" y="9094"/>
                  </a:lnTo>
                  <a:lnTo>
                    <a:pt x="14920" y="9061"/>
                  </a:lnTo>
                  <a:lnTo>
                    <a:pt x="14931" y="8960"/>
                  </a:lnTo>
                  <a:close/>
                  <a:moveTo>
                    <a:pt x="6991" y="9188"/>
                  </a:moveTo>
                  <a:lnTo>
                    <a:pt x="6967" y="9226"/>
                  </a:lnTo>
                  <a:lnTo>
                    <a:pt x="6979" y="9340"/>
                  </a:lnTo>
                  <a:lnTo>
                    <a:pt x="7084" y="9407"/>
                  </a:lnTo>
                  <a:lnTo>
                    <a:pt x="7088" y="9466"/>
                  </a:lnTo>
                  <a:lnTo>
                    <a:pt x="7171" y="9560"/>
                  </a:lnTo>
                  <a:lnTo>
                    <a:pt x="7188" y="9635"/>
                  </a:lnTo>
                  <a:lnTo>
                    <a:pt x="7359" y="9769"/>
                  </a:lnTo>
                  <a:lnTo>
                    <a:pt x="7424" y="9759"/>
                  </a:lnTo>
                  <a:lnTo>
                    <a:pt x="7402" y="9643"/>
                  </a:lnTo>
                  <a:lnTo>
                    <a:pt x="7306" y="9536"/>
                  </a:lnTo>
                  <a:lnTo>
                    <a:pt x="7273" y="9434"/>
                  </a:lnTo>
                  <a:lnTo>
                    <a:pt x="7253" y="9359"/>
                  </a:lnTo>
                  <a:lnTo>
                    <a:pt x="7153" y="9310"/>
                  </a:lnTo>
                  <a:lnTo>
                    <a:pt x="7093" y="9263"/>
                  </a:lnTo>
                  <a:lnTo>
                    <a:pt x="6991" y="9188"/>
                  </a:lnTo>
                  <a:close/>
                  <a:moveTo>
                    <a:pt x="1690" y="11921"/>
                  </a:moveTo>
                  <a:lnTo>
                    <a:pt x="1680" y="11926"/>
                  </a:lnTo>
                  <a:lnTo>
                    <a:pt x="1703" y="11989"/>
                  </a:lnTo>
                  <a:lnTo>
                    <a:pt x="1720" y="11986"/>
                  </a:lnTo>
                  <a:lnTo>
                    <a:pt x="1730" y="11947"/>
                  </a:lnTo>
                  <a:lnTo>
                    <a:pt x="1710" y="11921"/>
                  </a:lnTo>
                  <a:lnTo>
                    <a:pt x="1690" y="11921"/>
                  </a:lnTo>
                  <a:close/>
                  <a:moveTo>
                    <a:pt x="1805" y="12157"/>
                  </a:moveTo>
                  <a:lnTo>
                    <a:pt x="1806" y="12167"/>
                  </a:lnTo>
                  <a:lnTo>
                    <a:pt x="1808" y="12215"/>
                  </a:lnTo>
                  <a:lnTo>
                    <a:pt x="1841" y="12256"/>
                  </a:lnTo>
                  <a:lnTo>
                    <a:pt x="1848" y="12264"/>
                  </a:lnTo>
                  <a:lnTo>
                    <a:pt x="1856" y="12261"/>
                  </a:lnTo>
                  <a:lnTo>
                    <a:pt x="1843" y="12180"/>
                  </a:lnTo>
                  <a:lnTo>
                    <a:pt x="1838" y="12162"/>
                  </a:lnTo>
                  <a:lnTo>
                    <a:pt x="1805" y="12157"/>
                  </a:lnTo>
                  <a:close/>
                  <a:moveTo>
                    <a:pt x="1892" y="12318"/>
                  </a:moveTo>
                  <a:lnTo>
                    <a:pt x="1878" y="12329"/>
                  </a:lnTo>
                  <a:lnTo>
                    <a:pt x="1932" y="12388"/>
                  </a:lnTo>
                  <a:lnTo>
                    <a:pt x="1941" y="12373"/>
                  </a:lnTo>
                  <a:lnTo>
                    <a:pt x="1892" y="12318"/>
                  </a:lnTo>
                  <a:close/>
                  <a:moveTo>
                    <a:pt x="1949" y="12415"/>
                  </a:moveTo>
                  <a:lnTo>
                    <a:pt x="1934" y="12418"/>
                  </a:lnTo>
                  <a:lnTo>
                    <a:pt x="1932" y="12428"/>
                  </a:lnTo>
                  <a:lnTo>
                    <a:pt x="1941" y="12453"/>
                  </a:lnTo>
                  <a:lnTo>
                    <a:pt x="1949" y="12502"/>
                  </a:lnTo>
                  <a:lnTo>
                    <a:pt x="1987" y="12525"/>
                  </a:lnTo>
                  <a:lnTo>
                    <a:pt x="2002" y="12514"/>
                  </a:lnTo>
                  <a:lnTo>
                    <a:pt x="1980" y="12465"/>
                  </a:lnTo>
                  <a:lnTo>
                    <a:pt x="1949" y="12415"/>
                  </a:lnTo>
                  <a:close/>
                  <a:moveTo>
                    <a:pt x="1994" y="12606"/>
                  </a:moveTo>
                  <a:lnTo>
                    <a:pt x="1984" y="12614"/>
                  </a:lnTo>
                  <a:lnTo>
                    <a:pt x="1982" y="12652"/>
                  </a:lnTo>
                  <a:lnTo>
                    <a:pt x="1955" y="12661"/>
                  </a:lnTo>
                  <a:lnTo>
                    <a:pt x="1946" y="12673"/>
                  </a:lnTo>
                  <a:lnTo>
                    <a:pt x="1949" y="12746"/>
                  </a:lnTo>
                  <a:lnTo>
                    <a:pt x="1934" y="12786"/>
                  </a:lnTo>
                  <a:lnTo>
                    <a:pt x="1954" y="12833"/>
                  </a:lnTo>
                  <a:lnTo>
                    <a:pt x="1977" y="12822"/>
                  </a:lnTo>
                  <a:lnTo>
                    <a:pt x="2019" y="12830"/>
                  </a:lnTo>
                  <a:lnTo>
                    <a:pt x="2070" y="12835"/>
                  </a:lnTo>
                  <a:lnTo>
                    <a:pt x="2075" y="12828"/>
                  </a:lnTo>
                  <a:lnTo>
                    <a:pt x="2062" y="12748"/>
                  </a:lnTo>
                  <a:lnTo>
                    <a:pt x="2050" y="12711"/>
                  </a:lnTo>
                  <a:lnTo>
                    <a:pt x="2035" y="12681"/>
                  </a:lnTo>
                  <a:lnTo>
                    <a:pt x="2000" y="12616"/>
                  </a:lnTo>
                  <a:lnTo>
                    <a:pt x="1994" y="12606"/>
                  </a:lnTo>
                  <a:close/>
                  <a:moveTo>
                    <a:pt x="14242" y="13311"/>
                  </a:moveTo>
                  <a:lnTo>
                    <a:pt x="14247" y="13331"/>
                  </a:lnTo>
                  <a:lnTo>
                    <a:pt x="14334" y="13374"/>
                  </a:lnTo>
                  <a:lnTo>
                    <a:pt x="14354" y="13466"/>
                  </a:lnTo>
                  <a:lnTo>
                    <a:pt x="14387" y="13478"/>
                  </a:lnTo>
                  <a:lnTo>
                    <a:pt x="14384" y="13344"/>
                  </a:lnTo>
                  <a:lnTo>
                    <a:pt x="14242" y="13311"/>
                  </a:lnTo>
                  <a:close/>
                  <a:moveTo>
                    <a:pt x="14242" y="13349"/>
                  </a:moveTo>
                  <a:lnTo>
                    <a:pt x="14137" y="13381"/>
                  </a:lnTo>
                  <a:lnTo>
                    <a:pt x="14067" y="13419"/>
                  </a:lnTo>
                  <a:lnTo>
                    <a:pt x="14094" y="13481"/>
                  </a:lnTo>
                  <a:lnTo>
                    <a:pt x="14258" y="13393"/>
                  </a:lnTo>
                  <a:lnTo>
                    <a:pt x="14242" y="13349"/>
                  </a:lnTo>
                  <a:close/>
                  <a:moveTo>
                    <a:pt x="14306" y="13642"/>
                  </a:moveTo>
                  <a:lnTo>
                    <a:pt x="14256" y="13652"/>
                  </a:lnTo>
                  <a:lnTo>
                    <a:pt x="14248" y="13774"/>
                  </a:lnTo>
                  <a:lnTo>
                    <a:pt x="14319" y="13805"/>
                  </a:lnTo>
                  <a:lnTo>
                    <a:pt x="14383" y="13890"/>
                  </a:lnTo>
                  <a:lnTo>
                    <a:pt x="14419" y="13867"/>
                  </a:lnTo>
                  <a:lnTo>
                    <a:pt x="14396" y="13766"/>
                  </a:lnTo>
                  <a:lnTo>
                    <a:pt x="14306" y="13642"/>
                  </a:lnTo>
                  <a:close/>
                  <a:moveTo>
                    <a:pt x="16439" y="13930"/>
                  </a:moveTo>
                  <a:lnTo>
                    <a:pt x="16361" y="13959"/>
                  </a:lnTo>
                  <a:lnTo>
                    <a:pt x="16240" y="14022"/>
                  </a:lnTo>
                  <a:lnTo>
                    <a:pt x="16227" y="14057"/>
                  </a:lnTo>
                  <a:lnTo>
                    <a:pt x="16253" y="14123"/>
                  </a:lnTo>
                  <a:lnTo>
                    <a:pt x="16338" y="14069"/>
                  </a:lnTo>
                  <a:lnTo>
                    <a:pt x="16447" y="14009"/>
                  </a:lnTo>
                  <a:lnTo>
                    <a:pt x="16474" y="13947"/>
                  </a:lnTo>
                  <a:lnTo>
                    <a:pt x="16439" y="13930"/>
                  </a:lnTo>
                  <a:close/>
                  <a:moveTo>
                    <a:pt x="15767" y="14057"/>
                  </a:moveTo>
                  <a:lnTo>
                    <a:pt x="15728" y="14083"/>
                  </a:lnTo>
                  <a:lnTo>
                    <a:pt x="15626" y="14083"/>
                  </a:lnTo>
                  <a:lnTo>
                    <a:pt x="15507" y="14138"/>
                  </a:lnTo>
                  <a:lnTo>
                    <a:pt x="15495" y="14175"/>
                  </a:lnTo>
                  <a:lnTo>
                    <a:pt x="15354" y="14210"/>
                  </a:lnTo>
                  <a:lnTo>
                    <a:pt x="15258" y="14243"/>
                  </a:lnTo>
                  <a:lnTo>
                    <a:pt x="15233" y="14305"/>
                  </a:lnTo>
                  <a:lnTo>
                    <a:pt x="15338" y="14289"/>
                  </a:lnTo>
                  <a:lnTo>
                    <a:pt x="15353" y="14352"/>
                  </a:lnTo>
                  <a:lnTo>
                    <a:pt x="15441" y="14391"/>
                  </a:lnTo>
                  <a:lnTo>
                    <a:pt x="15393" y="14453"/>
                  </a:lnTo>
                  <a:lnTo>
                    <a:pt x="15270" y="14491"/>
                  </a:lnTo>
                  <a:lnTo>
                    <a:pt x="15119" y="14531"/>
                  </a:lnTo>
                  <a:lnTo>
                    <a:pt x="15117" y="14590"/>
                  </a:lnTo>
                  <a:lnTo>
                    <a:pt x="15213" y="14605"/>
                  </a:lnTo>
                  <a:lnTo>
                    <a:pt x="15281" y="14543"/>
                  </a:lnTo>
                  <a:lnTo>
                    <a:pt x="15381" y="14513"/>
                  </a:lnTo>
                  <a:lnTo>
                    <a:pt x="15452" y="14469"/>
                  </a:lnTo>
                  <a:lnTo>
                    <a:pt x="15562" y="14449"/>
                  </a:lnTo>
                  <a:lnTo>
                    <a:pt x="15580" y="14493"/>
                  </a:lnTo>
                  <a:lnTo>
                    <a:pt x="15626" y="14500"/>
                  </a:lnTo>
                  <a:lnTo>
                    <a:pt x="15663" y="14359"/>
                  </a:lnTo>
                  <a:lnTo>
                    <a:pt x="15708" y="14312"/>
                  </a:lnTo>
                  <a:lnTo>
                    <a:pt x="15741" y="14340"/>
                  </a:lnTo>
                  <a:lnTo>
                    <a:pt x="15797" y="14302"/>
                  </a:lnTo>
                  <a:lnTo>
                    <a:pt x="15817" y="14258"/>
                  </a:lnTo>
                  <a:lnTo>
                    <a:pt x="15869" y="14242"/>
                  </a:lnTo>
                  <a:lnTo>
                    <a:pt x="15937" y="14200"/>
                  </a:lnTo>
                  <a:lnTo>
                    <a:pt x="16018" y="14198"/>
                  </a:lnTo>
                  <a:lnTo>
                    <a:pt x="16056" y="14104"/>
                  </a:lnTo>
                  <a:lnTo>
                    <a:pt x="15966" y="14083"/>
                  </a:lnTo>
                  <a:lnTo>
                    <a:pt x="15898" y="14109"/>
                  </a:lnTo>
                  <a:lnTo>
                    <a:pt x="15892" y="14059"/>
                  </a:lnTo>
                  <a:lnTo>
                    <a:pt x="15809" y="14103"/>
                  </a:lnTo>
                  <a:lnTo>
                    <a:pt x="15767" y="14057"/>
                  </a:lnTo>
                  <a:close/>
                  <a:moveTo>
                    <a:pt x="14339" y="14128"/>
                  </a:moveTo>
                  <a:lnTo>
                    <a:pt x="14192" y="14200"/>
                  </a:lnTo>
                  <a:lnTo>
                    <a:pt x="14114" y="14158"/>
                  </a:lnTo>
                  <a:lnTo>
                    <a:pt x="13950" y="14150"/>
                  </a:lnTo>
                  <a:lnTo>
                    <a:pt x="13820" y="14188"/>
                  </a:lnTo>
                  <a:lnTo>
                    <a:pt x="13676" y="14218"/>
                  </a:lnTo>
                  <a:lnTo>
                    <a:pt x="13641" y="14248"/>
                  </a:lnTo>
                  <a:lnTo>
                    <a:pt x="13518" y="14302"/>
                  </a:lnTo>
                  <a:lnTo>
                    <a:pt x="13440" y="14359"/>
                  </a:lnTo>
                  <a:lnTo>
                    <a:pt x="13371" y="14419"/>
                  </a:lnTo>
                  <a:lnTo>
                    <a:pt x="13346" y="14491"/>
                  </a:lnTo>
                  <a:lnTo>
                    <a:pt x="13266" y="14568"/>
                  </a:lnTo>
                  <a:lnTo>
                    <a:pt x="13341" y="14565"/>
                  </a:lnTo>
                  <a:lnTo>
                    <a:pt x="13421" y="14525"/>
                  </a:lnTo>
                  <a:lnTo>
                    <a:pt x="13437" y="14476"/>
                  </a:lnTo>
                  <a:lnTo>
                    <a:pt x="13507" y="14454"/>
                  </a:lnTo>
                  <a:lnTo>
                    <a:pt x="13610" y="14330"/>
                  </a:lnTo>
                  <a:lnTo>
                    <a:pt x="13774" y="14290"/>
                  </a:lnTo>
                  <a:lnTo>
                    <a:pt x="13719" y="14352"/>
                  </a:lnTo>
                  <a:lnTo>
                    <a:pt x="13784" y="14369"/>
                  </a:lnTo>
                  <a:lnTo>
                    <a:pt x="14003" y="14329"/>
                  </a:lnTo>
                  <a:lnTo>
                    <a:pt x="14061" y="14349"/>
                  </a:lnTo>
                  <a:lnTo>
                    <a:pt x="14222" y="14344"/>
                  </a:lnTo>
                  <a:lnTo>
                    <a:pt x="14313" y="14305"/>
                  </a:lnTo>
                  <a:lnTo>
                    <a:pt x="14371" y="14389"/>
                  </a:lnTo>
                  <a:lnTo>
                    <a:pt x="14437" y="14418"/>
                  </a:lnTo>
                  <a:lnTo>
                    <a:pt x="14545" y="14391"/>
                  </a:lnTo>
                  <a:lnTo>
                    <a:pt x="14620" y="14411"/>
                  </a:lnTo>
                  <a:lnTo>
                    <a:pt x="14532" y="14545"/>
                  </a:lnTo>
                  <a:lnTo>
                    <a:pt x="14759" y="14441"/>
                  </a:lnTo>
                  <a:lnTo>
                    <a:pt x="14873" y="14411"/>
                  </a:lnTo>
                  <a:lnTo>
                    <a:pt x="14978" y="14361"/>
                  </a:lnTo>
                  <a:lnTo>
                    <a:pt x="15079" y="14295"/>
                  </a:lnTo>
                  <a:lnTo>
                    <a:pt x="15087" y="14248"/>
                  </a:lnTo>
                  <a:lnTo>
                    <a:pt x="14953" y="14230"/>
                  </a:lnTo>
                  <a:lnTo>
                    <a:pt x="14834" y="14268"/>
                  </a:lnTo>
                  <a:lnTo>
                    <a:pt x="14835" y="14217"/>
                  </a:lnTo>
                  <a:lnTo>
                    <a:pt x="14732" y="14220"/>
                  </a:lnTo>
                  <a:lnTo>
                    <a:pt x="14681" y="14242"/>
                  </a:lnTo>
                  <a:lnTo>
                    <a:pt x="14563" y="14203"/>
                  </a:lnTo>
                  <a:lnTo>
                    <a:pt x="14404" y="14148"/>
                  </a:lnTo>
                  <a:lnTo>
                    <a:pt x="14339" y="14128"/>
                  </a:lnTo>
                  <a:close/>
                  <a:moveTo>
                    <a:pt x="17426" y="14685"/>
                  </a:moveTo>
                  <a:lnTo>
                    <a:pt x="17396" y="14699"/>
                  </a:lnTo>
                  <a:lnTo>
                    <a:pt x="17318" y="14773"/>
                  </a:lnTo>
                  <a:lnTo>
                    <a:pt x="17333" y="14829"/>
                  </a:lnTo>
                  <a:lnTo>
                    <a:pt x="17300" y="14898"/>
                  </a:lnTo>
                  <a:lnTo>
                    <a:pt x="17330" y="14895"/>
                  </a:lnTo>
                  <a:lnTo>
                    <a:pt x="17444" y="14801"/>
                  </a:lnTo>
                  <a:lnTo>
                    <a:pt x="17426" y="14685"/>
                  </a:lnTo>
                  <a:close/>
                  <a:moveTo>
                    <a:pt x="14721" y="14736"/>
                  </a:moveTo>
                  <a:lnTo>
                    <a:pt x="14608" y="14762"/>
                  </a:lnTo>
                  <a:lnTo>
                    <a:pt x="14570" y="14769"/>
                  </a:lnTo>
                  <a:lnTo>
                    <a:pt x="14504" y="14806"/>
                  </a:lnTo>
                  <a:lnTo>
                    <a:pt x="14490" y="14851"/>
                  </a:lnTo>
                  <a:lnTo>
                    <a:pt x="14596" y="14878"/>
                  </a:lnTo>
                  <a:lnTo>
                    <a:pt x="14694" y="14871"/>
                  </a:lnTo>
                  <a:lnTo>
                    <a:pt x="14739" y="14824"/>
                  </a:lnTo>
                  <a:lnTo>
                    <a:pt x="14852" y="14778"/>
                  </a:lnTo>
                  <a:lnTo>
                    <a:pt x="14815" y="14742"/>
                  </a:lnTo>
                  <a:lnTo>
                    <a:pt x="14721" y="14736"/>
                  </a:lnTo>
                  <a:close/>
                </a:path>
              </a:pathLst>
            </a:custGeom>
            <a:solidFill>
              <a:srgbClr val="008DC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302" name="Group"/>
            <p:cNvGrpSpPr/>
            <p:nvPr/>
          </p:nvGrpSpPr>
          <p:grpSpPr>
            <a:xfrm>
              <a:off x="1065969" y="-1"/>
              <a:ext cx="1152589" cy="352556"/>
              <a:chOff x="0" y="0"/>
              <a:chExt cx="1152588" cy="352554"/>
            </a:xfrm>
          </p:grpSpPr>
          <p:sp>
            <p:nvSpPr>
              <p:cNvPr id="300" name="Line"/>
              <p:cNvSpPr/>
              <p:nvPr/>
            </p:nvSpPr>
            <p:spPr>
              <a:xfrm>
                <a:off x="1087273" y="12213"/>
                <a:ext cx="65316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3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5" name="Connection Line"/>
              <p:cNvSpPr/>
              <p:nvPr/>
            </p:nvSpPr>
            <p:spPr>
              <a:xfrm>
                <a:off x="0" y="0"/>
                <a:ext cx="1071828" cy="35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609" extrusionOk="0">
                    <a:moveTo>
                      <a:pt x="0" y="19609"/>
                    </a:moveTo>
                    <a:cubicBezTo>
                      <a:pt x="5431" y="4365"/>
                      <a:pt x="12631" y="-1991"/>
                      <a:pt x="21600" y="54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/>
              <a:lstStyle/>
              <a:p>
                <a:endParaRPr/>
              </a:p>
            </p:txBody>
          </p:sp>
        </p:grpSp>
        <p:sp>
          <p:nvSpPr>
            <p:cNvPr id="303" name="Line"/>
            <p:cNvSpPr/>
            <p:nvPr/>
          </p:nvSpPr>
          <p:spPr>
            <a:xfrm>
              <a:off x="1333977" y="771721"/>
              <a:ext cx="1778981" cy="1"/>
            </a:xfrm>
            <a:prstGeom prst="line">
              <a:avLst/>
            </a:prstGeom>
            <a:noFill/>
            <a:ln w="177800" cap="flat">
              <a:solidFill>
                <a:srgbClr val="000000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5" name="Rectangle"/>
          <p:cNvSpPr/>
          <p:nvPr/>
        </p:nvSpPr>
        <p:spPr>
          <a:xfrm>
            <a:off x="7642931" y="5009956"/>
            <a:ext cx="352556" cy="326884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6" name="Rectangle"/>
          <p:cNvSpPr/>
          <p:nvPr/>
        </p:nvSpPr>
        <p:spPr>
          <a:xfrm>
            <a:off x="7642931" y="5346498"/>
            <a:ext cx="352556" cy="326883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7" name="Rectangle"/>
          <p:cNvSpPr/>
          <p:nvPr/>
        </p:nvSpPr>
        <p:spPr>
          <a:xfrm>
            <a:off x="7642931" y="6347689"/>
            <a:ext cx="352556" cy="271771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8" name="Rectangle"/>
          <p:cNvSpPr/>
          <p:nvPr/>
        </p:nvSpPr>
        <p:spPr>
          <a:xfrm>
            <a:off x="7642931" y="6694558"/>
            <a:ext cx="352556" cy="326884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9" name="Rectangle"/>
          <p:cNvSpPr/>
          <p:nvPr/>
        </p:nvSpPr>
        <p:spPr>
          <a:xfrm>
            <a:off x="7642931" y="5977458"/>
            <a:ext cx="352556" cy="326884"/>
          </a:xfrm>
          <a:prstGeom prst="rect">
            <a:avLst/>
          </a:prstGeom>
          <a:solidFill>
            <a:srgbClr val="118DC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0" name="GoldBars4.jpg" descr="GoldBars4.jpg"/>
          <p:cNvPicPr>
            <a:picLocks noChangeAspect="1"/>
          </p:cNvPicPr>
          <p:nvPr/>
        </p:nvPicPr>
        <p:blipFill>
          <a:blip r:embed="rId4"/>
          <a:srcRect l="11549" t="6948" r="13360" b="14765"/>
          <a:stretch>
            <a:fillRect/>
          </a:stretch>
        </p:blipFill>
        <p:spPr>
          <a:xfrm>
            <a:off x="9702631" y="10364199"/>
            <a:ext cx="1265208" cy="908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4" h="21512" extrusionOk="0">
                <a:moveTo>
                  <a:pt x="6296" y="31"/>
                </a:moveTo>
                <a:cubicBezTo>
                  <a:pt x="6186" y="114"/>
                  <a:pt x="5408" y="1999"/>
                  <a:pt x="3548" y="6721"/>
                </a:cubicBezTo>
                <a:cubicBezTo>
                  <a:pt x="2086" y="10430"/>
                  <a:pt x="98" y="15602"/>
                  <a:pt x="25" y="15873"/>
                </a:cubicBezTo>
                <a:cubicBezTo>
                  <a:pt x="-31" y="16078"/>
                  <a:pt x="-6" y="16238"/>
                  <a:pt x="247" y="17292"/>
                </a:cubicBezTo>
                <a:cubicBezTo>
                  <a:pt x="403" y="17943"/>
                  <a:pt x="568" y="18591"/>
                  <a:pt x="617" y="18729"/>
                </a:cubicBezTo>
                <a:cubicBezTo>
                  <a:pt x="740" y="19067"/>
                  <a:pt x="901" y="19175"/>
                  <a:pt x="2301" y="19885"/>
                </a:cubicBezTo>
                <a:cubicBezTo>
                  <a:pt x="2464" y="19967"/>
                  <a:pt x="2637" y="20061"/>
                  <a:pt x="2692" y="20101"/>
                </a:cubicBezTo>
                <a:cubicBezTo>
                  <a:pt x="2747" y="20141"/>
                  <a:pt x="2844" y="20187"/>
                  <a:pt x="2908" y="20204"/>
                </a:cubicBezTo>
                <a:cubicBezTo>
                  <a:pt x="2971" y="20221"/>
                  <a:pt x="3144" y="20303"/>
                  <a:pt x="3292" y="20383"/>
                </a:cubicBezTo>
                <a:cubicBezTo>
                  <a:pt x="3440" y="20462"/>
                  <a:pt x="4034" y="20744"/>
                  <a:pt x="4612" y="21012"/>
                </a:cubicBezTo>
                <a:cubicBezTo>
                  <a:pt x="5281" y="21323"/>
                  <a:pt x="5702" y="21488"/>
                  <a:pt x="5973" y="21510"/>
                </a:cubicBezTo>
                <a:cubicBezTo>
                  <a:pt x="6244" y="21532"/>
                  <a:pt x="6366" y="21414"/>
                  <a:pt x="6437" y="21163"/>
                </a:cubicBezTo>
                <a:cubicBezTo>
                  <a:pt x="6470" y="21048"/>
                  <a:pt x="6517" y="20905"/>
                  <a:pt x="6545" y="20843"/>
                </a:cubicBezTo>
                <a:cubicBezTo>
                  <a:pt x="6609" y="20700"/>
                  <a:pt x="7087" y="19315"/>
                  <a:pt x="7306" y="18626"/>
                </a:cubicBezTo>
                <a:cubicBezTo>
                  <a:pt x="7398" y="18337"/>
                  <a:pt x="7493" y="18049"/>
                  <a:pt x="7522" y="17987"/>
                </a:cubicBezTo>
                <a:cubicBezTo>
                  <a:pt x="7551" y="17925"/>
                  <a:pt x="7605" y="17789"/>
                  <a:pt x="7636" y="17686"/>
                </a:cubicBezTo>
                <a:cubicBezTo>
                  <a:pt x="7793" y="17173"/>
                  <a:pt x="8092" y="16393"/>
                  <a:pt x="8148" y="16361"/>
                </a:cubicBezTo>
                <a:cubicBezTo>
                  <a:pt x="8183" y="16342"/>
                  <a:pt x="8580" y="16660"/>
                  <a:pt x="9024" y="17066"/>
                </a:cubicBezTo>
                <a:cubicBezTo>
                  <a:pt x="9468" y="17472"/>
                  <a:pt x="10174" y="18104"/>
                  <a:pt x="10593" y="18475"/>
                </a:cubicBezTo>
                <a:cubicBezTo>
                  <a:pt x="11013" y="18847"/>
                  <a:pt x="11510" y="19293"/>
                  <a:pt x="11691" y="19462"/>
                </a:cubicBezTo>
                <a:cubicBezTo>
                  <a:pt x="12276" y="20004"/>
                  <a:pt x="12507" y="20168"/>
                  <a:pt x="12695" y="20167"/>
                </a:cubicBezTo>
                <a:cubicBezTo>
                  <a:pt x="12806" y="20166"/>
                  <a:pt x="13086" y="20019"/>
                  <a:pt x="13396" y="19800"/>
                </a:cubicBezTo>
                <a:cubicBezTo>
                  <a:pt x="13905" y="19441"/>
                  <a:pt x="16727" y="17425"/>
                  <a:pt x="17026" y="17207"/>
                </a:cubicBezTo>
                <a:cubicBezTo>
                  <a:pt x="17113" y="17144"/>
                  <a:pt x="17233" y="17007"/>
                  <a:pt x="17296" y="16897"/>
                </a:cubicBezTo>
                <a:cubicBezTo>
                  <a:pt x="17378" y="16754"/>
                  <a:pt x="17475" y="16682"/>
                  <a:pt x="17626" y="16662"/>
                </a:cubicBezTo>
                <a:cubicBezTo>
                  <a:pt x="17814" y="16638"/>
                  <a:pt x="19662" y="15395"/>
                  <a:pt x="20799" y="14529"/>
                </a:cubicBezTo>
                <a:cubicBezTo>
                  <a:pt x="20976" y="14394"/>
                  <a:pt x="21186" y="14232"/>
                  <a:pt x="21270" y="14172"/>
                </a:cubicBezTo>
                <a:cubicBezTo>
                  <a:pt x="21569" y="13957"/>
                  <a:pt x="21564" y="13849"/>
                  <a:pt x="21088" y="11494"/>
                </a:cubicBezTo>
                <a:cubicBezTo>
                  <a:pt x="20938" y="10751"/>
                  <a:pt x="20786" y="10105"/>
                  <a:pt x="20751" y="10057"/>
                </a:cubicBezTo>
                <a:cubicBezTo>
                  <a:pt x="20717" y="10008"/>
                  <a:pt x="20472" y="9842"/>
                  <a:pt x="20206" y="9690"/>
                </a:cubicBezTo>
                <a:cubicBezTo>
                  <a:pt x="19939" y="9539"/>
                  <a:pt x="19695" y="9372"/>
                  <a:pt x="19660" y="9324"/>
                </a:cubicBezTo>
                <a:cubicBezTo>
                  <a:pt x="19626" y="9276"/>
                  <a:pt x="19543" y="8985"/>
                  <a:pt x="19478" y="8676"/>
                </a:cubicBezTo>
                <a:cubicBezTo>
                  <a:pt x="19090" y="6806"/>
                  <a:pt x="18994" y="6450"/>
                  <a:pt x="18845" y="6355"/>
                </a:cubicBezTo>
                <a:cubicBezTo>
                  <a:pt x="18588" y="6190"/>
                  <a:pt x="15231" y="4479"/>
                  <a:pt x="13463" y="3611"/>
                </a:cubicBezTo>
                <a:cubicBezTo>
                  <a:pt x="12494" y="3136"/>
                  <a:pt x="12426" y="3088"/>
                  <a:pt x="12426" y="2907"/>
                </a:cubicBezTo>
                <a:cubicBezTo>
                  <a:pt x="12426" y="2830"/>
                  <a:pt x="12365" y="2712"/>
                  <a:pt x="12291" y="2643"/>
                </a:cubicBezTo>
                <a:cubicBezTo>
                  <a:pt x="12216" y="2575"/>
                  <a:pt x="11960" y="2308"/>
                  <a:pt x="11725" y="2052"/>
                </a:cubicBezTo>
                <a:cubicBezTo>
                  <a:pt x="10645" y="869"/>
                  <a:pt x="10654" y="872"/>
                  <a:pt x="9812" y="680"/>
                </a:cubicBezTo>
                <a:cubicBezTo>
                  <a:pt x="7060" y="50"/>
                  <a:pt x="6429" y="-68"/>
                  <a:pt x="6296" y="3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11" name="Goldbarsmany.jpg" descr="Goldbarsmany.jpg"/>
          <p:cNvPicPr>
            <a:picLocks noChangeAspect="1"/>
          </p:cNvPicPr>
          <p:nvPr/>
        </p:nvPicPr>
        <p:blipFill>
          <a:blip r:embed="rId5"/>
          <a:srcRect l="10923" t="5249" r="13518" b="4617"/>
          <a:stretch>
            <a:fillRect/>
          </a:stretch>
        </p:blipFill>
        <p:spPr>
          <a:xfrm>
            <a:off x="14392500" y="10356453"/>
            <a:ext cx="1089454" cy="9241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30" extrusionOk="0">
                <a:moveTo>
                  <a:pt x="14859" y="0"/>
                </a:moveTo>
                <a:lnTo>
                  <a:pt x="14175" y="342"/>
                </a:lnTo>
                <a:cubicBezTo>
                  <a:pt x="13800" y="529"/>
                  <a:pt x="13443" y="731"/>
                  <a:pt x="13382" y="795"/>
                </a:cubicBezTo>
                <a:cubicBezTo>
                  <a:pt x="13320" y="859"/>
                  <a:pt x="13201" y="906"/>
                  <a:pt x="13122" y="906"/>
                </a:cubicBezTo>
                <a:cubicBezTo>
                  <a:pt x="12888" y="906"/>
                  <a:pt x="11161" y="1819"/>
                  <a:pt x="11056" y="1997"/>
                </a:cubicBezTo>
                <a:cubicBezTo>
                  <a:pt x="10991" y="2106"/>
                  <a:pt x="10880" y="2164"/>
                  <a:pt x="10718" y="2164"/>
                </a:cubicBezTo>
                <a:cubicBezTo>
                  <a:pt x="10584" y="2164"/>
                  <a:pt x="10149" y="2324"/>
                  <a:pt x="9751" y="2524"/>
                </a:cubicBezTo>
                <a:cubicBezTo>
                  <a:pt x="9354" y="2724"/>
                  <a:pt x="8672" y="3065"/>
                  <a:pt x="8235" y="3282"/>
                </a:cubicBezTo>
                <a:lnTo>
                  <a:pt x="7441" y="3680"/>
                </a:lnTo>
                <a:lnTo>
                  <a:pt x="7339" y="4105"/>
                </a:lnTo>
                <a:cubicBezTo>
                  <a:pt x="7282" y="4340"/>
                  <a:pt x="7196" y="4704"/>
                  <a:pt x="7151" y="4910"/>
                </a:cubicBezTo>
                <a:cubicBezTo>
                  <a:pt x="7044" y="5391"/>
                  <a:pt x="6940" y="5519"/>
                  <a:pt x="6483" y="5742"/>
                </a:cubicBezTo>
                <a:lnTo>
                  <a:pt x="6105" y="5927"/>
                </a:lnTo>
                <a:lnTo>
                  <a:pt x="5948" y="6648"/>
                </a:lnTo>
                <a:cubicBezTo>
                  <a:pt x="5860" y="7042"/>
                  <a:pt x="5742" y="7417"/>
                  <a:pt x="5689" y="7489"/>
                </a:cubicBezTo>
                <a:cubicBezTo>
                  <a:pt x="5636" y="7562"/>
                  <a:pt x="5417" y="7736"/>
                  <a:pt x="5202" y="7868"/>
                </a:cubicBezTo>
                <a:cubicBezTo>
                  <a:pt x="4880" y="8066"/>
                  <a:pt x="4799" y="8153"/>
                  <a:pt x="4746" y="8395"/>
                </a:cubicBezTo>
                <a:cubicBezTo>
                  <a:pt x="4711" y="8557"/>
                  <a:pt x="4647" y="8850"/>
                  <a:pt x="4605" y="9043"/>
                </a:cubicBezTo>
                <a:cubicBezTo>
                  <a:pt x="4520" y="9424"/>
                  <a:pt x="4410" y="9546"/>
                  <a:pt x="3772" y="9976"/>
                </a:cubicBezTo>
                <a:cubicBezTo>
                  <a:pt x="3352" y="10260"/>
                  <a:pt x="3345" y="10270"/>
                  <a:pt x="3222" y="10827"/>
                </a:cubicBezTo>
                <a:cubicBezTo>
                  <a:pt x="3097" y="11390"/>
                  <a:pt x="3099" y="11393"/>
                  <a:pt x="2617" y="11742"/>
                </a:cubicBezTo>
                <a:cubicBezTo>
                  <a:pt x="2281" y="11986"/>
                  <a:pt x="2121" y="12158"/>
                  <a:pt x="2090" y="12306"/>
                </a:cubicBezTo>
                <a:cubicBezTo>
                  <a:pt x="1915" y="13161"/>
                  <a:pt x="1944" y="13111"/>
                  <a:pt x="1171" y="13721"/>
                </a:cubicBezTo>
                <a:cubicBezTo>
                  <a:pt x="462" y="14280"/>
                  <a:pt x="436" y="14316"/>
                  <a:pt x="362" y="14701"/>
                </a:cubicBezTo>
                <a:cubicBezTo>
                  <a:pt x="319" y="14920"/>
                  <a:pt x="218" y="15361"/>
                  <a:pt x="142" y="15681"/>
                </a:cubicBezTo>
                <a:cubicBezTo>
                  <a:pt x="65" y="16002"/>
                  <a:pt x="1" y="16307"/>
                  <a:pt x="0" y="16356"/>
                </a:cubicBezTo>
                <a:cubicBezTo>
                  <a:pt x="-1" y="16405"/>
                  <a:pt x="153" y="16489"/>
                  <a:pt x="338" y="16541"/>
                </a:cubicBezTo>
                <a:cubicBezTo>
                  <a:pt x="2208" y="17063"/>
                  <a:pt x="2978" y="17273"/>
                  <a:pt x="4070" y="17558"/>
                </a:cubicBezTo>
                <a:cubicBezTo>
                  <a:pt x="4772" y="17741"/>
                  <a:pt x="5744" y="18003"/>
                  <a:pt x="6231" y="18141"/>
                </a:cubicBezTo>
                <a:cubicBezTo>
                  <a:pt x="6718" y="18278"/>
                  <a:pt x="7480" y="18482"/>
                  <a:pt x="7928" y="18594"/>
                </a:cubicBezTo>
                <a:cubicBezTo>
                  <a:pt x="8376" y="18705"/>
                  <a:pt x="9242" y="18936"/>
                  <a:pt x="9846" y="19102"/>
                </a:cubicBezTo>
                <a:cubicBezTo>
                  <a:pt x="10450" y="19268"/>
                  <a:pt x="11168" y="19455"/>
                  <a:pt x="11441" y="19518"/>
                </a:cubicBezTo>
                <a:cubicBezTo>
                  <a:pt x="11714" y="19582"/>
                  <a:pt x="12666" y="19835"/>
                  <a:pt x="13562" y="20082"/>
                </a:cubicBezTo>
                <a:cubicBezTo>
                  <a:pt x="14458" y="20329"/>
                  <a:pt x="16003" y="20745"/>
                  <a:pt x="16996" y="21007"/>
                </a:cubicBezTo>
                <a:cubicBezTo>
                  <a:pt x="17990" y="21269"/>
                  <a:pt x="18835" y="21490"/>
                  <a:pt x="18874" y="21506"/>
                </a:cubicBezTo>
                <a:cubicBezTo>
                  <a:pt x="19098" y="21600"/>
                  <a:pt x="19155" y="21468"/>
                  <a:pt x="19408" y="20258"/>
                </a:cubicBezTo>
                <a:cubicBezTo>
                  <a:pt x="19552" y="19571"/>
                  <a:pt x="19850" y="18149"/>
                  <a:pt x="20068" y="17096"/>
                </a:cubicBezTo>
                <a:cubicBezTo>
                  <a:pt x="20287" y="16043"/>
                  <a:pt x="20721" y="13946"/>
                  <a:pt x="21035" y="12436"/>
                </a:cubicBezTo>
                <a:cubicBezTo>
                  <a:pt x="21526" y="10073"/>
                  <a:pt x="21599" y="9630"/>
                  <a:pt x="21561" y="9237"/>
                </a:cubicBezTo>
                <a:cubicBezTo>
                  <a:pt x="21492" y="8507"/>
                  <a:pt x="21499" y="8513"/>
                  <a:pt x="21059" y="8460"/>
                </a:cubicBezTo>
                <a:cubicBezTo>
                  <a:pt x="20589" y="8403"/>
                  <a:pt x="20516" y="8336"/>
                  <a:pt x="20603" y="8062"/>
                </a:cubicBezTo>
                <a:cubicBezTo>
                  <a:pt x="20641" y="7941"/>
                  <a:pt x="20638" y="7622"/>
                  <a:pt x="20595" y="7258"/>
                </a:cubicBezTo>
                <a:lnTo>
                  <a:pt x="20524" y="6657"/>
                </a:lnTo>
                <a:lnTo>
                  <a:pt x="20194" y="6648"/>
                </a:lnTo>
                <a:cubicBezTo>
                  <a:pt x="19650" y="6638"/>
                  <a:pt x="19620" y="6602"/>
                  <a:pt x="19589" y="5945"/>
                </a:cubicBezTo>
                <a:cubicBezTo>
                  <a:pt x="19551" y="5122"/>
                  <a:pt x="19530" y="5087"/>
                  <a:pt x="19063" y="5021"/>
                </a:cubicBezTo>
                <a:cubicBezTo>
                  <a:pt x="18566" y="4950"/>
                  <a:pt x="18544" y="4935"/>
                  <a:pt x="18646" y="4743"/>
                </a:cubicBezTo>
                <a:cubicBezTo>
                  <a:pt x="18709" y="4625"/>
                  <a:pt x="18703" y="4448"/>
                  <a:pt x="18631" y="3994"/>
                </a:cubicBezTo>
                <a:cubicBezTo>
                  <a:pt x="18527" y="3349"/>
                  <a:pt x="18523" y="3345"/>
                  <a:pt x="17955" y="3301"/>
                </a:cubicBezTo>
                <a:cubicBezTo>
                  <a:pt x="17715" y="3282"/>
                  <a:pt x="17675" y="3256"/>
                  <a:pt x="17695" y="3116"/>
                </a:cubicBezTo>
                <a:cubicBezTo>
                  <a:pt x="17709" y="3025"/>
                  <a:pt x="17680" y="2683"/>
                  <a:pt x="17633" y="2358"/>
                </a:cubicBezTo>
                <a:lnTo>
                  <a:pt x="17546" y="1766"/>
                </a:lnTo>
                <a:lnTo>
                  <a:pt x="17122" y="1692"/>
                </a:lnTo>
                <a:cubicBezTo>
                  <a:pt x="16715" y="1620"/>
                  <a:pt x="16698" y="1606"/>
                  <a:pt x="16682" y="1368"/>
                </a:cubicBezTo>
                <a:cubicBezTo>
                  <a:pt x="16672" y="1231"/>
                  <a:pt x="16619" y="890"/>
                  <a:pt x="16572" y="610"/>
                </a:cubicBezTo>
                <a:lnTo>
                  <a:pt x="16485" y="102"/>
                </a:lnTo>
                <a:lnTo>
                  <a:pt x="15676" y="55"/>
                </a:lnTo>
                <a:lnTo>
                  <a:pt x="14859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"/>
                            </p:stCondLst>
                            <p:childTnLst>
                              <p:par>
                                <p:cTn id="64" presetID="1" presetClass="exit" presetSubtype="0" fill="hold" grpId="13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"/>
                            </p:stCondLst>
                            <p:childTnLst>
                              <p:par>
                                <p:cTn id="67" presetID="1" presetClass="exit" presetSubtype="0" fill="hold" grpId="14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900"/>
                            </p:stCondLst>
                            <p:childTnLst>
                              <p:par>
                                <p:cTn id="70" presetID="1" presetClass="exit" presetSubtype="0" fill="hold" grpId="15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00"/>
                            </p:stCondLst>
                            <p:childTnLst>
                              <p:par>
                                <p:cTn id="73" presetID="1" presetClass="exit" presetSubtype="0" fill="hold" grpId="16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18" animBg="1" advAuto="0"/>
      <p:bldP spid="254" grpId="19" animBg="1" advAuto="0"/>
      <p:bldP spid="255" grpId="1" build="p" bldLvl="5" animBg="1" advAuto="0"/>
      <p:bldP spid="259" grpId="4" animBg="1" advAuto="0"/>
      <p:bldP spid="260" grpId="7" animBg="1" advAuto="0"/>
      <p:bldP spid="260" grpId="13" animBg="1" advAuto="0"/>
      <p:bldP spid="265" grpId="2" animBg="1" advAuto="0"/>
      <p:bldP spid="266" grpId="3" animBg="1" advAuto="0"/>
      <p:bldP spid="283" grpId="17" animBg="1" advAuto="0"/>
      <p:bldP spid="298" grpId="21" animBg="1" advAuto="0"/>
      <p:bldP spid="304" grpId="23" animBg="1" advAuto="0"/>
      <p:bldP spid="305" grpId="5" animBg="1" advAuto="0"/>
      <p:bldP spid="305" grpId="11" animBg="1" advAuto="0"/>
      <p:bldP spid="306" grpId="6" animBg="1" advAuto="0"/>
      <p:bldP spid="306" grpId="12" animBg="1" advAuto="0"/>
      <p:bldP spid="307" grpId="9" animBg="1" advAuto="0"/>
      <p:bldP spid="307" grpId="15" animBg="1" advAuto="0"/>
      <p:bldP spid="308" grpId="10" animBg="1" advAuto="0"/>
      <p:bldP spid="308" grpId="16" animBg="1" advAuto="0"/>
      <p:bldP spid="309" grpId="8" animBg="1" advAuto="0"/>
      <p:bldP spid="309" grpId="14" animBg="1" advAuto="0"/>
      <p:bldP spid="310" grpId="20" animBg="1" advAuto="0"/>
      <p:bldP spid="311" grpId="22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References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  <p:sp>
        <p:nvSpPr>
          <p:cNvPr id="1252" name="[1] Reinforcement Learning: An Introduction, Sutton, R.S.,Barto, A.G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[1] </a:t>
            </a:r>
            <a:r>
              <a:rPr u="sng"/>
              <a:t>Reinforcement Learning: An Introduction, Sutton, R.S.,Barto, A.G.</a:t>
            </a:r>
          </a:p>
          <a:p>
            <a:pPr marL="0" indent="0">
              <a:buSzTx/>
              <a:buNone/>
            </a:pPr>
            <a:r>
              <a:t>[2] </a:t>
            </a:r>
            <a:r>
              <a:rPr u="sng">
                <a:hlinkClick r:id="rId2"/>
              </a:rPr>
              <a:t>Dissecting Reinforcement Learning-Part.1</a:t>
            </a:r>
          </a:p>
        </p:txBody>
      </p:sp>
      <p:sp>
        <p:nvSpPr>
          <p:cNvPr id="1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1254" name="NEXT TOPIC: Assignments"/>
          <p:cNvSpPr txBox="1"/>
          <p:nvPr/>
        </p:nvSpPr>
        <p:spPr>
          <a:xfrm>
            <a:off x="8478480" y="12569824"/>
            <a:ext cx="803465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>
                <a:solidFill>
                  <a:srgbClr val="FF9900"/>
                </a:solidFill>
                <a:latin typeface="Amazon Ember"/>
                <a:ea typeface="Amazon Ember"/>
                <a:cs typeface="Amazon Ember"/>
                <a:sym typeface="Amazon Ember"/>
              </a:rPr>
              <a:t>NEXT TOPIC: </a:t>
            </a:r>
            <a:r>
              <a:rPr>
                <a:solidFill>
                  <a:srgbClr val="FFFFFF"/>
                </a:solidFill>
              </a:rPr>
              <a:t>Assignments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42950">
              <a:defRPr sz="14400">
                <a:effectLst>
                  <a:outerShdw blurRad="22860" dist="22860" dir="7800000" rotWithShape="0">
                    <a:srgbClr val="E9E9E9"/>
                  </a:outerShdw>
                </a:effectLst>
              </a:defRPr>
            </a:lvl1pPr>
          </a:lstStyle>
          <a:p>
            <a:r>
              <a:t>Assignment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Assig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Assignment</a:t>
            </a:r>
          </a:p>
        </p:txBody>
      </p:sp>
      <p:sp>
        <p:nvSpPr>
          <p:cNvPr id="1259" name="Welcome to the first RL assignm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>
                <a:solidFill>
                  <a:srgbClr val="008DC4"/>
                </a:solidFill>
              </a:defRPr>
            </a:pPr>
            <a:r>
              <a:t>Welcome to the first RL assignment</a:t>
            </a:r>
          </a:p>
          <a:p>
            <a:r>
              <a:t>This week, we'll dive in to Dynamic Programming (DP) and Markov Decision Process (MDP) </a:t>
            </a:r>
          </a:p>
          <a:p>
            <a:r>
              <a:t>A classical Gambler's problem will be used to implement these solutions</a:t>
            </a:r>
          </a:p>
          <a:p>
            <a:r>
              <a:t>See detailed explanation of the Gambler’s problem in the assignment  notebook </a:t>
            </a:r>
            <a:r>
              <a:rPr sz="3400" b="1">
                <a:solidFill>
                  <a:srgbClr val="FF9900"/>
                </a:solidFill>
              </a:rPr>
              <a:t>RL_assignment_2.ipynb</a:t>
            </a:r>
            <a:r>
              <a:t>, located in your student’s Sagemaker environment</a:t>
            </a:r>
          </a:p>
        </p:txBody>
      </p:sp>
      <p:sp>
        <p:nvSpPr>
          <p:cNvPr id="1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aching a robot to stand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 robot to stand up</a:t>
            </a:r>
          </a:p>
        </p:txBody>
      </p:sp>
      <p:sp>
        <p:nvSpPr>
          <p:cNvPr id="328" name="How would Supervised Learning teach a robot to stand up?…"/>
          <p:cNvSpPr txBox="1">
            <a:spLocks noGrp="1"/>
          </p:cNvSpPr>
          <p:nvPr>
            <p:ph type="body" idx="1"/>
          </p:nvPr>
        </p:nvSpPr>
        <p:spPr>
          <a:xfrm>
            <a:off x="1689100" y="2756958"/>
            <a:ext cx="21005800" cy="9259350"/>
          </a:xfrm>
          <a:prstGeom prst="rect">
            <a:avLst/>
          </a:prstGeom>
        </p:spPr>
        <p:txBody>
          <a:bodyPr/>
          <a:lstStyle/>
          <a:p>
            <a:r>
              <a:t>How would Supervised Learning teach a robot to stand up?</a:t>
            </a:r>
          </a:p>
          <a:p>
            <a:pPr lvl="1"/>
            <a:r>
              <a:t>Run a lot of experiments where a robot randomly selects an action </a:t>
            </a:r>
          </a:p>
          <a:p>
            <a:pPr lvl="1"/>
            <a:r>
              <a:t>Would have to run enough times to cover all possible ways the robot can move and enough times to collect sufficient data</a:t>
            </a:r>
          </a:p>
          <a:p>
            <a:pPr lvl="1"/>
            <a:r>
              <a:t>Would need to be run enough times that the robot actually does stand up</a:t>
            </a:r>
          </a:p>
          <a:p>
            <a:pPr lvl="1"/>
            <a:r>
              <a:t>Build a regression, neural network or decision tree model that predicts an outcome</a:t>
            </a:r>
          </a:p>
        </p:txBody>
      </p:sp>
      <p:sp>
        <p:nvSpPr>
          <p:cNvPr id="3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7116" y="12858937"/>
            <a:ext cx="292914" cy="457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330" name="Example Outcomes:…"/>
          <p:cNvSpPr txBox="1"/>
          <p:nvPr/>
        </p:nvSpPr>
        <p:spPr>
          <a:xfrm>
            <a:off x="1689100" y="5894453"/>
            <a:ext cx="22332554" cy="36334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 marL="1270000" lvl="1" indent="-635000" algn="l">
              <a:spcBef>
                <a:spcPts val="1000"/>
              </a:spcBef>
              <a:buSzPct val="125000"/>
              <a:buChar char="•"/>
              <a:defRPr sz="34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endParaRPr/>
          </a:p>
          <a:p>
            <a:pPr marL="1905000" lvl="2" indent="-635000" algn="l">
              <a:spcBef>
                <a:spcPts val="1000"/>
              </a:spcBef>
              <a:buSzPct val="125000"/>
              <a:buChar char="•"/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Example Outcomes:</a:t>
            </a:r>
          </a:p>
          <a:p>
            <a:pPr marL="2540000" lvl="3" indent="-635000" algn="l">
              <a:spcBef>
                <a:spcPts val="1000"/>
              </a:spcBef>
              <a:buSzPct val="125000"/>
              <a:buChar char="•"/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Probability of Standing</a:t>
            </a:r>
          </a:p>
          <a:p>
            <a:pPr marL="2540000" lvl="3" indent="-635000" algn="l">
              <a:spcBef>
                <a:spcPts val="1000"/>
              </a:spcBef>
              <a:buSzPct val="125000"/>
              <a:buChar char="•"/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Length of time Standing</a:t>
            </a:r>
          </a:p>
          <a:p>
            <a:pPr marL="2540000" lvl="3" indent="-635000" algn="l">
              <a:spcBef>
                <a:spcPts val="1000"/>
              </a:spcBef>
              <a:buSzPct val="125000"/>
              <a:buChar char="•"/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Angle of Balance</a:t>
            </a:r>
          </a:p>
          <a:p>
            <a:pPr marL="2540000" lvl="3" indent="-635000" algn="l">
              <a:spcBef>
                <a:spcPts val="1000"/>
              </a:spcBef>
              <a:buSzPct val="125000"/>
              <a:buChar char="•"/>
              <a:defRPr sz="2800" b="0">
                <a:solidFill>
                  <a:srgbClr val="373737"/>
                </a:solidFill>
                <a:latin typeface="Amazon Ember"/>
                <a:ea typeface="Amazon Ember"/>
                <a:cs typeface="Amazon Ember"/>
                <a:sym typeface="Amazon Ember"/>
              </a:defRPr>
            </a:pPr>
            <a:r>
              <a:t>etc…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"/>
                            </p:stCondLst>
                            <p:childTnLst>
                              <p:par>
                                <p:cTn id="35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1" build="p" bldLvl="5" animBg="1" advAuto="0"/>
      <p:bldP spid="330" grpId="2" build="p" bldLvl="5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5339</Words>
  <Application>Microsoft Macintosh PowerPoint</Application>
  <PresentationFormat>Custom</PresentationFormat>
  <Paragraphs>788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4" baseType="lpstr">
      <vt:lpstr>Amazon Ember</vt:lpstr>
      <vt:lpstr>Arial</vt:lpstr>
      <vt:lpstr>Calibri</vt:lpstr>
      <vt:lpstr>Calibri Light</vt:lpstr>
      <vt:lpstr>Cambria Math</vt:lpstr>
      <vt:lpstr>Helvetica Neue</vt:lpstr>
      <vt:lpstr>Helvetica Neue Light</vt:lpstr>
      <vt:lpstr>Helvetica Neue Medium</vt:lpstr>
      <vt:lpstr>Times Roman</vt:lpstr>
      <vt:lpstr>White</vt:lpstr>
      <vt:lpstr>MLU - Reinforcement Learning 1</vt:lpstr>
      <vt:lpstr>Course Overview</vt:lpstr>
      <vt:lpstr>Course Agenda</vt:lpstr>
      <vt:lpstr>Reinforcement Learning</vt:lpstr>
      <vt:lpstr>Today’s Agenda</vt:lpstr>
      <vt:lpstr>Demo Code</vt:lpstr>
      <vt:lpstr>Intro to Reinforcement Learning</vt:lpstr>
      <vt:lpstr>Supervised Learning vs Reinforcement Learning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Teaching a robot to stand up</vt:lpstr>
      <vt:lpstr>Reinforcement Learning Goal</vt:lpstr>
      <vt:lpstr>Key Concepts</vt:lpstr>
      <vt:lpstr>Key Concepts</vt:lpstr>
      <vt:lpstr>Key Concept Examples</vt:lpstr>
      <vt:lpstr>Key Concept Examples</vt:lpstr>
      <vt:lpstr>Elements of RL</vt:lpstr>
      <vt:lpstr>Elements of RL</vt:lpstr>
      <vt:lpstr>Elements of RL</vt:lpstr>
      <vt:lpstr>Elements of RL</vt:lpstr>
      <vt:lpstr>Elements of RL</vt:lpstr>
      <vt:lpstr>Elements of RL</vt:lpstr>
      <vt:lpstr>Markov Chains</vt:lpstr>
      <vt:lpstr>Markov Chain Description</vt:lpstr>
      <vt:lpstr>PowerPoint Presentation</vt:lpstr>
      <vt:lpstr>PowerPoint Presentation</vt:lpstr>
      <vt:lpstr>Example</vt:lpstr>
      <vt:lpstr>Example</vt:lpstr>
      <vt:lpstr>Example</vt:lpstr>
      <vt:lpstr>PowerPoint Presentation</vt:lpstr>
      <vt:lpstr>Example</vt:lpstr>
      <vt:lpstr>Markov Decision Process</vt:lpstr>
      <vt:lpstr>PowerPoint Presentation</vt:lpstr>
      <vt:lpstr>PowerPoint Presentation</vt:lpstr>
      <vt:lpstr>PowerPoint Presentation</vt:lpstr>
      <vt:lpstr>Optimize the Action in MDP</vt:lpstr>
      <vt:lpstr>Markov Decision Process Example</vt:lpstr>
      <vt:lpstr>Markov Decision Process Example</vt:lpstr>
      <vt:lpstr>Markov Decision Process Example</vt:lpstr>
      <vt:lpstr>Markov Decision Process Example</vt:lpstr>
      <vt:lpstr>Markov Decision Process Example</vt:lpstr>
      <vt:lpstr>Bellman Equations</vt:lpstr>
      <vt:lpstr>Bellman Equations</vt:lpstr>
      <vt:lpstr>Bellman Equations</vt:lpstr>
      <vt:lpstr>Bellman Equations</vt:lpstr>
      <vt:lpstr>Bellman Equations</vt:lpstr>
      <vt:lpstr>Bellman Optimality Equations</vt:lpstr>
      <vt:lpstr>Bellman Equation Example</vt:lpstr>
      <vt:lpstr>Bellman Equation Example</vt:lpstr>
      <vt:lpstr>Bellman Equation Example</vt:lpstr>
      <vt:lpstr>Bellman Equation Example</vt:lpstr>
      <vt:lpstr>Bellman Equation Example</vt:lpstr>
      <vt:lpstr>Bellman Equation Example</vt:lpstr>
      <vt:lpstr>Bellman Equation Example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</vt:lpstr>
      <vt:lpstr>Dynamic Programming Example</vt:lpstr>
      <vt:lpstr>Dynamic Programming Example</vt:lpstr>
      <vt:lpstr>Dynamic Programming Example</vt:lpstr>
      <vt:lpstr>Dynamic Programming Example</vt:lpstr>
      <vt:lpstr>Dynamic Programming Example</vt:lpstr>
      <vt:lpstr>Dynamic Programming Example</vt:lpstr>
      <vt:lpstr>Dynamic Programming Example</vt:lpstr>
      <vt:lpstr>Dynamic Programming Example</vt:lpstr>
      <vt:lpstr>Summary</vt:lpstr>
      <vt:lpstr>Summary</vt:lpstr>
      <vt:lpstr>References</vt:lpstr>
      <vt:lpstr>References</vt:lpstr>
      <vt:lpstr>Assignment</vt:lpstr>
      <vt:lpstr>Assignment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MLU - Reinforcement Learning 1</dc:title>
  <cp:lastModifiedBy>Microsoft Office User</cp:lastModifiedBy>
  <cp:revision>1</cp:revision>
  <dcterms:modified xsi:type="dcterms:W3CDTF">2021-03-31T20:59:11Z</dcterms:modified>
</cp:coreProperties>
</file>